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6"/>
  </p:notesMasterIdLst>
  <p:sldIdLst>
    <p:sldId id="328" r:id="rId2"/>
    <p:sldId id="331" r:id="rId3"/>
    <p:sldId id="313" r:id="rId4"/>
    <p:sldId id="334" r:id="rId5"/>
    <p:sldId id="335" r:id="rId6"/>
    <p:sldId id="336" r:id="rId7"/>
    <p:sldId id="337" r:id="rId8"/>
    <p:sldId id="353" r:id="rId9"/>
    <p:sldId id="339" r:id="rId10"/>
    <p:sldId id="340" r:id="rId11"/>
    <p:sldId id="341" r:id="rId12"/>
    <p:sldId id="342" r:id="rId13"/>
    <p:sldId id="343" r:id="rId14"/>
    <p:sldId id="354" r:id="rId15"/>
    <p:sldId id="345" r:id="rId16"/>
    <p:sldId id="346" r:id="rId17"/>
    <p:sldId id="344" r:id="rId18"/>
    <p:sldId id="348" r:id="rId19"/>
    <p:sldId id="349" r:id="rId20"/>
    <p:sldId id="350" r:id="rId21"/>
    <p:sldId id="351" r:id="rId22"/>
    <p:sldId id="352" r:id="rId23"/>
    <p:sldId id="355" r:id="rId24"/>
    <p:sldId id="356" r:id="rId2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C47"/>
    <a:srgbClr val="A8DCF8"/>
    <a:srgbClr val="00465D"/>
    <a:srgbClr val="DD1B29"/>
    <a:srgbClr val="009DD1"/>
    <a:srgbClr val="7F136C"/>
    <a:srgbClr val="BC529A"/>
    <a:srgbClr val="7A1218"/>
    <a:srgbClr val="FBBD00"/>
    <a:srgbClr val="DF60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63" autoAdjust="0"/>
    <p:restoredTop sz="94660"/>
  </p:normalViewPr>
  <p:slideViewPr>
    <p:cSldViewPr snapToGrid="0">
      <p:cViewPr varScale="1">
        <p:scale>
          <a:sx n="124" d="100"/>
          <a:sy n="124" d="100"/>
        </p:scale>
        <p:origin x="648" y="10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dirty="0"/>
              <a:t>Number</a:t>
            </a:r>
            <a:r>
              <a:rPr lang="en-AU" baseline="0" dirty="0"/>
              <a:t> of Local Government reserve records collected between 2004 and 2010</a:t>
            </a:r>
            <a:endParaRPr lang="en-AU"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A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Sheet1!$A$1:$A$23</c:f>
              <c:strCache>
                <c:ptCount val="23"/>
                <c:pt idx="0">
                  <c:v>Armadale </c:v>
                </c:pt>
                <c:pt idx="1">
                  <c:v>Bassendean</c:v>
                </c:pt>
                <c:pt idx="2">
                  <c:v>Bayswater</c:v>
                </c:pt>
                <c:pt idx="3">
                  <c:v>Belmont</c:v>
                </c:pt>
                <c:pt idx="4">
                  <c:v>Bunbury</c:v>
                </c:pt>
                <c:pt idx="5">
                  <c:v>Busselton</c:v>
                </c:pt>
                <c:pt idx="6">
                  <c:v>Cambridge</c:v>
                </c:pt>
                <c:pt idx="7">
                  <c:v>Canning </c:v>
                </c:pt>
                <c:pt idx="8">
                  <c:v>Chittering </c:v>
                </c:pt>
                <c:pt idx="9">
                  <c:v>Dardanup</c:v>
                </c:pt>
                <c:pt idx="10">
                  <c:v>Gosnells</c:v>
                </c:pt>
                <c:pt idx="11">
                  <c:v>Harvey</c:v>
                </c:pt>
                <c:pt idx="12">
                  <c:v>Joondalup </c:v>
                </c:pt>
                <c:pt idx="13">
                  <c:v>Kalamunda</c:v>
                </c:pt>
                <c:pt idx="14">
                  <c:v>Kwinana</c:v>
                </c:pt>
                <c:pt idx="15">
                  <c:v>Mandurah</c:v>
                </c:pt>
                <c:pt idx="16">
                  <c:v>Manjimup</c:v>
                </c:pt>
                <c:pt idx="17">
                  <c:v>Mundaring </c:v>
                </c:pt>
                <c:pt idx="18">
                  <c:v>Murray</c:v>
                </c:pt>
                <c:pt idx="19">
                  <c:v>Nedlands </c:v>
                </c:pt>
                <c:pt idx="20">
                  <c:v>Rockingham</c:v>
                </c:pt>
                <c:pt idx="21">
                  <c:v>Stirling</c:v>
                </c:pt>
                <c:pt idx="22">
                  <c:v>Wanneroo</c:v>
                </c:pt>
              </c:strCache>
            </c:strRef>
          </c:cat>
          <c:val>
            <c:numRef>
              <c:f>Sheet1!$B$1:$B$23</c:f>
              <c:numCache>
                <c:formatCode>General</c:formatCode>
                <c:ptCount val="23"/>
                <c:pt idx="0">
                  <c:v>21</c:v>
                </c:pt>
                <c:pt idx="1">
                  <c:v>5</c:v>
                </c:pt>
                <c:pt idx="2">
                  <c:v>7</c:v>
                </c:pt>
                <c:pt idx="3">
                  <c:v>11</c:v>
                </c:pt>
                <c:pt idx="4">
                  <c:v>40</c:v>
                </c:pt>
                <c:pt idx="5">
                  <c:v>49</c:v>
                </c:pt>
                <c:pt idx="6">
                  <c:v>11</c:v>
                </c:pt>
                <c:pt idx="7">
                  <c:v>44</c:v>
                </c:pt>
                <c:pt idx="8">
                  <c:v>6</c:v>
                </c:pt>
                <c:pt idx="9">
                  <c:v>5</c:v>
                </c:pt>
                <c:pt idx="10">
                  <c:v>51</c:v>
                </c:pt>
                <c:pt idx="11">
                  <c:v>19</c:v>
                </c:pt>
                <c:pt idx="12">
                  <c:v>111</c:v>
                </c:pt>
                <c:pt idx="13">
                  <c:v>97</c:v>
                </c:pt>
                <c:pt idx="14">
                  <c:v>38</c:v>
                </c:pt>
                <c:pt idx="15">
                  <c:v>26</c:v>
                </c:pt>
                <c:pt idx="16">
                  <c:v>11</c:v>
                </c:pt>
                <c:pt idx="17">
                  <c:v>133</c:v>
                </c:pt>
                <c:pt idx="18">
                  <c:v>12</c:v>
                </c:pt>
                <c:pt idx="19">
                  <c:v>7</c:v>
                </c:pt>
                <c:pt idx="20">
                  <c:v>38</c:v>
                </c:pt>
                <c:pt idx="21">
                  <c:v>55</c:v>
                </c:pt>
                <c:pt idx="22">
                  <c:v>75</c:v>
                </c:pt>
              </c:numCache>
            </c:numRef>
          </c:val>
          <c:extLst>
            <c:ext xmlns:c16="http://schemas.microsoft.com/office/drawing/2014/chart" uri="{C3380CC4-5D6E-409C-BE32-E72D297353CC}">
              <c16:uniqueId val="{00000000-026C-423F-96F1-494974AF569D}"/>
            </c:ext>
          </c:extLst>
        </c:ser>
        <c:dLbls>
          <c:showLegendKey val="0"/>
          <c:showVal val="1"/>
          <c:showCatName val="0"/>
          <c:showSerName val="0"/>
          <c:showPercent val="0"/>
          <c:showBubbleSize val="0"/>
        </c:dLbls>
        <c:gapWidth val="150"/>
        <c:shape val="box"/>
        <c:axId val="496628424"/>
        <c:axId val="496622152"/>
        <c:axId val="0"/>
      </c:bar3DChart>
      <c:catAx>
        <c:axId val="4966284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622152"/>
        <c:crosses val="autoZero"/>
        <c:auto val="1"/>
        <c:lblAlgn val="ctr"/>
        <c:lblOffset val="100"/>
        <c:noMultiLvlLbl val="0"/>
      </c:catAx>
      <c:valAx>
        <c:axId val="496622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628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31T06:30:13.892"/>
    </inkml:context>
    <inkml:brush xml:id="br0">
      <inkml:brushProperty name="width" value="0.035" units="cm"/>
      <inkml:brushProperty name="height" value="0.035" units="cm"/>
      <inkml:brushProperty name="color" value="#E71224"/>
    </inkml:brush>
  </inkml:definitions>
  <inkml:trace contextRef="#ctx0" brushRef="#br0">5247 0 24575,'-6'2'0,"0"0"0,1 0 0,-1 0 0,1 1 0,-1 0 0,1 0 0,0 0 0,0 1 0,0 0 0,1 0 0,-1 0 0,-4 7 0,-8 4 0,-43 29 0,-1-2 0,-102 50 0,29-17 0,-194 110 0,115-69 0,-152 64 0,68-39 0,92-36 0,-420 152 0,332-153 0,-150 46 0,241-87 0,96-28 0,44-15 0,-45 14 0,-126 24 0,191-51 0,-211 43 0,200-36 0,1 2 0,-88 40 0,-141 77 0,278-131 0,-43 21 0,0-2 0,-1-2 0,-54 14 0,50-23 0,37-8 0,0 0 0,0 1 0,0 1 0,0 0 0,0 1 0,1 0 0,-14 9 0,25-13 0,1 0 0,-1 0 0,1 0 0,-1 0 0,1 0 0,0 1 0,-1-1 0,1 1 0,0-1 0,0 1 0,0-1 0,0 1 0,0 0 0,0-1 0,1 1 0,-1 0 0,1 0 0,-1 0 0,1-1 0,-1 1 0,1 0 0,0 0 0,0 0 0,0 0 0,0 0 0,0 0 0,1 0 0,-1-1 0,0 1 0,1 0 0,0 0 0,-1 0 0,1-1 0,1 3 0,2 4 0,1-1 0,0 0 0,0 0 0,0-1 0,1 0 0,11 10 0,18 13 0,1-1 0,75 42 0,93 33 0,-139-71 0,733 310 0,-494-212 0,154 52 0,-91-96 0,-15-6 0,415 123 0,-526-149 0,362 76 0,4-27 0,-464-75 0,249 81 0,-163-40 0,-107-31 0,86 20 0,-164-47 0,52 19 0,30 8 0,-27-17 0,-19-6 0,-2 3 0,0 4 0,144 60 0,-202-72 0,0-1 0,1-1 0,0-1 0,1 0 0,0-2 0,40 5 0,-46-9 0,1-1 0,0-1 0,0 0 0,0-1 0,-1-1 0,1 0 0,-1-1 0,1-1 0,27-12 0,56-33 0,164-108 0,75-88 0,-183 140 0,45-37 0,-183 126 0,-1-1 0,-1-1 0,-1 0 0,0-2 0,14-25 0,-12 18 0,1 2 0,24-28 0,-2 10 0,254-301 0,-11 24 0,-112 139 0,-97 102 0,-42 48 0,0-2 0,-3-1 0,-1-2 0,40-67 0,-46 62 0,3 2 0,1 1 0,1 1 0,61-64 0,-47 59 0,-3-1 0,-1-3 0,-2-1 0,38-69 0,35-54 0,1-1 0,-45 53 0,72-152 0,-135 269 0,0-1 0,0 1 0,-1-1 0,1 1 0,-1-1 0,1 1 0,-1-1 0,0 1 0,0-1 0,0 0 0,0 1 0,0-1 0,-1 1 0,1-1 0,-1 1 0,0-1 0,0 1 0,0 0 0,0-1 0,0 1 0,0 0 0,0-1 0,-1 1 0,1 0 0,-1 0 0,0 0 0,0 1 0,1-1 0,-1 0 0,0 1 0,-4-3 0,-6-4 0,-1 1 0,0 1 0,0 0 0,-22-7 0,29 11 0,-72-22 0,-130-24 0,-92 4 0,82 13 0,165 22 0,-322-57 0,280 44 0,-172-63 0,257 81 0,-29-14 0,-1 3 0,0 1 0,-1 3 0,0 1 0,-52-6 0,-97 3 0,-235-28 0,270 6 0,-14-3 0,-130-20 0,181 35 0,-153-10 0,-29-4 0,211 21 0,-719-99 0,528 110-1028,267 5 691,-24 0-6489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5BD9A20-AE36-BC4F-B08C-EBC015148991}" type="datetimeFigureOut">
              <a:rPr lang="en-US" smtClean="0"/>
              <a:t>2/21/2025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11B442-6EFE-324F-8B20-12FE16D27F66}" type="slidenum">
              <a:rPr lang="en-US" smtClean="0"/>
              <a:t>‹#›</a:t>
            </a:fld>
            <a:endParaRPr lang="en-US"/>
          </a:p>
        </p:txBody>
      </p:sp>
    </p:spTree>
    <p:extLst>
      <p:ext uri="{BB962C8B-B14F-4D97-AF65-F5344CB8AC3E}">
        <p14:creationId xmlns:p14="http://schemas.microsoft.com/office/powerpoint/2010/main" val="59738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GA Title Graphic Tide">
    <p:bg>
      <p:bgPr>
        <a:solidFill>
          <a:srgbClr val="00465D"/>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Tree>
    <p:extLst>
      <p:ext uri="{BB962C8B-B14F-4D97-AF65-F5344CB8AC3E}">
        <p14:creationId xmlns:p14="http://schemas.microsoft.com/office/powerpoint/2010/main" val="3116359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LGA Section Break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6A01D525-0BF5-FE53-52F3-0A43F7AF8861}"/>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53CF7455-9BC9-FEBE-3D58-2A77D8911093}"/>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BC529A"/>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2982309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LGA Image Page Ocean">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576478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LGA Image P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772515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LGA Image Page Shape Ocean">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572627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LGA Image Page Shape Community">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409083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LGA Text Page 2 Column  Ocea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009DD1"/>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600534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WALGA Text Page 2 Colum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DD1B29"/>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1243932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GA Title Graphic Ocean">
    <p:bg>
      <p:bgPr>
        <a:solidFill>
          <a:srgbClr val="009DD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rgbClr val="00465D"/>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A04E7704-E06B-D119-0889-6389612199B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5136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GA Title Image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6CECC566-2B65-CA24-0450-B81ACBCC64A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2347422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ALGA Title Image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DCE7B222-5979-0439-7225-590B77AA97AF}"/>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D1D33C1E-A823-70DD-102C-7DCB3E98699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78950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LGA Title Image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60AEEE12-4FB1-D5CC-7FB2-1ECDB3DD83A8}"/>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F100061E-CBD0-0FD4-49AD-3C385BB9F56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662154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LGA_Acknowledgement of Country Tide">
    <p:bg>
      <p:bgPr>
        <a:solidFill>
          <a:srgbClr val="00465D"/>
        </a:solidFill>
        <a:effectLst/>
      </p:bgPr>
    </p:bg>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FCC3324A-07C8-3A70-F58A-D8116E1BA10A}"/>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8" name="Text Placeholder 7">
            <a:extLst>
              <a:ext uri="{FF2B5EF4-FFF2-40B4-BE49-F238E27FC236}">
                <a16:creationId xmlns:a16="http://schemas.microsoft.com/office/drawing/2014/main" id="{90C76B61-D64A-3E02-07F7-08DA298FFBF9}"/>
              </a:ext>
            </a:extLst>
          </p:cNvPr>
          <p:cNvSpPr>
            <a:spLocks noGrp="1"/>
          </p:cNvSpPr>
          <p:nvPr>
            <p:ph type="body" sz="quarter" idx="12" hasCustomPrompt="1"/>
          </p:nvPr>
        </p:nvSpPr>
        <p:spPr>
          <a:xfrm>
            <a:off x="560678" y="2100746"/>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0" name="Text Placeholder 11">
            <a:extLst>
              <a:ext uri="{FF2B5EF4-FFF2-40B4-BE49-F238E27FC236}">
                <a16:creationId xmlns:a16="http://schemas.microsoft.com/office/drawing/2014/main" id="{82B13684-25C2-839B-EF4A-6966890C3642}"/>
              </a:ext>
            </a:extLst>
          </p:cNvPr>
          <p:cNvSpPr>
            <a:spLocks noGrp="1"/>
          </p:cNvSpPr>
          <p:nvPr>
            <p:ph type="body" sz="quarter" idx="13" hasCustomPrompt="1"/>
          </p:nvPr>
        </p:nvSpPr>
        <p:spPr>
          <a:xfrm>
            <a:off x="560678" y="3372333"/>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12" name="Text Placeholder 14">
            <a:extLst>
              <a:ext uri="{FF2B5EF4-FFF2-40B4-BE49-F238E27FC236}">
                <a16:creationId xmlns:a16="http://schemas.microsoft.com/office/drawing/2014/main" id="{0DFAFC99-7192-2918-7650-602A3B6D4A31}"/>
              </a:ext>
            </a:extLst>
          </p:cNvPr>
          <p:cNvSpPr>
            <a:spLocks noGrp="1"/>
          </p:cNvSpPr>
          <p:nvPr>
            <p:ph type="body" sz="quarter" idx="14" hasCustomPrompt="1"/>
          </p:nvPr>
        </p:nvSpPr>
        <p:spPr>
          <a:xfrm>
            <a:off x="564617" y="5715368"/>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pic>
        <p:nvPicPr>
          <p:cNvPr id="2" name="Graphic 1">
            <a:extLst>
              <a:ext uri="{FF2B5EF4-FFF2-40B4-BE49-F238E27FC236}">
                <a16:creationId xmlns:a16="http://schemas.microsoft.com/office/drawing/2014/main" id="{97B5C855-A4A2-2E5C-A32B-42808BD52F2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694643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LGA Acklowledgement of Country Celebration">
    <p:bg>
      <p:bgPr>
        <a:solidFill>
          <a:srgbClr val="009DD1"/>
        </a:solidFill>
        <a:effectLst/>
      </p:bgPr>
    </p:bg>
    <p:spTree>
      <p:nvGrpSpPr>
        <p:cNvPr id="1" name=""/>
        <p:cNvGrpSpPr/>
        <p:nvPr/>
      </p:nvGrpSpPr>
      <p:grpSpPr>
        <a:xfrm>
          <a:off x="0" y="0"/>
          <a:ext cx="0" cy="0"/>
          <a:chOff x="0" y="0"/>
          <a:chExt cx="0" cy="0"/>
        </a:xfrm>
      </p:grpSpPr>
      <p:sp>
        <p:nvSpPr>
          <p:cNvPr id="45" name="Picture Placeholder 6">
            <a:extLst>
              <a:ext uri="{FF2B5EF4-FFF2-40B4-BE49-F238E27FC236}">
                <a16:creationId xmlns:a16="http://schemas.microsoft.com/office/drawing/2014/main" id="{5C20A347-42B3-76E4-92B4-85B21B86F96B}"/>
              </a:ext>
            </a:extLst>
          </p:cNvPr>
          <p:cNvSpPr>
            <a:spLocks noGrp="1"/>
          </p:cNvSpPr>
          <p:nvPr>
            <p:ph type="pic" sz="quarter" idx="11"/>
          </p:nvPr>
        </p:nvSpPr>
        <p:spPr>
          <a:xfrm>
            <a:off x="-2" y="1"/>
            <a:ext cx="6096001" cy="6857999"/>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10" name="Text Placeholder 7">
            <a:extLst>
              <a:ext uri="{FF2B5EF4-FFF2-40B4-BE49-F238E27FC236}">
                <a16:creationId xmlns:a16="http://schemas.microsoft.com/office/drawing/2014/main" id="{C5BA5E0A-245C-ABA9-C23F-13EA9EADE872}"/>
              </a:ext>
            </a:extLst>
          </p:cNvPr>
          <p:cNvSpPr>
            <a:spLocks noGrp="1"/>
          </p:cNvSpPr>
          <p:nvPr>
            <p:ph type="body" sz="quarter" idx="12" hasCustomPrompt="1"/>
          </p:nvPr>
        </p:nvSpPr>
        <p:spPr>
          <a:xfrm>
            <a:off x="6646800" y="2536103"/>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2" name="Text Placeholder 11">
            <a:extLst>
              <a:ext uri="{FF2B5EF4-FFF2-40B4-BE49-F238E27FC236}">
                <a16:creationId xmlns:a16="http://schemas.microsoft.com/office/drawing/2014/main" id="{5C967209-FD10-13C3-D41E-84A0E1887057}"/>
              </a:ext>
            </a:extLst>
          </p:cNvPr>
          <p:cNvSpPr>
            <a:spLocks noGrp="1"/>
          </p:cNvSpPr>
          <p:nvPr>
            <p:ph type="body" sz="quarter" idx="13" hasCustomPrompt="1"/>
          </p:nvPr>
        </p:nvSpPr>
        <p:spPr>
          <a:xfrm>
            <a:off x="6646800" y="3807690"/>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37" name="Text Placeholder 14">
            <a:extLst>
              <a:ext uri="{FF2B5EF4-FFF2-40B4-BE49-F238E27FC236}">
                <a16:creationId xmlns:a16="http://schemas.microsoft.com/office/drawing/2014/main" id="{E42B049D-EFF9-A3D2-0711-A25B9EA0B4F3}"/>
              </a:ext>
            </a:extLst>
          </p:cNvPr>
          <p:cNvSpPr>
            <a:spLocks noGrp="1"/>
          </p:cNvSpPr>
          <p:nvPr>
            <p:ph type="body" sz="quarter" idx="14" hasCustomPrompt="1"/>
          </p:nvPr>
        </p:nvSpPr>
        <p:spPr>
          <a:xfrm>
            <a:off x="6650739" y="6150725"/>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grpSp>
        <p:nvGrpSpPr>
          <p:cNvPr id="46" name="Group 45">
            <a:extLst>
              <a:ext uri="{FF2B5EF4-FFF2-40B4-BE49-F238E27FC236}">
                <a16:creationId xmlns:a16="http://schemas.microsoft.com/office/drawing/2014/main" id="{7218B335-0069-0675-3B06-80BFDE4C5D24}"/>
              </a:ext>
            </a:extLst>
          </p:cNvPr>
          <p:cNvGrpSpPr/>
          <p:nvPr userDrawn="1"/>
        </p:nvGrpSpPr>
        <p:grpSpPr>
          <a:xfrm>
            <a:off x="-1" y="0"/>
            <a:ext cx="8094507" cy="6858000"/>
            <a:chOff x="-1" y="0"/>
            <a:chExt cx="8094507" cy="6858000"/>
          </a:xfrm>
        </p:grpSpPr>
        <p:pic>
          <p:nvPicPr>
            <p:cNvPr id="38" name="Graphic 37">
              <a:extLst>
                <a:ext uri="{FF2B5EF4-FFF2-40B4-BE49-F238E27FC236}">
                  <a16:creationId xmlns:a16="http://schemas.microsoft.com/office/drawing/2014/main" id="{E4841691-8299-3598-17D7-98EC648B1D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29" t="49756" r="31338" b="29578"/>
            <a:stretch/>
          </p:blipFill>
          <p:spPr>
            <a:xfrm>
              <a:off x="460932" y="0"/>
              <a:ext cx="7633574" cy="2342405"/>
            </a:xfrm>
            <a:prstGeom prst="rect">
              <a:avLst/>
            </a:prstGeom>
          </p:spPr>
        </p:pic>
        <p:pic>
          <p:nvPicPr>
            <p:cNvPr id="39" name="Graphic 38">
              <a:extLst>
                <a:ext uri="{FF2B5EF4-FFF2-40B4-BE49-F238E27FC236}">
                  <a16:creationId xmlns:a16="http://schemas.microsoft.com/office/drawing/2014/main" id="{84D5FCAD-077B-E427-2FDE-4245A56CDC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1166" t="9031" r="31339" b="46211"/>
            <a:stretch/>
          </p:blipFill>
          <p:spPr>
            <a:xfrm>
              <a:off x="-1" y="1784716"/>
              <a:ext cx="6370051" cy="5073284"/>
            </a:xfrm>
            <a:prstGeom prst="rect">
              <a:avLst/>
            </a:prstGeom>
          </p:spPr>
        </p:pic>
      </p:grpSp>
      <p:pic>
        <p:nvPicPr>
          <p:cNvPr id="2" name="Graphic 1">
            <a:extLst>
              <a:ext uri="{FF2B5EF4-FFF2-40B4-BE49-F238E27FC236}">
                <a16:creationId xmlns:a16="http://schemas.microsoft.com/office/drawing/2014/main" id="{19D124FB-4093-C559-E7D1-815DE14256D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10370915" y="272041"/>
            <a:ext cx="1454449" cy="1427361"/>
          </a:xfrm>
          <a:prstGeom prst="rect">
            <a:avLst/>
          </a:prstGeom>
        </p:spPr>
      </p:pic>
    </p:spTree>
    <p:extLst>
      <p:ext uri="{BB962C8B-B14F-4D97-AF65-F5344CB8AC3E}">
        <p14:creationId xmlns:p14="http://schemas.microsoft.com/office/powerpoint/2010/main" val="2892342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pos="731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GA Section Break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sp>
        <p:nvSpPr>
          <p:cNvPr id="15" name="Text Placeholder 14">
            <a:extLst>
              <a:ext uri="{FF2B5EF4-FFF2-40B4-BE49-F238E27FC236}">
                <a16:creationId xmlns:a16="http://schemas.microsoft.com/office/drawing/2014/main" id="{D80B99B2-CC1C-2018-406D-C7CCD430F87A}"/>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18" name="Text Placeholder 17">
            <a:extLst>
              <a:ext uri="{FF2B5EF4-FFF2-40B4-BE49-F238E27FC236}">
                <a16:creationId xmlns:a16="http://schemas.microsoft.com/office/drawing/2014/main" id="{C9DD4D7B-CC4A-7893-4410-BD297BD0FBDE}"/>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9DD1"/>
                </a:solidFill>
                <a:latin typeface="Gantari Light" pitchFamily="2" charset="77"/>
              </a:defRPr>
            </a:lvl1pPr>
          </a:lstStyle>
          <a:p>
            <a:pPr lvl="0"/>
            <a:r>
              <a:rPr lang="en-US" dirty="0"/>
              <a:t>01</a:t>
            </a:r>
          </a:p>
        </p:txBody>
      </p:sp>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73909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LGA Section Break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F95D4151-AFD1-ECCE-2627-D1DC64B940E3}"/>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25345AA3-EA74-938C-68BF-919E50306041}"/>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465D"/>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755954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887351"/>
      </p:ext>
    </p:extLst>
  </p:cSld>
  <p:clrMap bg1="lt1" tx1="dk1" bg2="lt2" tx2="dk2" accent1="accent1" accent2="accent2" accent3="accent3" accent4="accent4" accent5="accent5" accent6="accent6" hlink="hlink" folHlink="folHlink"/>
  <p:sldLayoutIdLst>
    <p:sldLayoutId id="2147483772" r:id="rId1"/>
    <p:sldLayoutId id="2147483777" r:id="rId2"/>
    <p:sldLayoutId id="2147483764" r:id="rId3"/>
    <p:sldLayoutId id="2147483778" r:id="rId4"/>
    <p:sldLayoutId id="2147483779" r:id="rId5"/>
    <p:sldLayoutId id="2147483770" r:id="rId6"/>
    <p:sldLayoutId id="2147483767" r:id="rId7"/>
    <p:sldLayoutId id="2147483766" r:id="rId8"/>
    <p:sldLayoutId id="2147483776" r:id="rId9"/>
    <p:sldLayoutId id="2147483774" r:id="rId10"/>
    <p:sldLayoutId id="2147483765" r:id="rId11"/>
    <p:sldLayoutId id="2147483781" r:id="rId12"/>
    <p:sldLayoutId id="2147483769" r:id="rId13"/>
    <p:sldLayoutId id="2147483782" r:id="rId14"/>
    <p:sldLayoutId id="2147483771" r:id="rId15"/>
    <p:sldLayoutId id="2147483780" r:id="rId16"/>
  </p:sldLayoutIdLst>
  <p:txStyles>
    <p:titleStyle>
      <a:lvl1pPr algn="l" defTabSz="914400" rtl="0" eaLnBrk="1" latinLnBrk="0" hangingPunct="1">
        <a:lnSpc>
          <a:spcPct val="90000"/>
        </a:lnSpc>
        <a:spcBef>
          <a:spcPct val="0"/>
        </a:spcBef>
        <a:buNone/>
        <a:defRPr sz="55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70" userDrawn="1">
          <p15:clr>
            <a:srgbClr val="F26B43"/>
          </p15:clr>
        </p15:guide>
        <p15:guide id="4"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3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63.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1.xml"/><Relationship Id="rId7" Type="http://schemas.openxmlformats.org/officeDocument/2006/relationships/image" Target="../media/image3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32.png"/><Relationship Id="rId4" Type="http://schemas.openxmlformats.org/officeDocument/2006/relationships/image" Target="../media/image64.png"/><Relationship Id="rId9" Type="http://schemas.openxmlformats.org/officeDocument/2006/relationships/image" Target="../media/image68.svg"/></Relationships>
</file>

<file path=ppt/slides/_rels/slide14.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customXml" Target="../ink/ink1.xml"/><Relationship Id="rId10" Type="http://schemas.openxmlformats.org/officeDocument/2006/relationships/image" Target="../media/image73.svg"/><Relationship Id="rId4" Type="http://schemas.openxmlformats.org/officeDocument/2006/relationships/image" Target="../media/image69.jp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slideLayout" Target="../slideLayouts/slideLayout11.xml"/><Relationship Id="rId7" Type="http://schemas.openxmlformats.org/officeDocument/2006/relationships/image" Target="../media/image7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3.svg"/><Relationship Id="rId11" Type="http://schemas.openxmlformats.org/officeDocument/2006/relationships/image" Target="../media/image32.png"/><Relationship Id="rId5" Type="http://schemas.openxmlformats.org/officeDocument/2006/relationships/image" Target="../media/image72.png"/><Relationship Id="rId10" Type="http://schemas.openxmlformats.org/officeDocument/2006/relationships/image" Target="../media/image80.svg"/><Relationship Id="rId4" Type="http://schemas.openxmlformats.org/officeDocument/2006/relationships/image" Target="../media/image76.jp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slideLayout" Target="../slideLayouts/slideLayout11.xml"/><Relationship Id="rId7" Type="http://schemas.openxmlformats.org/officeDocument/2006/relationships/image" Target="../media/image84.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3.svg"/><Relationship Id="rId11" Type="http://schemas.openxmlformats.org/officeDocument/2006/relationships/image" Target="../media/image32.png"/><Relationship Id="rId5" Type="http://schemas.openxmlformats.org/officeDocument/2006/relationships/image" Target="../media/image82.png"/><Relationship Id="rId10" Type="http://schemas.openxmlformats.org/officeDocument/2006/relationships/image" Target="../media/image71.svg"/><Relationship Id="rId4" Type="http://schemas.openxmlformats.org/officeDocument/2006/relationships/image" Target="../media/image81.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1.xml"/><Relationship Id="rId7" Type="http://schemas.openxmlformats.org/officeDocument/2006/relationships/image" Target="../media/image8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32.png"/><Relationship Id="rId4" Type="http://schemas.openxmlformats.org/officeDocument/2006/relationships/hyperlink" Target="http://www.data.wa.gov.au/" TargetMode="External"/><Relationship Id="rId9"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slideLayout" Target="../slideLayouts/slideLayout11.xml"/><Relationship Id="rId7" Type="http://schemas.openxmlformats.org/officeDocument/2006/relationships/image" Target="../media/image86.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89.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2.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8" Type="http://schemas.openxmlformats.org/officeDocument/2006/relationships/hyperlink" Target="https://www.cockburn.wa.gov.au/getattachment/41e0dddf-836c-45f8-86d9-97a11310c8e0/ECM_7828695_v1_Natural-Area-Management-Strategy-2018-Review.pdf.aspx#:~:text=The%20City%20of%20Cockburn%E2%80%99s%20Natural%20Area%20Management%20Strategy,to%20maintain%20them%20for%20the%20conservation%20of%20biodiversity." TargetMode="External"/><Relationship Id="rId3" Type="http://schemas.openxmlformats.org/officeDocument/2006/relationships/slideLayout" Target="../slideLayouts/slideLayout11.xml"/><Relationship Id="rId7" Type="http://schemas.openxmlformats.org/officeDocument/2006/relationships/image" Target="../media/image83.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82.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2.png"/><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0.svg"/><Relationship Id="rId3" Type="http://schemas.openxmlformats.org/officeDocument/2006/relationships/slideLayout" Target="../slideLayouts/slideLayout11.xml"/><Relationship Id="rId7" Type="http://schemas.openxmlformats.org/officeDocument/2006/relationships/image" Target="../media/image83.svg"/><Relationship Id="rId12" Type="http://schemas.openxmlformats.org/officeDocument/2006/relationships/image" Target="../media/image79.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82.png"/><Relationship Id="rId11" Type="http://schemas.openxmlformats.org/officeDocument/2006/relationships/image" Target="../media/image73.svg"/><Relationship Id="rId5" Type="http://schemas.openxmlformats.org/officeDocument/2006/relationships/image" Target="../media/image96.png"/><Relationship Id="rId10" Type="http://schemas.openxmlformats.org/officeDocument/2006/relationships/image" Target="../media/image72.png"/><Relationship Id="rId4" Type="http://schemas.openxmlformats.org/officeDocument/2006/relationships/image" Target="../media/image95.png"/><Relationship Id="rId9" Type="http://schemas.openxmlformats.org/officeDocument/2006/relationships/image" Target="../media/image68.sv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97.png"/><Relationship Id="rId12" Type="http://schemas.openxmlformats.org/officeDocument/2006/relationships/image" Target="../media/image101.jpe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83.svg"/><Relationship Id="rId11" Type="http://schemas.openxmlformats.org/officeDocument/2006/relationships/image" Target="../media/image100.svg"/><Relationship Id="rId5" Type="http://schemas.openxmlformats.org/officeDocument/2006/relationships/image" Target="../media/image82.png"/><Relationship Id="rId10" Type="http://schemas.openxmlformats.org/officeDocument/2006/relationships/image" Target="../media/image99.png"/><Relationship Id="rId4" Type="http://schemas.openxmlformats.org/officeDocument/2006/relationships/hyperlink" Target="https://walga.asn.au/policy-and-advocacy/our-policy-areas/environment/biodiversity" TargetMode="External"/><Relationship Id="rId9" Type="http://schemas.openxmlformats.org/officeDocument/2006/relationships/hyperlink" Target="mailto:environment@walga.asn.a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1.xml"/><Relationship Id="rId7"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slideLayout" Target="../slideLayouts/slideLayout11.xml"/><Relationship Id="rId7" Type="http://schemas.openxmlformats.org/officeDocument/2006/relationships/image" Target="../media/image4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1.svg"/><Relationship Id="rId11" Type="http://schemas.openxmlformats.org/officeDocument/2006/relationships/image" Target="../media/image32.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slideLayout" Target="../slideLayouts/slideLayout15.xml"/><Relationship Id="rId7" Type="http://schemas.openxmlformats.org/officeDocument/2006/relationships/image" Target="../media/image5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hyperlink" Target="https://www.wheatbeltnrm.org.au/sites/default/files/Poster%20-%20Healthy%20Environments%20-%20WWTA%20-%20Flyer%20TEC%20Tool.pdf" TargetMode="External"/><Relationship Id="rId3" Type="http://schemas.openxmlformats.org/officeDocument/2006/relationships/slideLayout" Target="../slideLayouts/slideLayout15.xml"/><Relationship Id="rId7" Type="http://schemas.openxmlformats.org/officeDocument/2006/relationships/image" Target="../media/image52.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5.png"/><Relationship Id="rId5" Type="http://schemas.openxmlformats.org/officeDocument/2006/relationships/image" Target="../media/image56.png"/><Relationship Id="rId10" Type="http://schemas.openxmlformats.org/officeDocument/2006/relationships/image" Target="../media/image32.png"/><Relationship Id="rId4" Type="http://schemas.openxmlformats.org/officeDocument/2006/relationships/image" Target="../media/image55.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hyperlink" Target="https://spatial.agric.wa.gov.au/naia/code/default.asp" TargetMode="External"/><Relationship Id="rId3" Type="http://schemas.openxmlformats.org/officeDocument/2006/relationships/slideLayout" Target="../slideLayouts/slideLayout15.xml"/><Relationship Id="rId7" Type="http://schemas.openxmlformats.org/officeDocument/2006/relationships/image" Target="../media/image59.sv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8.png"/><Relationship Id="rId5" Type="http://schemas.openxmlformats.org/officeDocument/2006/relationships/chart" Target="../charts/chart1.xml"/><Relationship Id="rId4" Type="http://schemas.openxmlformats.org/officeDocument/2006/relationships/image" Target="../media/image5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567AE12C-D2F4-27C0-1D1F-548B1D9428E1}"/>
              </a:ext>
            </a:extLst>
          </p:cNvPr>
          <p:cNvPicPr>
            <a:picLocks noChangeAspect="1"/>
          </p:cNvPicPr>
          <p:nvPr/>
        </p:nvPicPr>
        <p:blipFill>
          <a:blip r:embed="rId4">
            <a:extLst>
              <a:ext uri="{28A0092B-C50C-407E-A947-70E740481C1C}">
                <a14:useLocalDpi xmlns:a14="http://schemas.microsoft.com/office/drawing/2010/main" val="0"/>
              </a:ext>
            </a:extLst>
          </a:blip>
          <a:srcRect l="32991" r="7696"/>
          <a:stretch/>
        </p:blipFill>
        <p:spPr>
          <a:xfrm>
            <a:off x="6103684" y="7684"/>
            <a:ext cx="6095999" cy="6858000"/>
          </a:xfrm>
          <a:prstGeom prst="rect">
            <a:avLst/>
          </a:prstGeom>
        </p:spPr>
      </p:pic>
      <p:sp>
        <p:nvSpPr>
          <p:cNvPr id="3" name="Subtitle 2">
            <a:extLst>
              <a:ext uri="{FF2B5EF4-FFF2-40B4-BE49-F238E27FC236}">
                <a16:creationId xmlns:a16="http://schemas.microsoft.com/office/drawing/2014/main" id="{3C475CE3-2330-6F0D-414F-1F915A1DE3DE}"/>
              </a:ext>
            </a:extLst>
          </p:cNvPr>
          <p:cNvSpPr>
            <a:spLocks noGrp="1"/>
          </p:cNvSpPr>
          <p:nvPr>
            <p:ph type="subTitle" idx="1"/>
          </p:nvPr>
        </p:nvSpPr>
        <p:spPr>
          <a:xfrm>
            <a:off x="587375" y="4305438"/>
            <a:ext cx="7518809" cy="1396458"/>
          </a:xfrm>
        </p:spPr>
        <p:txBody>
          <a:bodyPr/>
          <a:lstStyle/>
          <a:p>
            <a:r>
              <a:rPr lang="en-US" dirty="0"/>
              <a:t>An introduction to a </a:t>
            </a:r>
            <a:r>
              <a:rPr lang="en-US" dirty="0" err="1"/>
              <a:t>standardised</a:t>
            </a:r>
            <a:r>
              <a:rPr lang="en-US" dirty="0"/>
              <a:t> approach to collecting </a:t>
            </a:r>
          </a:p>
          <a:p>
            <a:r>
              <a:rPr lang="en-US" dirty="0"/>
              <a:t>Information on natural areas for local biodiversity </a:t>
            </a:r>
          </a:p>
          <a:p>
            <a:r>
              <a:rPr lang="en-US" dirty="0"/>
              <a:t>planning.</a:t>
            </a:r>
          </a:p>
          <a:p>
            <a:br>
              <a:rPr lang="en-US" dirty="0"/>
            </a:br>
            <a:r>
              <a:rPr lang="en-US" dirty="0"/>
              <a:t>2025</a:t>
            </a:r>
          </a:p>
        </p:txBody>
      </p:sp>
      <p:sp>
        <p:nvSpPr>
          <p:cNvPr id="4" name="Text Placeholder 3">
            <a:extLst>
              <a:ext uri="{FF2B5EF4-FFF2-40B4-BE49-F238E27FC236}">
                <a16:creationId xmlns:a16="http://schemas.microsoft.com/office/drawing/2014/main" id="{0B8B3345-9837-0D69-6C37-207266264319}"/>
              </a:ext>
            </a:extLst>
          </p:cNvPr>
          <p:cNvSpPr>
            <a:spLocks noGrp="1"/>
          </p:cNvSpPr>
          <p:nvPr>
            <p:ph type="body" sz="quarter" idx="10"/>
          </p:nvPr>
        </p:nvSpPr>
        <p:spPr>
          <a:xfrm>
            <a:off x="587375" y="2110682"/>
            <a:ext cx="4882589" cy="2084544"/>
          </a:xfrm>
        </p:spPr>
        <p:txBody>
          <a:bodyPr/>
          <a:lstStyle/>
          <a:p>
            <a:r>
              <a:rPr lang="en-US" sz="4000" dirty="0"/>
              <a:t>Natural Area </a:t>
            </a:r>
          </a:p>
          <a:p>
            <a:r>
              <a:rPr lang="en-US" sz="4000" dirty="0"/>
              <a:t>Initial Assessment </a:t>
            </a:r>
          </a:p>
          <a:p>
            <a:r>
              <a:rPr lang="en-US" sz="4000" dirty="0"/>
              <a:t>Templates</a:t>
            </a:r>
            <a:endParaRPr lang="en-US" dirty="0"/>
          </a:p>
        </p:txBody>
      </p:sp>
      <p:pic>
        <p:nvPicPr>
          <p:cNvPr id="7" name="Graphic 6">
            <a:extLst>
              <a:ext uri="{FF2B5EF4-FFF2-40B4-BE49-F238E27FC236}">
                <a16:creationId xmlns:a16="http://schemas.microsoft.com/office/drawing/2014/main" id="{587A6BA0-FEFF-F214-F446-341BB5A3673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20" t="14189" r="37266" b="38816"/>
          <a:stretch/>
        </p:blipFill>
        <p:spPr>
          <a:xfrm>
            <a:off x="6498106"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41362" r="47232" b="39399"/>
          <a:stretch/>
        </p:blipFill>
        <p:spPr>
          <a:xfrm>
            <a:off x="10086277" y="0"/>
            <a:ext cx="2105724" cy="2450646"/>
          </a:xfrm>
          <a:prstGeom prst="rect">
            <a:avLst/>
          </a:prstGeom>
        </p:spPr>
      </p:pic>
      <p:pic>
        <p:nvPicPr>
          <p:cNvPr id="5" name="Graphic 4">
            <a:extLst>
              <a:ext uri="{FF2B5EF4-FFF2-40B4-BE49-F238E27FC236}">
                <a16:creationId xmlns:a16="http://schemas.microsoft.com/office/drawing/2014/main" id="{BC81A715-B1CF-AE32-2EBA-6028A984E5C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15077" r="38423" b="70366"/>
          <a:stretch/>
        </p:blipFill>
        <p:spPr>
          <a:xfrm>
            <a:off x="3184927" y="5003667"/>
            <a:ext cx="3787503" cy="1854334"/>
          </a:xfrm>
          <a:prstGeom prst="rect">
            <a:avLst/>
          </a:prstGeom>
        </p:spPr>
      </p:pic>
      <p:pic>
        <p:nvPicPr>
          <p:cNvPr id="2" name="NAIA_Slide1">
            <a:hlinkClick r:id="" action="ppaction://media"/>
            <a:extLst>
              <a:ext uri="{FF2B5EF4-FFF2-40B4-BE49-F238E27FC236}">
                <a16:creationId xmlns:a16="http://schemas.microsoft.com/office/drawing/2014/main" id="{DF09BCA8-A49A-5F77-A178-9A95D95261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10362" y="413834"/>
            <a:ext cx="609600" cy="609600"/>
          </a:xfrm>
          <a:prstGeom prst="rect">
            <a:avLst/>
          </a:prstGeom>
        </p:spPr>
      </p:pic>
    </p:spTree>
    <p:extLst>
      <p:ext uri="{BB962C8B-B14F-4D97-AF65-F5344CB8AC3E}">
        <p14:creationId xmlns:p14="http://schemas.microsoft.com/office/powerpoint/2010/main" val="394829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0E6F-55D9-8AC2-A10C-5F1B2B397E15}"/>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A68988CD-C687-75F4-9C92-767EC9E71520}"/>
              </a:ext>
            </a:extLst>
          </p:cNvPr>
          <p:cNvSpPr>
            <a:spLocks noGrp="1"/>
          </p:cNvSpPr>
          <p:nvPr>
            <p:ph type="body" sz="quarter" idx="13"/>
          </p:nvPr>
        </p:nvSpPr>
        <p:spPr>
          <a:xfrm>
            <a:off x="457798" y="4038858"/>
            <a:ext cx="11015331" cy="2857695"/>
          </a:xfrm>
        </p:spPr>
        <p:txBody>
          <a:bodyPr/>
          <a:lstStyle/>
          <a:p>
            <a:pPr>
              <a:spcBef>
                <a:spcPts val="0"/>
              </a:spcBef>
            </a:pPr>
            <a:r>
              <a:rPr lang="en-US" b="1" dirty="0">
                <a:latin typeface="Gantari SemiBold" pitchFamily="2" charset="0"/>
              </a:rPr>
              <a:t>Appendices</a:t>
            </a:r>
            <a:r>
              <a:rPr lang="en-US" b="1" dirty="0"/>
              <a:t>  </a:t>
            </a:r>
          </a:p>
          <a:p>
            <a:pPr>
              <a:spcBef>
                <a:spcPts val="0"/>
              </a:spcBef>
            </a:pPr>
            <a:endParaRPr lang="en-US" b="1" dirty="0"/>
          </a:p>
          <a:p>
            <a:pPr marL="450850" indent="-450850">
              <a:spcBef>
                <a:spcPts val="0"/>
              </a:spcBef>
              <a:buFont typeface="+mj-lt"/>
              <a:buAutoNum type="arabicPeriod"/>
            </a:pPr>
            <a:r>
              <a:rPr lang="en-US" sz="1600" dirty="0"/>
              <a:t>Skill level matrix for natural area assessment </a:t>
            </a:r>
          </a:p>
          <a:p>
            <a:pPr marL="450850" indent="-450850">
              <a:spcBef>
                <a:spcPts val="0"/>
              </a:spcBef>
              <a:buFont typeface="+mj-lt"/>
              <a:buAutoNum type="arabicPeriod"/>
            </a:pPr>
            <a:r>
              <a:rPr lang="en-US" sz="1600" dirty="0"/>
              <a:t>Growth form layers and vegetation structure classification for natural area assessment </a:t>
            </a:r>
          </a:p>
          <a:p>
            <a:pPr marL="450850" indent="-450850">
              <a:spcBef>
                <a:spcPts val="0"/>
              </a:spcBef>
              <a:buFont typeface="+mj-lt"/>
              <a:buAutoNum type="arabicPeriod"/>
            </a:pPr>
            <a:r>
              <a:rPr lang="en-US" sz="1600" dirty="0"/>
              <a:t>Bushland plant survey template (</a:t>
            </a:r>
            <a:r>
              <a:rPr lang="en-US" sz="1600" dirty="0" err="1"/>
              <a:t>Keighery</a:t>
            </a:r>
            <a:r>
              <a:rPr lang="en-US" sz="1600" dirty="0"/>
              <a:t>, 1994)</a:t>
            </a:r>
          </a:p>
          <a:p>
            <a:pPr marL="450850" indent="-450850">
              <a:spcBef>
                <a:spcPts val="0"/>
              </a:spcBef>
              <a:buFont typeface="+mj-lt"/>
              <a:buAutoNum type="arabicPeriod"/>
            </a:pPr>
            <a:r>
              <a:rPr lang="en-US" sz="1600" dirty="0"/>
              <a:t>Vegetation condition scales for natural area assessments</a:t>
            </a:r>
          </a:p>
          <a:p>
            <a:pPr marL="450850" indent="-450850">
              <a:spcBef>
                <a:spcPts val="0"/>
              </a:spcBef>
              <a:buFont typeface="+mj-lt"/>
              <a:buAutoNum type="arabicPeriod"/>
            </a:pPr>
            <a:r>
              <a:rPr lang="en-AU" sz="1600" dirty="0"/>
              <a:t>Common indicator species for the presence of disease caused by </a:t>
            </a:r>
            <a:r>
              <a:rPr lang="en-AU" sz="1600" i="1" dirty="0"/>
              <a:t>Phytophthora </a:t>
            </a:r>
            <a:r>
              <a:rPr lang="en-AU" sz="1600" i="1" dirty="0" err="1"/>
              <a:t>cinnamomi</a:t>
            </a:r>
            <a:endParaRPr lang="en-AU" sz="1600" i="1" dirty="0"/>
          </a:p>
          <a:p>
            <a:pPr marL="450850" indent="-450850">
              <a:spcBef>
                <a:spcPts val="0"/>
              </a:spcBef>
              <a:buFont typeface="+mj-lt"/>
              <a:buAutoNum type="arabicPeriod"/>
            </a:pPr>
            <a:r>
              <a:rPr lang="en-AU" sz="1600" dirty="0"/>
              <a:t>List of datasets required to support desktop assessment</a:t>
            </a:r>
          </a:p>
          <a:p>
            <a:pPr marL="450850" indent="-450850">
              <a:spcBef>
                <a:spcPts val="0"/>
              </a:spcBef>
              <a:buFont typeface="+mj-lt"/>
              <a:buAutoNum type="arabicPeriod"/>
            </a:pPr>
            <a:r>
              <a:rPr lang="en-AU" sz="1600" dirty="0"/>
              <a:t>Percentage ground cover guide</a:t>
            </a:r>
          </a:p>
          <a:p>
            <a:pPr marL="450850" indent="-450850">
              <a:spcBef>
                <a:spcPts val="0"/>
              </a:spcBef>
              <a:buFont typeface="+mj-lt"/>
              <a:buAutoNum type="arabicPeriod"/>
            </a:pPr>
            <a:r>
              <a:rPr lang="en-AU" sz="1600" dirty="0"/>
              <a:t>Viability Estimate Guide</a:t>
            </a:r>
            <a:endParaRPr lang="en-US" sz="1600" dirty="0"/>
          </a:p>
          <a:p>
            <a:pPr>
              <a:spcBef>
                <a:spcPts val="0"/>
              </a:spcBef>
            </a:pPr>
            <a:endParaRPr lang="en-US" dirty="0"/>
          </a:p>
          <a:p>
            <a:pPr>
              <a:spcBef>
                <a:spcPts val="0"/>
              </a:spcBef>
            </a:pPr>
            <a:endParaRPr lang="en-US" dirty="0"/>
          </a:p>
          <a:p>
            <a:pPr marL="285750" indent="-285750">
              <a:spcBef>
                <a:spcPts val="0"/>
              </a:spcBef>
              <a:buFont typeface="Arial" panose="020B0604020202020204" pitchFamily="34" charset="0"/>
              <a:buChar char="•"/>
            </a:pPr>
            <a:endParaRPr lang="en-US" dirty="0"/>
          </a:p>
        </p:txBody>
      </p:sp>
      <p:sp>
        <p:nvSpPr>
          <p:cNvPr id="13" name="Text Placeholder 8">
            <a:extLst>
              <a:ext uri="{FF2B5EF4-FFF2-40B4-BE49-F238E27FC236}">
                <a16:creationId xmlns:a16="http://schemas.microsoft.com/office/drawing/2014/main" id="{0D65EEC4-8240-A374-00C5-842DBBAA9D1F}"/>
              </a:ext>
            </a:extLst>
          </p:cNvPr>
          <p:cNvSpPr txBox="1">
            <a:spLocks/>
          </p:cNvSpPr>
          <p:nvPr/>
        </p:nvSpPr>
        <p:spPr>
          <a:xfrm>
            <a:off x="1006454" y="1689527"/>
            <a:ext cx="1101533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Natural Area Initial Desktop Assessment Template </a:t>
            </a:r>
            <a:endParaRPr lang="en-US" dirty="0"/>
          </a:p>
          <a:p>
            <a:endParaRPr lang="en-US" dirty="0"/>
          </a:p>
        </p:txBody>
      </p:sp>
      <p:sp>
        <p:nvSpPr>
          <p:cNvPr id="2" name="Text Placeholder 7">
            <a:extLst>
              <a:ext uri="{FF2B5EF4-FFF2-40B4-BE49-F238E27FC236}">
                <a16:creationId xmlns:a16="http://schemas.microsoft.com/office/drawing/2014/main" id="{F7A30790-FE29-2E72-FA57-44DE8C084E03}"/>
              </a:ext>
            </a:extLst>
          </p:cNvPr>
          <p:cNvSpPr txBox="1">
            <a:spLocks/>
          </p:cNvSpPr>
          <p:nvPr/>
        </p:nvSpPr>
        <p:spPr>
          <a:xfrm>
            <a:off x="457802" y="1123767"/>
            <a:ext cx="7236960"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NAIA Templates consist of four parts:</a:t>
            </a:r>
          </a:p>
        </p:txBody>
      </p:sp>
      <p:pic>
        <p:nvPicPr>
          <p:cNvPr id="5" name="Picture 4" descr="Icon&#10;&#10;Description automatically generated">
            <a:extLst>
              <a:ext uri="{FF2B5EF4-FFF2-40B4-BE49-F238E27FC236}">
                <a16:creationId xmlns:a16="http://schemas.microsoft.com/office/drawing/2014/main" id="{3EC7C449-6C37-9C4A-3C26-C36D03D6A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946" y="1662617"/>
            <a:ext cx="488870" cy="488870"/>
          </a:xfrm>
          <a:prstGeom prst="rect">
            <a:avLst/>
          </a:prstGeom>
        </p:spPr>
      </p:pic>
      <p:pic>
        <p:nvPicPr>
          <p:cNvPr id="6" name="Picture 5" descr="Icon&#10;&#10;Description automatically generated">
            <a:extLst>
              <a:ext uri="{FF2B5EF4-FFF2-40B4-BE49-F238E27FC236}">
                <a16:creationId xmlns:a16="http://schemas.microsoft.com/office/drawing/2014/main" id="{AC419126-7094-CD5D-869F-189A0D4566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46" y="2247525"/>
            <a:ext cx="488870" cy="488870"/>
          </a:xfrm>
          <a:prstGeom prst="rect">
            <a:avLst/>
          </a:prstGeom>
        </p:spPr>
      </p:pic>
      <p:pic>
        <p:nvPicPr>
          <p:cNvPr id="7" name="Picture 6" descr="Icon&#10;&#10;Description automatically generated">
            <a:extLst>
              <a:ext uri="{FF2B5EF4-FFF2-40B4-BE49-F238E27FC236}">
                <a16:creationId xmlns:a16="http://schemas.microsoft.com/office/drawing/2014/main" id="{B635B34D-19F3-5477-1345-624AB407A7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798" y="2832473"/>
            <a:ext cx="473583" cy="471360"/>
          </a:xfrm>
          <a:prstGeom prst="rect">
            <a:avLst/>
          </a:prstGeom>
        </p:spPr>
      </p:pic>
      <p:pic>
        <p:nvPicPr>
          <p:cNvPr id="10" name="Picture 9" descr="Icon&#10;&#10;Description automatically generated">
            <a:extLst>
              <a:ext uri="{FF2B5EF4-FFF2-40B4-BE49-F238E27FC236}">
                <a16:creationId xmlns:a16="http://schemas.microsoft.com/office/drawing/2014/main" id="{79E10BFE-5139-1ABC-E791-90FC3F7D14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798" y="3415397"/>
            <a:ext cx="473583" cy="473583"/>
          </a:xfrm>
          <a:prstGeom prst="rect">
            <a:avLst/>
          </a:prstGeom>
        </p:spPr>
      </p:pic>
      <p:sp>
        <p:nvSpPr>
          <p:cNvPr id="11" name="Text Placeholder 8">
            <a:extLst>
              <a:ext uri="{FF2B5EF4-FFF2-40B4-BE49-F238E27FC236}">
                <a16:creationId xmlns:a16="http://schemas.microsoft.com/office/drawing/2014/main" id="{426F37AE-C214-BBD2-5676-DBB48B2B1976}"/>
              </a:ext>
            </a:extLst>
          </p:cNvPr>
          <p:cNvSpPr txBox="1">
            <a:spLocks/>
          </p:cNvSpPr>
          <p:nvPr/>
        </p:nvSpPr>
        <p:spPr>
          <a:xfrm>
            <a:off x="1006454" y="2274198"/>
            <a:ext cx="1101533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Natural Area Initial Field Assessment A Template </a:t>
            </a:r>
          </a:p>
          <a:p>
            <a:endParaRPr lang="en-US" dirty="0"/>
          </a:p>
        </p:txBody>
      </p:sp>
      <p:sp>
        <p:nvSpPr>
          <p:cNvPr id="15" name="Text Placeholder 8">
            <a:extLst>
              <a:ext uri="{FF2B5EF4-FFF2-40B4-BE49-F238E27FC236}">
                <a16:creationId xmlns:a16="http://schemas.microsoft.com/office/drawing/2014/main" id="{F4689AEE-7771-6B1A-0785-57806CB01362}"/>
              </a:ext>
            </a:extLst>
          </p:cNvPr>
          <p:cNvSpPr txBox="1">
            <a:spLocks/>
          </p:cNvSpPr>
          <p:nvPr/>
        </p:nvSpPr>
        <p:spPr>
          <a:xfrm>
            <a:off x="1006454" y="2868784"/>
            <a:ext cx="1101533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Natural Area Initial Field Assessment B – Significant Species and Communities Template </a:t>
            </a:r>
          </a:p>
          <a:p>
            <a:endParaRPr lang="en-US" dirty="0"/>
          </a:p>
        </p:txBody>
      </p:sp>
      <p:sp>
        <p:nvSpPr>
          <p:cNvPr id="16" name="Text Placeholder 8">
            <a:extLst>
              <a:ext uri="{FF2B5EF4-FFF2-40B4-BE49-F238E27FC236}">
                <a16:creationId xmlns:a16="http://schemas.microsoft.com/office/drawing/2014/main" id="{44565490-95E0-D60C-5773-D034D7C11CF8}"/>
              </a:ext>
            </a:extLst>
          </p:cNvPr>
          <p:cNvSpPr txBox="1">
            <a:spLocks/>
          </p:cNvSpPr>
          <p:nvPr/>
        </p:nvSpPr>
        <p:spPr>
          <a:xfrm>
            <a:off x="1006454" y="3416060"/>
            <a:ext cx="1101533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600" dirty="0"/>
              <a:t>Natural Area Initial Assessment Summary Template</a:t>
            </a:r>
          </a:p>
          <a:p>
            <a:endParaRPr lang="en-US" dirty="0"/>
          </a:p>
        </p:txBody>
      </p:sp>
      <p:pic>
        <p:nvPicPr>
          <p:cNvPr id="3" name="Slide 10">
            <a:hlinkClick r:id="" action="ppaction://media"/>
            <a:extLst>
              <a:ext uri="{FF2B5EF4-FFF2-40B4-BE49-F238E27FC236}">
                <a16:creationId xmlns:a16="http://schemas.microsoft.com/office/drawing/2014/main" id="{3B09AB50-871A-B932-5388-93F7CE4E96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3540" y="855679"/>
            <a:ext cx="609600" cy="609600"/>
          </a:xfrm>
          <a:prstGeom prst="rect">
            <a:avLst/>
          </a:prstGeom>
        </p:spPr>
      </p:pic>
    </p:spTree>
    <p:extLst>
      <p:ext uri="{BB962C8B-B14F-4D97-AF65-F5344CB8AC3E}">
        <p14:creationId xmlns:p14="http://schemas.microsoft.com/office/powerpoint/2010/main" val="84174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F2DF7-0549-6734-3F6C-A3114A9681AE}"/>
            </a:ext>
          </a:extLst>
        </p:cNvPr>
        <p:cNvGrpSpPr/>
        <p:nvPr/>
      </p:nvGrpSpPr>
      <p:grpSpPr>
        <a:xfrm>
          <a:off x="0" y="0"/>
          <a:ext cx="0" cy="0"/>
          <a:chOff x="0" y="0"/>
          <a:chExt cx="0" cy="0"/>
        </a:xfrm>
      </p:grpSpPr>
      <p:sp>
        <p:nvSpPr>
          <p:cNvPr id="13" name="Text Placeholder 8">
            <a:extLst>
              <a:ext uri="{FF2B5EF4-FFF2-40B4-BE49-F238E27FC236}">
                <a16:creationId xmlns:a16="http://schemas.microsoft.com/office/drawing/2014/main" id="{316FB279-D79E-6D08-26E1-8AEDF1A28EC0}"/>
              </a:ext>
            </a:extLst>
          </p:cNvPr>
          <p:cNvSpPr txBox="1">
            <a:spLocks/>
          </p:cNvSpPr>
          <p:nvPr/>
        </p:nvSpPr>
        <p:spPr>
          <a:xfrm>
            <a:off x="457802" y="2067599"/>
            <a:ext cx="11734198" cy="4014183"/>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u="none" strike="noStrike" dirty="0">
                <a:effectLst/>
                <a:latin typeface="Gantari Light" pitchFamily="2" charset="0"/>
                <a:ea typeface="Times New Roman" panose="02020603050405020304" pitchFamily="18" charset="0"/>
                <a:cs typeface="Times New Roman" panose="02020603050405020304" pitchFamily="18" charset="0"/>
              </a:rPr>
              <a:t>Ability to differentiate between native versus weed species and upland versus wetland plant species for a given locality</a:t>
            </a: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Recognition of plant communities based on structural layers and dominant species</a:t>
            </a: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Assessment of vegetation condition using a standard scale</a:t>
            </a: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Ability to identify threats</a:t>
            </a: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Map/aerial photo reading skills, ability to use a GPS</a:t>
            </a: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Ability to make initial recommendations for management </a:t>
            </a:r>
            <a:endParaRPr lang="en-US" dirty="0">
              <a:latin typeface="Gantari Light" pitchFamily="2" charset="0"/>
            </a:endParaRPr>
          </a:p>
        </p:txBody>
      </p:sp>
      <p:sp>
        <p:nvSpPr>
          <p:cNvPr id="10" name="Arrow: Right 9">
            <a:extLst>
              <a:ext uri="{FF2B5EF4-FFF2-40B4-BE49-F238E27FC236}">
                <a16:creationId xmlns:a16="http://schemas.microsoft.com/office/drawing/2014/main" id="{164B1654-5137-930C-B354-A3F547DA0FBC}"/>
              </a:ext>
            </a:extLst>
          </p:cNvPr>
          <p:cNvSpPr/>
          <p:nvPr/>
        </p:nvSpPr>
        <p:spPr>
          <a:xfrm>
            <a:off x="7279764" y="3060841"/>
            <a:ext cx="4454434" cy="2338252"/>
          </a:xfrm>
          <a:prstGeom prst="rightArrow">
            <a:avLst/>
          </a:prstGeom>
          <a:solidFill>
            <a:srgbClr val="A8DCF8"/>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0864D9DB-4654-745A-3ABA-A381121B585C}"/>
              </a:ext>
            </a:extLst>
          </p:cNvPr>
          <p:cNvSpPr txBox="1"/>
          <p:nvPr/>
        </p:nvSpPr>
        <p:spPr>
          <a:xfrm>
            <a:off x="7463547" y="3922190"/>
            <a:ext cx="3304903" cy="615553"/>
          </a:xfrm>
          <a:prstGeom prst="rect">
            <a:avLst/>
          </a:prstGeom>
          <a:noFill/>
        </p:spPr>
        <p:txBody>
          <a:bodyPr wrap="square" rtlCol="0">
            <a:spAutoFit/>
          </a:bodyPr>
          <a:lstStyle/>
          <a:p>
            <a:r>
              <a:rPr lang="en-AU" sz="1600" dirty="0">
                <a:latin typeface="Gantari Light" pitchFamily="2" charset="0"/>
                <a:cs typeface="Times New Roman" panose="02020603050405020304" pitchFamily="18" charset="0"/>
              </a:rPr>
              <a:t>More detail in APPENDIX 1 of the NAIA Templates</a:t>
            </a:r>
            <a:r>
              <a:rPr lang="en-AU" dirty="0"/>
              <a:t> </a:t>
            </a:r>
          </a:p>
        </p:txBody>
      </p:sp>
      <p:sp>
        <p:nvSpPr>
          <p:cNvPr id="2" name="Text Placeholder 7">
            <a:extLst>
              <a:ext uri="{FF2B5EF4-FFF2-40B4-BE49-F238E27FC236}">
                <a16:creationId xmlns:a16="http://schemas.microsoft.com/office/drawing/2014/main" id="{E1D78DA5-4E81-767A-3035-F4A40F7B29E2}"/>
              </a:ext>
            </a:extLst>
          </p:cNvPr>
          <p:cNvSpPr txBox="1">
            <a:spLocks/>
          </p:cNvSpPr>
          <p:nvPr/>
        </p:nvSpPr>
        <p:spPr>
          <a:xfrm>
            <a:off x="457802" y="1123767"/>
            <a:ext cx="7236960"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Skills required</a:t>
            </a:r>
          </a:p>
        </p:txBody>
      </p:sp>
      <p:pic>
        <p:nvPicPr>
          <p:cNvPr id="3" name="Slide 11">
            <a:hlinkClick r:id="" action="ppaction://media"/>
            <a:extLst>
              <a:ext uri="{FF2B5EF4-FFF2-40B4-BE49-F238E27FC236}">
                <a16:creationId xmlns:a16="http://schemas.microsoft.com/office/drawing/2014/main" id="{D9F5A51F-3060-BB65-E9B5-09D59EF13A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5210" y="656578"/>
            <a:ext cx="609600" cy="609600"/>
          </a:xfrm>
          <a:prstGeom prst="rect">
            <a:avLst/>
          </a:prstGeom>
        </p:spPr>
      </p:pic>
    </p:spTree>
    <p:extLst>
      <p:ext uri="{BB962C8B-B14F-4D97-AF65-F5344CB8AC3E}">
        <p14:creationId xmlns:p14="http://schemas.microsoft.com/office/powerpoint/2010/main" val="20528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CF74C-EA8A-8351-4ED3-D6010B711DDF}"/>
            </a:ext>
          </a:extLst>
        </p:cNvPr>
        <p:cNvGrpSpPr/>
        <p:nvPr/>
      </p:nvGrpSpPr>
      <p:grpSpPr>
        <a:xfrm>
          <a:off x="0" y="0"/>
          <a:ext cx="0" cy="0"/>
          <a:chOff x="0" y="0"/>
          <a:chExt cx="0" cy="0"/>
        </a:xfrm>
      </p:grpSpPr>
      <p:sp>
        <p:nvSpPr>
          <p:cNvPr id="13" name="Text Placeholder 8">
            <a:extLst>
              <a:ext uri="{FF2B5EF4-FFF2-40B4-BE49-F238E27FC236}">
                <a16:creationId xmlns:a16="http://schemas.microsoft.com/office/drawing/2014/main" id="{1F97C482-F24E-FB8A-A965-0C9F1AD12696}"/>
              </a:ext>
            </a:extLst>
          </p:cNvPr>
          <p:cNvSpPr txBox="1">
            <a:spLocks/>
          </p:cNvSpPr>
          <p:nvPr/>
        </p:nvSpPr>
        <p:spPr>
          <a:xfrm>
            <a:off x="2268747" y="2168623"/>
            <a:ext cx="9213011" cy="4014183"/>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u="none" strike="noStrike" dirty="0">
                <a:effectLst/>
                <a:latin typeface="Gantari Light" pitchFamily="2" charset="0"/>
                <a:ea typeface="Times New Roman" panose="02020603050405020304" pitchFamily="18" charset="0"/>
                <a:cs typeface="Times New Roman" panose="02020603050405020304" pitchFamily="18" charset="0"/>
              </a:rPr>
              <a:t>For </a:t>
            </a:r>
            <a:r>
              <a:rPr lang="en-AU" sz="1600" dirty="0">
                <a:latin typeface="Gantari Light" pitchFamily="2" charset="0"/>
                <a:ea typeface="Times New Roman" panose="02020603050405020304" pitchFamily="18" charset="0"/>
                <a:cs typeface="Times New Roman" panose="02020603050405020304" pitchFamily="18" charset="0"/>
              </a:rPr>
              <a:t>natural areas less than 100 ha allow 3-4 hours to complete Template A (includes plant communities, vegetation condition mapping and list of observations)</a:t>
            </a:r>
            <a:endParaRPr lang="en-AU" sz="1600" u="none" strike="noStrike" dirty="0">
              <a:effectLst/>
              <a:latin typeface="Gantari Light" pitchFamily="2" charset="0"/>
              <a:ea typeface="Times New Roman" panose="02020603050405020304" pitchFamily="18"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Allow additional 6-8 hours per reserve to complete desktop assessments and complete the assessment summary </a:t>
            </a:r>
          </a:p>
          <a:p>
            <a:pPr marL="285750" marR="228600" lvl="0" indent="-28575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Schedule field assessments for the times of the year when conditions for detection and identification of the range of flora is best </a:t>
            </a:r>
          </a:p>
          <a:p>
            <a:pPr marL="285750" marR="228600" lvl="0" indent="-28575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endParaRPr lang="en-AU" sz="1600" dirty="0">
              <a:latin typeface="Gantari Light" pitchFamily="2" charset="0"/>
              <a:cs typeface="Times New Roman" panose="02020603050405020304" pitchFamily="18" charset="0"/>
            </a:endParaRPr>
          </a:p>
          <a:p>
            <a:pPr marL="342900" marR="228600" lvl="0" indent="-342900" algn="l" fontAlgn="base">
              <a:spcBef>
                <a:spcPts val="600"/>
              </a:spcBef>
              <a:spcAft>
                <a:spcPts val="0"/>
              </a:spcAft>
              <a:buFont typeface="Arial" panose="020B0604020202020204" pitchFamily="34" charset="0"/>
              <a:buChar char="•"/>
              <a:tabLst>
                <a:tab pos="2637155" algn="ctr"/>
                <a:tab pos="5274310" algn="r"/>
                <a:tab pos="914400" algn="l"/>
                <a:tab pos="2637155" algn="ctr"/>
                <a:tab pos="5274310" algn="r"/>
              </a:tabLst>
            </a:pPr>
            <a:r>
              <a:rPr lang="en-AU" sz="1600" dirty="0">
                <a:latin typeface="Gantari Light" pitchFamily="2" charset="0"/>
                <a:cs typeface="Times New Roman" panose="02020603050405020304" pitchFamily="18" charset="0"/>
              </a:rPr>
              <a:t>In the South-West, conduct surveys in Spring (September-November) with supplementary surveys after Autumn rains</a:t>
            </a:r>
            <a:endParaRPr lang="en-US" dirty="0">
              <a:latin typeface="Gantari Light" pitchFamily="2" charset="0"/>
            </a:endParaRPr>
          </a:p>
        </p:txBody>
      </p:sp>
      <p:sp>
        <p:nvSpPr>
          <p:cNvPr id="4" name="Text Placeholder 7">
            <a:extLst>
              <a:ext uri="{FF2B5EF4-FFF2-40B4-BE49-F238E27FC236}">
                <a16:creationId xmlns:a16="http://schemas.microsoft.com/office/drawing/2014/main" id="{EB7ACC28-18A9-7F55-5318-86E1E3740136}"/>
              </a:ext>
            </a:extLst>
          </p:cNvPr>
          <p:cNvSpPr txBox="1">
            <a:spLocks/>
          </p:cNvSpPr>
          <p:nvPr/>
        </p:nvSpPr>
        <p:spPr>
          <a:xfrm>
            <a:off x="457802" y="1123767"/>
            <a:ext cx="7236960"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 required</a:t>
            </a:r>
          </a:p>
        </p:txBody>
      </p:sp>
      <p:pic>
        <p:nvPicPr>
          <p:cNvPr id="9" name="Graphic 8" descr="Clock outline">
            <a:extLst>
              <a:ext uri="{FF2B5EF4-FFF2-40B4-BE49-F238E27FC236}">
                <a16:creationId xmlns:a16="http://schemas.microsoft.com/office/drawing/2014/main" id="{862413F0-E0D6-AF20-D7B9-67E0A39DD1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991" y="2023847"/>
            <a:ext cx="1509466" cy="1509466"/>
          </a:xfrm>
          <a:prstGeom prst="rect">
            <a:avLst/>
          </a:prstGeom>
        </p:spPr>
      </p:pic>
      <p:pic>
        <p:nvPicPr>
          <p:cNvPr id="11" name="Graphic 10" descr="Daily calendar outline">
            <a:extLst>
              <a:ext uri="{FF2B5EF4-FFF2-40B4-BE49-F238E27FC236}">
                <a16:creationId xmlns:a16="http://schemas.microsoft.com/office/drawing/2014/main" id="{E35FB3D9-10BF-60A1-3CB1-B3D4FB2F40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0991" y="3804778"/>
            <a:ext cx="1509466" cy="1509466"/>
          </a:xfrm>
          <a:prstGeom prst="rect">
            <a:avLst/>
          </a:prstGeom>
        </p:spPr>
      </p:pic>
      <p:pic>
        <p:nvPicPr>
          <p:cNvPr id="2" name="Slide 12">
            <a:hlinkClick r:id="" action="ppaction://media"/>
            <a:extLst>
              <a:ext uri="{FF2B5EF4-FFF2-40B4-BE49-F238E27FC236}">
                <a16:creationId xmlns:a16="http://schemas.microsoft.com/office/drawing/2014/main" id="{B2F8E04F-A77E-111F-B112-331A41DC26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87113" y="543561"/>
            <a:ext cx="609600" cy="609600"/>
          </a:xfrm>
          <a:prstGeom prst="rect">
            <a:avLst/>
          </a:prstGeom>
        </p:spPr>
      </p:pic>
    </p:spTree>
    <p:extLst>
      <p:ext uri="{BB962C8B-B14F-4D97-AF65-F5344CB8AC3E}">
        <p14:creationId xmlns:p14="http://schemas.microsoft.com/office/powerpoint/2010/main" val="173492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D3912-9A00-68DB-9397-EDC70B069C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AD8540-C667-34B0-42E0-57AFFB7D06B7}"/>
              </a:ext>
            </a:extLst>
          </p:cNvPr>
          <p:cNvPicPr>
            <a:picLocks noChangeAspect="1"/>
          </p:cNvPicPr>
          <p:nvPr/>
        </p:nvPicPr>
        <p:blipFill>
          <a:blip r:embed="rId4"/>
          <a:stretch>
            <a:fillRect/>
          </a:stretch>
        </p:blipFill>
        <p:spPr>
          <a:xfrm>
            <a:off x="465394" y="1896293"/>
            <a:ext cx="4106340" cy="3893577"/>
          </a:xfrm>
          <a:prstGeom prst="rect">
            <a:avLst/>
          </a:prstGeom>
          <a:ln>
            <a:noFill/>
          </a:ln>
          <a:effectLst/>
        </p:spPr>
      </p:pic>
      <p:sp>
        <p:nvSpPr>
          <p:cNvPr id="5" name="Text Placeholder 1">
            <a:extLst>
              <a:ext uri="{FF2B5EF4-FFF2-40B4-BE49-F238E27FC236}">
                <a16:creationId xmlns:a16="http://schemas.microsoft.com/office/drawing/2014/main" id="{84618D38-7727-B9B5-CA28-2F4E3399EFF2}"/>
              </a:ext>
            </a:extLst>
          </p:cNvPr>
          <p:cNvSpPr txBox="1">
            <a:spLocks/>
          </p:cNvSpPr>
          <p:nvPr/>
        </p:nvSpPr>
        <p:spPr>
          <a:xfrm>
            <a:off x="5801079" y="1993389"/>
            <a:ext cx="5220357" cy="23401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chemeClr val="tx1"/>
                </a:solidFill>
                <a:latin typeface="Gantari Light" pitchFamily="2" charset="77"/>
              </a:rPr>
              <a:t>Collate available site information </a:t>
            </a:r>
          </a:p>
        </p:txBody>
      </p:sp>
      <p:sp>
        <p:nvSpPr>
          <p:cNvPr id="6" name="Text Placeholder 2">
            <a:extLst>
              <a:ext uri="{FF2B5EF4-FFF2-40B4-BE49-F238E27FC236}">
                <a16:creationId xmlns:a16="http://schemas.microsoft.com/office/drawing/2014/main" id="{E9C63DE2-152B-4975-B83E-8616E84E86A9}"/>
              </a:ext>
            </a:extLst>
          </p:cNvPr>
          <p:cNvSpPr>
            <a:spLocks noGrp="1"/>
          </p:cNvSpPr>
          <p:nvPr>
            <p:ph type="body" sz="quarter" idx="13"/>
          </p:nvPr>
        </p:nvSpPr>
        <p:spPr>
          <a:xfrm>
            <a:off x="5801078" y="3450970"/>
            <a:ext cx="5220357" cy="784224"/>
          </a:xfrm>
        </p:spPr>
        <p:txBody>
          <a:bodyPr>
            <a:normAutofit/>
          </a:bodyPr>
          <a:lstStyle/>
          <a:p>
            <a:r>
              <a:rPr lang="en-US" dirty="0"/>
              <a:t>Refer to the list of relevant datasets </a:t>
            </a:r>
          </a:p>
          <a:p>
            <a:r>
              <a:rPr lang="en-US" sz="1200" dirty="0"/>
              <a:t>(Appendix 6 of the NAIA Template) </a:t>
            </a:r>
          </a:p>
        </p:txBody>
      </p:sp>
      <p:sp>
        <p:nvSpPr>
          <p:cNvPr id="7" name="Text Placeholder 3">
            <a:extLst>
              <a:ext uri="{FF2B5EF4-FFF2-40B4-BE49-F238E27FC236}">
                <a16:creationId xmlns:a16="http://schemas.microsoft.com/office/drawing/2014/main" id="{7D9324EB-6D6A-A1B3-7FD6-4FFD7EE415E1}"/>
              </a:ext>
            </a:extLst>
          </p:cNvPr>
          <p:cNvSpPr>
            <a:spLocks noGrp="1"/>
          </p:cNvSpPr>
          <p:nvPr>
            <p:ph type="body" sz="quarter" idx="14"/>
          </p:nvPr>
        </p:nvSpPr>
        <p:spPr>
          <a:xfrm>
            <a:off x="5807987" y="4716307"/>
            <a:ext cx="5220357" cy="321674"/>
          </a:xfrm>
        </p:spPr>
        <p:txBody>
          <a:bodyPr/>
          <a:lstStyle/>
          <a:p>
            <a:r>
              <a:rPr lang="en-US" sz="1600" dirty="0">
                <a:solidFill>
                  <a:schemeClr val="tx1"/>
                </a:solidFill>
              </a:rPr>
              <a:t>Complete</a:t>
            </a:r>
            <a:r>
              <a:rPr lang="en-US" dirty="0"/>
              <a:t> </a:t>
            </a:r>
            <a:r>
              <a:rPr lang="en-US" sz="1600" dirty="0">
                <a:solidFill>
                  <a:schemeClr val="tx1"/>
                </a:solidFill>
              </a:rPr>
              <a:t>before starting field assessments</a:t>
            </a:r>
          </a:p>
        </p:txBody>
      </p:sp>
      <p:sp>
        <p:nvSpPr>
          <p:cNvPr id="9" name="Text Placeholder 4">
            <a:extLst>
              <a:ext uri="{FF2B5EF4-FFF2-40B4-BE49-F238E27FC236}">
                <a16:creationId xmlns:a16="http://schemas.microsoft.com/office/drawing/2014/main" id="{602C408E-4E48-F669-991E-93570F896ACA}"/>
              </a:ext>
            </a:extLst>
          </p:cNvPr>
          <p:cNvSpPr>
            <a:spLocks noGrp="1"/>
          </p:cNvSpPr>
          <p:nvPr>
            <p:ph type="body" sz="quarter" idx="15"/>
          </p:nvPr>
        </p:nvSpPr>
        <p:spPr>
          <a:xfrm>
            <a:off x="5801079" y="2333462"/>
            <a:ext cx="5220357" cy="659532"/>
          </a:xfrm>
        </p:spPr>
        <p:txBody>
          <a:bodyPr>
            <a:normAutofit fontScale="25000" lnSpcReduction="20000"/>
          </a:bodyPr>
          <a:lstStyle/>
          <a:p>
            <a:pPr algn="l">
              <a:lnSpc>
                <a:spcPts val="2000"/>
              </a:lnSpc>
              <a:spcBef>
                <a:spcPts val="1000"/>
              </a:spcBef>
            </a:pPr>
            <a:r>
              <a:rPr lang="en-US" sz="4800" dirty="0">
                <a:solidFill>
                  <a:schemeClr val="tx1"/>
                </a:solidFill>
              </a:rPr>
              <a:t>Vegetation type, site history, land use and land tenure</a:t>
            </a:r>
          </a:p>
          <a:p>
            <a:pPr algn="l">
              <a:lnSpc>
                <a:spcPts val="2000"/>
              </a:lnSpc>
              <a:spcBef>
                <a:spcPts val="1000"/>
              </a:spcBef>
            </a:pPr>
            <a:r>
              <a:rPr lang="en-US" sz="4800" dirty="0">
                <a:solidFill>
                  <a:schemeClr val="tx1"/>
                </a:solidFill>
              </a:rPr>
              <a:t>Identify similar sites that might act as reference sites</a:t>
            </a:r>
          </a:p>
          <a:p>
            <a:r>
              <a:rPr lang="en-US" dirty="0"/>
              <a:t>Identify similar sites that might act as reference sites</a:t>
            </a:r>
          </a:p>
        </p:txBody>
      </p:sp>
      <p:cxnSp>
        <p:nvCxnSpPr>
          <p:cNvPr id="14" name="Straight Connector 13">
            <a:extLst>
              <a:ext uri="{FF2B5EF4-FFF2-40B4-BE49-F238E27FC236}">
                <a16:creationId xmlns:a16="http://schemas.microsoft.com/office/drawing/2014/main" id="{A8A11797-A1CF-450F-5A9D-A42C33530809}"/>
              </a:ext>
            </a:extLst>
          </p:cNvPr>
          <p:cNvCxnSpPr>
            <a:cxnSpLocks/>
          </p:cNvCxnSpPr>
          <p:nvPr/>
        </p:nvCxnSpPr>
        <p:spPr>
          <a:xfrm>
            <a:off x="5801079" y="3207009"/>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91A8AC5-C349-438E-7363-3392CD354566}"/>
              </a:ext>
            </a:extLst>
          </p:cNvPr>
          <p:cNvCxnSpPr>
            <a:cxnSpLocks/>
          </p:cNvCxnSpPr>
          <p:nvPr/>
        </p:nvCxnSpPr>
        <p:spPr>
          <a:xfrm>
            <a:off x="5794170" y="4432462"/>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7">
            <a:extLst>
              <a:ext uri="{FF2B5EF4-FFF2-40B4-BE49-F238E27FC236}">
                <a16:creationId xmlns:a16="http://schemas.microsoft.com/office/drawing/2014/main" id="{84DC0686-209A-9F78-BC6D-727944ECB122}"/>
              </a:ext>
            </a:extLst>
          </p:cNvPr>
          <p:cNvSpPr txBox="1">
            <a:spLocks/>
          </p:cNvSpPr>
          <p:nvPr/>
        </p:nvSpPr>
        <p:spPr>
          <a:xfrm>
            <a:off x="457801" y="1123767"/>
            <a:ext cx="1141214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Area Initial Desktop Assessment Template</a:t>
            </a:r>
          </a:p>
        </p:txBody>
      </p:sp>
      <p:pic>
        <p:nvPicPr>
          <p:cNvPr id="22" name="Graphic 21" descr="Clipboard Checked outline">
            <a:extLst>
              <a:ext uri="{FF2B5EF4-FFF2-40B4-BE49-F238E27FC236}">
                <a16:creationId xmlns:a16="http://schemas.microsoft.com/office/drawing/2014/main" id="{39B976BB-8DF1-866E-F441-6A08D692D6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9759" y="3320794"/>
            <a:ext cx="914400" cy="914400"/>
          </a:xfrm>
          <a:prstGeom prst="rect">
            <a:avLst/>
          </a:prstGeom>
        </p:spPr>
      </p:pic>
      <p:pic>
        <p:nvPicPr>
          <p:cNvPr id="25" name="Picture 24" descr="Icon&#10;&#10;Description automatically generated">
            <a:extLst>
              <a:ext uri="{FF2B5EF4-FFF2-40B4-BE49-F238E27FC236}">
                <a16:creationId xmlns:a16="http://schemas.microsoft.com/office/drawing/2014/main" id="{5980D0D0-8133-C963-50E6-32F113BE20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3956" y="4554141"/>
            <a:ext cx="646006" cy="646006"/>
          </a:xfrm>
          <a:prstGeom prst="rect">
            <a:avLst/>
          </a:prstGeom>
        </p:spPr>
      </p:pic>
      <p:pic>
        <p:nvPicPr>
          <p:cNvPr id="27" name="Graphic 26" descr="Information outline">
            <a:extLst>
              <a:ext uri="{FF2B5EF4-FFF2-40B4-BE49-F238E27FC236}">
                <a16:creationId xmlns:a16="http://schemas.microsoft.com/office/drawing/2014/main" id="{2EF03860-DA31-905A-DA68-E42AD4817E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0849" y="2069559"/>
            <a:ext cx="852220" cy="852220"/>
          </a:xfrm>
          <a:prstGeom prst="rect">
            <a:avLst/>
          </a:prstGeom>
        </p:spPr>
      </p:pic>
      <p:pic>
        <p:nvPicPr>
          <p:cNvPr id="3" name="Slide 13">
            <a:hlinkClick r:id="" action="ppaction://media"/>
            <a:extLst>
              <a:ext uri="{FF2B5EF4-FFF2-40B4-BE49-F238E27FC236}">
                <a16:creationId xmlns:a16="http://schemas.microsoft.com/office/drawing/2014/main" id="{6188BCA8-E582-5B82-23D7-776E2474A3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11835" y="1036491"/>
            <a:ext cx="609600" cy="609600"/>
          </a:xfrm>
          <a:prstGeom prst="rect">
            <a:avLst/>
          </a:prstGeom>
        </p:spPr>
      </p:pic>
    </p:spTree>
    <p:extLst>
      <p:ext uri="{BB962C8B-B14F-4D97-AF65-F5344CB8AC3E}">
        <p14:creationId xmlns:p14="http://schemas.microsoft.com/office/powerpoint/2010/main" val="2759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2A9CA-84EB-198C-4E10-E2816E27225E}"/>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E4EA01CA-863B-A67F-1E76-79BD0E910E68}"/>
              </a:ext>
            </a:extLst>
          </p:cNvPr>
          <p:cNvSpPr txBox="1">
            <a:spLocks/>
          </p:cNvSpPr>
          <p:nvPr/>
        </p:nvSpPr>
        <p:spPr>
          <a:xfrm>
            <a:off x="5794170" y="2101335"/>
            <a:ext cx="5220357" cy="23401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err="1">
                <a:solidFill>
                  <a:schemeClr val="tx1"/>
                </a:solidFill>
                <a:latin typeface="Gantari Light" pitchFamily="2" charset="77"/>
              </a:rPr>
              <a:t>Familiarise</a:t>
            </a:r>
            <a:r>
              <a:rPr lang="en-US" sz="1600" b="0" dirty="0">
                <a:solidFill>
                  <a:schemeClr val="tx1"/>
                </a:solidFill>
                <a:latin typeface="Gantari Light" pitchFamily="2" charset="77"/>
              </a:rPr>
              <a:t> yourself with the Template before going to the site – know what to look for</a:t>
            </a:r>
          </a:p>
        </p:txBody>
      </p:sp>
      <p:sp>
        <p:nvSpPr>
          <p:cNvPr id="6" name="Text Placeholder 2">
            <a:extLst>
              <a:ext uri="{FF2B5EF4-FFF2-40B4-BE49-F238E27FC236}">
                <a16:creationId xmlns:a16="http://schemas.microsoft.com/office/drawing/2014/main" id="{9E667586-B346-96E4-B59A-91295174320A}"/>
              </a:ext>
            </a:extLst>
          </p:cNvPr>
          <p:cNvSpPr>
            <a:spLocks noGrp="1"/>
          </p:cNvSpPr>
          <p:nvPr>
            <p:ph type="body" sz="quarter" idx="13"/>
          </p:nvPr>
        </p:nvSpPr>
        <p:spPr>
          <a:xfrm>
            <a:off x="5839848" y="3300627"/>
            <a:ext cx="5220357" cy="256203"/>
          </a:xfrm>
        </p:spPr>
        <p:txBody>
          <a:bodyPr>
            <a:normAutofit/>
          </a:bodyPr>
          <a:lstStyle/>
          <a:p>
            <a:r>
              <a:rPr lang="en-US" dirty="0"/>
              <a:t>Remember, you are doing an </a:t>
            </a:r>
            <a:r>
              <a:rPr lang="en-US" b="1" dirty="0"/>
              <a:t>initial</a:t>
            </a:r>
            <a:r>
              <a:rPr lang="en-US" dirty="0"/>
              <a:t> assessment</a:t>
            </a:r>
          </a:p>
        </p:txBody>
      </p:sp>
      <p:sp>
        <p:nvSpPr>
          <p:cNvPr id="7" name="Text Placeholder 3">
            <a:extLst>
              <a:ext uri="{FF2B5EF4-FFF2-40B4-BE49-F238E27FC236}">
                <a16:creationId xmlns:a16="http://schemas.microsoft.com/office/drawing/2014/main" id="{DCC626B6-F36B-1EAF-6FED-207FF1D73A15}"/>
              </a:ext>
            </a:extLst>
          </p:cNvPr>
          <p:cNvSpPr>
            <a:spLocks noGrp="1"/>
          </p:cNvSpPr>
          <p:nvPr>
            <p:ph type="body" sz="quarter" idx="14"/>
          </p:nvPr>
        </p:nvSpPr>
        <p:spPr>
          <a:xfrm>
            <a:off x="5839848" y="4565674"/>
            <a:ext cx="5220357" cy="321674"/>
          </a:xfrm>
        </p:spPr>
        <p:txBody>
          <a:bodyPr/>
          <a:lstStyle/>
          <a:p>
            <a:r>
              <a:rPr lang="en-US" sz="1600" dirty="0">
                <a:solidFill>
                  <a:schemeClr val="tx1"/>
                </a:solidFill>
              </a:rPr>
              <a:t>Select point locations for assessments</a:t>
            </a:r>
          </a:p>
        </p:txBody>
      </p:sp>
      <p:sp>
        <p:nvSpPr>
          <p:cNvPr id="9" name="Text Placeholder 4">
            <a:extLst>
              <a:ext uri="{FF2B5EF4-FFF2-40B4-BE49-F238E27FC236}">
                <a16:creationId xmlns:a16="http://schemas.microsoft.com/office/drawing/2014/main" id="{28356141-A1E3-A66C-6F05-9168E6C718FD}"/>
              </a:ext>
            </a:extLst>
          </p:cNvPr>
          <p:cNvSpPr>
            <a:spLocks noGrp="1"/>
          </p:cNvSpPr>
          <p:nvPr>
            <p:ph type="body" sz="quarter" idx="15"/>
          </p:nvPr>
        </p:nvSpPr>
        <p:spPr>
          <a:xfrm>
            <a:off x="5801079" y="2611721"/>
            <a:ext cx="5220357" cy="448919"/>
          </a:xfrm>
        </p:spPr>
        <p:txBody>
          <a:bodyPr>
            <a:normAutofit/>
          </a:bodyPr>
          <a:lstStyle/>
          <a:p>
            <a:pPr algn="l">
              <a:lnSpc>
                <a:spcPts val="2000"/>
              </a:lnSpc>
              <a:spcBef>
                <a:spcPts val="1000"/>
              </a:spcBef>
            </a:pPr>
            <a:r>
              <a:rPr lang="en-US" sz="1200" dirty="0">
                <a:solidFill>
                  <a:schemeClr val="tx1"/>
                </a:solidFill>
              </a:rPr>
              <a:t>If a reference site is identified, visit the reference site</a:t>
            </a:r>
          </a:p>
          <a:p>
            <a:r>
              <a:rPr lang="en-US" dirty="0"/>
              <a:t>Identify similar sites that might act as reference sites</a:t>
            </a:r>
          </a:p>
        </p:txBody>
      </p:sp>
      <p:cxnSp>
        <p:nvCxnSpPr>
          <p:cNvPr id="14" name="Straight Connector 13">
            <a:extLst>
              <a:ext uri="{FF2B5EF4-FFF2-40B4-BE49-F238E27FC236}">
                <a16:creationId xmlns:a16="http://schemas.microsoft.com/office/drawing/2014/main" id="{2D1A5295-EB03-B024-A25B-6267511FC4D4}"/>
              </a:ext>
            </a:extLst>
          </p:cNvPr>
          <p:cNvCxnSpPr>
            <a:cxnSpLocks/>
          </p:cNvCxnSpPr>
          <p:nvPr/>
        </p:nvCxnSpPr>
        <p:spPr>
          <a:xfrm>
            <a:off x="5801079" y="3060640"/>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F52BFF-61C5-3790-6D96-246B9B7A2CED}"/>
              </a:ext>
            </a:extLst>
          </p:cNvPr>
          <p:cNvCxnSpPr>
            <a:cxnSpLocks/>
          </p:cNvCxnSpPr>
          <p:nvPr/>
        </p:nvCxnSpPr>
        <p:spPr>
          <a:xfrm>
            <a:off x="5807987" y="4320319"/>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 Placeholder 7">
            <a:extLst>
              <a:ext uri="{FF2B5EF4-FFF2-40B4-BE49-F238E27FC236}">
                <a16:creationId xmlns:a16="http://schemas.microsoft.com/office/drawing/2014/main" id="{CEA66FE5-4555-CCE4-53D6-A735F6ADE9D9}"/>
              </a:ext>
            </a:extLst>
          </p:cNvPr>
          <p:cNvSpPr txBox="1">
            <a:spLocks/>
          </p:cNvSpPr>
          <p:nvPr/>
        </p:nvSpPr>
        <p:spPr>
          <a:xfrm>
            <a:off x="457801" y="1123767"/>
            <a:ext cx="1141214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Area Initial Field Assessment A Template</a:t>
            </a:r>
          </a:p>
        </p:txBody>
      </p:sp>
      <p:sp>
        <p:nvSpPr>
          <p:cNvPr id="3" name="Text Placeholder 2">
            <a:extLst>
              <a:ext uri="{FF2B5EF4-FFF2-40B4-BE49-F238E27FC236}">
                <a16:creationId xmlns:a16="http://schemas.microsoft.com/office/drawing/2014/main" id="{12FBE589-AC6E-12F9-0752-574430B5ADAA}"/>
              </a:ext>
            </a:extLst>
          </p:cNvPr>
          <p:cNvSpPr txBox="1">
            <a:spLocks/>
          </p:cNvSpPr>
          <p:nvPr/>
        </p:nvSpPr>
        <p:spPr>
          <a:xfrm>
            <a:off x="5839848" y="3613574"/>
            <a:ext cx="5220357" cy="606543"/>
          </a:xfrm>
          <a:prstGeom prst="rect">
            <a:avLst/>
          </a:prstGeom>
        </p:spPr>
        <p:txBody>
          <a:bodyPr vert="horz" lIns="0" tIns="0" rIns="0" bIns="0" rtlCol="0">
            <a:norm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When you arrive at a site, drive or walk (depending on size and access) around the whole site first, making rough sketches</a:t>
            </a:r>
          </a:p>
        </p:txBody>
      </p:sp>
      <p:pic>
        <p:nvPicPr>
          <p:cNvPr id="8" name="Picture 7" descr="A green field with trees and bushes&#10;&#10;Description automatically generated">
            <a:extLst>
              <a:ext uri="{FF2B5EF4-FFF2-40B4-BE49-F238E27FC236}">
                <a16:creationId xmlns:a16="http://schemas.microsoft.com/office/drawing/2014/main" id="{D05E2A56-4D47-B048-9ADA-186542130D20}"/>
              </a:ext>
            </a:extLst>
          </p:cNvPr>
          <p:cNvPicPr>
            <a:picLocks noChangeAspect="1"/>
          </p:cNvPicPr>
          <p:nvPr/>
        </p:nvPicPr>
        <p:blipFill rotWithShape="1">
          <a:blip r:embed="rId4">
            <a:extLst>
              <a:ext uri="{28A0092B-C50C-407E-A947-70E740481C1C}">
                <a14:useLocalDpi xmlns:a14="http://schemas.microsoft.com/office/drawing/2010/main" val="0"/>
              </a:ext>
            </a:extLst>
          </a:blip>
          <a:srcRect l="9808"/>
          <a:stretch/>
        </p:blipFill>
        <p:spPr>
          <a:xfrm>
            <a:off x="480369" y="2069559"/>
            <a:ext cx="4336662" cy="3606182"/>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9DEF0BBD-1979-5711-5332-F3C5D63EBD2F}"/>
                  </a:ext>
                </a:extLst>
              </p14:cNvPr>
              <p14:cNvContentPartPr/>
              <p14:nvPr/>
            </p14:nvContentPartPr>
            <p14:xfrm>
              <a:off x="890312" y="3277788"/>
              <a:ext cx="3755880" cy="1609560"/>
            </p14:xfrm>
          </p:contentPart>
        </mc:Choice>
        <mc:Fallback xmlns="">
          <p:pic>
            <p:nvPicPr>
              <p:cNvPr id="10" name="Ink 9">
                <a:extLst>
                  <a:ext uri="{FF2B5EF4-FFF2-40B4-BE49-F238E27FC236}">
                    <a16:creationId xmlns:a16="http://schemas.microsoft.com/office/drawing/2014/main" id="{9DEF0BBD-1979-5711-5332-F3C5D63EBD2F}"/>
                  </a:ext>
                </a:extLst>
              </p:cNvPr>
              <p:cNvPicPr/>
              <p:nvPr/>
            </p:nvPicPr>
            <p:blipFill>
              <a:blip r:embed="rId6"/>
              <a:stretch>
                <a:fillRect/>
              </a:stretch>
            </p:blipFill>
            <p:spPr>
              <a:xfrm>
                <a:off x="884192" y="3271668"/>
                <a:ext cx="3768120" cy="1621800"/>
              </a:xfrm>
              <a:prstGeom prst="rect">
                <a:avLst/>
              </a:prstGeom>
            </p:spPr>
          </p:pic>
        </mc:Fallback>
      </mc:AlternateContent>
      <p:sp>
        <p:nvSpPr>
          <p:cNvPr id="11" name="TextBox 10">
            <a:extLst>
              <a:ext uri="{FF2B5EF4-FFF2-40B4-BE49-F238E27FC236}">
                <a16:creationId xmlns:a16="http://schemas.microsoft.com/office/drawing/2014/main" id="{A9EECD1A-6DCE-EB8D-6A15-CF2FBBCDB7E0}"/>
              </a:ext>
            </a:extLst>
          </p:cNvPr>
          <p:cNvSpPr txBox="1"/>
          <p:nvPr/>
        </p:nvSpPr>
        <p:spPr>
          <a:xfrm>
            <a:off x="2507218" y="3851798"/>
            <a:ext cx="1047587" cy="307777"/>
          </a:xfrm>
          <a:prstGeom prst="rect">
            <a:avLst/>
          </a:prstGeom>
          <a:solidFill>
            <a:srgbClr val="FFFFFF">
              <a:alpha val="32941"/>
            </a:srgbClr>
          </a:solidFill>
        </p:spPr>
        <p:txBody>
          <a:bodyPr wrap="square" rtlCol="0">
            <a:spAutoFit/>
          </a:bodyPr>
          <a:lstStyle/>
          <a:p>
            <a:r>
              <a:rPr lang="en-AU" sz="1400" b="1" dirty="0">
                <a:solidFill>
                  <a:srgbClr val="FF0000"/>
                </a:solidFill>
              </a:rPr>
              <a:t>~ 10x10m</a:t>
            </a:r>
          </a:p>
        </p:txBody>
      </p:sp>
      <p:pic>
        <p:nvPicPr>
          <p:cNvPr id="13" name="Graphic 12" descr="Magnifying glass outline">
            <a:extLst>
              <a:ext uri="{FF2B5EF4-FFF2-40B4-BE49-F238E27FC236}">
                <a16:creationId xmlns:a16="http://schemas.microsoft.com/office/drawing/2014/main" id="{24411BD1-6FCC-1909-6F4F-11897108E5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2716" y="2117484"/>
            <a:ext cx="805767" cy="805767"/>
          </a:xfrm>
          <a:prstGeom prst="rect">
            <a:avLst/>
          </a:prstGeom>
        </p:spPr>
      </p:pic>
      <p:pic>
        <p:nvPicPr>
          <p:cNvPr id="17" name="Graphic 16" descr="Pen outline">
            <a:extLst>
              <a:ext uri="{FF2B5EF4-FFF2-40B4-BE49-F238E27FC236}">
                <a16:creationId xmlns:a16="http://schemas.microsoft.com/office/drawing/2014/main" id="{EC1AFA89-0731-BC53-4044-3C34CE7F09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48397" y="3300627"/>
            <a:ext cx="760086" cy="760086"/>
          </a:xfrm>
          <a:prstGeom prst="rect">
            <a:avLst/>
          </a:prstGeom>
        </p:spPr>
      </p:pic>
      <p:pic>
        <p:nvPicPr>
          <p:cNvPr id="19" name="Graphic 18" descr="Map with pin outline">
            <a:extLst>
              <a:ext uri="{FF2B5EF4-FFF2-40B4-BE49-F238E27FC236}">
                <a16:creationId xmlns:a16="http://schemas.microsoft.com/office/drawing/2014/main" id="{7F63CA46-6347-66CD-BFE8-6A8AD8937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25556" y="4390882"/>
            <a:ext cx="805766" cy="805766"/>
          </a:xfrm>
          <a:prstGeom prst="rect">
            <a:avLst/>
          </a:prstGeom>
        </p:spPr>
      </p:pic>
      <p:sp>
        <p:nvSpPr>
          <p:cNvPr id="20" name="Text Placeholder 2">
            <a:extLst>
              <a:ext uri="{FF2B5EF4-FFF2-40B4-BE49-F238E27FC236}">
                <a16:creationId xmlns:a16="http://schemas.microsoft.com/office/drawing/2014/main" id="{BA048DC0-6201-1B5D-C699-9F94C42F1AA7}"/>
              </a:ext>
            </a:extLst>
          </p:cNvPr>
          <p:cNvSpPr txBox="1">
            <a:spLocks/>
          </p:cNvSpPr>
          <p:nvPr/>
        </p:nvSpPr>
        <p:spPr>
          <a:xfrm>
            <a:off x="5814895" y="4851049"/>
            <a:ext cx="5220357" cy="1204694"/>
          </a:xfrm>
          <a:prstGeom prst="rect">
            <a:avLst/>
          </a:prstGeom>
        </p:spPr>
        <p:txBody>
          <a:bodyPr vert="horz" lIns="0" tIns="0" rIns="0" bIns="0" rtlCol="0">
            <a:norm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For each identified structural plant community in the highest vegetation condition within a 10x10 </a:t>
            </a:r>
            <a:r>
              <a:rPr lang="en-US" sz="1200" dirty="0" err="1"/>
              <a:t>metre</a:t>
            </a:r>
            <a:r>
              <a:rPr lang="en-US" sz="1200" dirty="0"/>
              <a:t> area, record the description for each community on page 5 of the Templates</a:t>
            </a:r>
          </a:p>
          <a:p>
            <a:r>
              <a:rPr lang="en-US" sz="1200" dirty="0"/>
              <a:t>See Appendix 7: Percentage ground cover guide.</a:t>
            </a:r>
          </a:p>
        </p:txBody>
      </p:sp>
      <p:pic>
        <p:nvPicPr>
          <p:cNvPr id="4" name="Slide 14">
            <a:hlinkClick r:id="" action="ppaction://media"/>
            <a:extLst>
              <a:ext uri="{FF2B5EF4-FFF2-40B4-BE49-F238E27FC236}">
                <a16:creationId xmlns:a16="http://schemas.microsoft.com/office/drawing/2014/main" id="{485A606F-70ED-E37F-9486-CC9A6905255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301728" y="1089207"/>
            <a:ext cx="609600" cy="609600"/>
          </a:xfrm>
          <a:prstGeom prst="rect">
            <a:avLst/>
          </a:prstGeom>
        </p:spPr>
      </p:pic>
    </p:spTree>
    <p:extLst>
      <p:ext uri="{BB962C8B-B14F-4D97-AF65-F5344CB8AC3E}">
        <p14:creationId xmlns:p14="http://schemas.microsoft.com/office/powerpoint/2010/main" val="28451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5A00-AC59-EDE9-A40C-1CE5D280955E}"/>
            </a:ext>
          </a:extLst>
        </p:cNvPr>
        <p:cNvGrpSpPr/>
        <p:nvPr/>
      </p:nvGrpSpPr>
      <p:grpSpPr>
        <a:xfrm>
          <a:off x="0" y="0"/>
          <a:ext cx="0" cy="0"/>
          <a:chOff x="0" y="0"/>
          <a:chExt cx="0" cy="0"/>
        </a:xfrm>
      </p:grpSpPr>
      <p:sp>
        <p:nvSpPr>
          <p:cNvPr id="13" name="Text Placeholder 8">
            <a:extLst>
              <a:ext uri="{FF2B5EF4-FFF2-40B4-BE49-F238E27FC236}">
                <a16:creationId xmlns:a16="http://schemas.microsoft.com/office/drawing/2014/main" id="{063E4CA8-3507-A25B-6714-5CA1C505C140}"/>
              </a:ext>
            </a:extLst>
          </p:cNvPr>
          <p:cNvSpPr txBox="1">
            <a:spLocks/>
          </p:cNvSpPr>
          <p:nvPr/>
        </p:nvSpPr>
        <p:spPr>
          <a:xfrm>
            <a:off x="457801" y="1944336"/>
            <a:ext cx="11015331" cy="4014183"/>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1600" dirty="0"/>
              <a:t>Aerial photo (A4) – 2-3 copies</a:t>
            </a:r>
          </a:p>
          <a:p>
            <a:pPr marL="457200" indent="-457200">
              <a:buFont typeface="Wingdings" panose="05000000000000000000" pitchFamily="2" charset="2"/>
              <a:buChar char="q"/>
            </a:pPr>
            <a:r>
              <a:rPr lang="en-US" sz="1600" dirty="0"/>
              <a:t>NAIA A Template with multiple copies of page 5</a:t>
            </a:r>
          </a:p>
          <a:p>
            <a:pPr marL="457200" indent="-457200">
              <a:buFont typeface="Wingdings" panose="05000000000000000000" pitchFamily="2" charset="2"/>
              <a:buChar char="q"/>
            </a:pPr>
            <a:r>
              <a:rPr lang="en-US" sz="1600" dirty="0"/>
              <a:t>Background biological information, including a map </a:t>
            </a:r>
          </a:p>
          <a:p>
            <a:pPr marL="457200" indent="-457200">
              <a:buFont typeface="Wingdings" panose="05000000000000000000" pitchFamily="2" charset="2"/>
              <a:buChar char="q"/>
            </a:pPr>
            <a:r>
              <a:rPr lang="en-US" sz="1600" dirty="0"/>
              <a:t>Clipboard, </a:t>
            </a:r>
            <a:r>
              <a:rPr lang="en-US" sz="1600" dirty="0" err="1"/>
              <a:t>coloured</a:t>
            </a:r>
            <a:r>
              <a:rPr lang="en-US" sz="1600" dirty="0"/>
              <a:t> permanent markers or </a:t>
            </a:r>
            <a:r>
              <a:rPr lang="en-US" sz="1600" dirty="0" err="1"/>
              <a:t>coloured</a:t>
            </a:r>
            <a:r>
              <a:rPr lang="en-US" sz="1600" dirty="0"/>
              <a:t> pencils, small ruler</a:t>
            </a:r>
          </a:p>
          <a:p>
            <a:pPr marL="457200" indent="-457200">
              <a:buFont typeface="Wingdings" panose="05000000000000000000" pitchFamily="2" charset="2"/>
              <a:buChar char="q"/>
            </a:pPr>
            <a:r>
              <a:rPr lang="en-US" sz="1600" dirty="0"/>
              <a:t>Notebook</a:t>
            </a:r>
          </a:p>
          <a:p>
            <a:pPr marL="457200" indent="-457200">
              <a:buFont typeface="Wingdings" panose="05000000000000000000" pitchFamily="2" charset="2"/>
              <a:buChar char="q"/>
            </a:pPr>
            <a:r>
              <a:rPr lang="en-US" sz="1600" dirty="0"/>
              <a:t>Flora </a:t>
            </a:r>
            <a:r>
              <a:rPr lang="en-US" sz="1600" dirty="0" err="1"/>
              <a:t>licence</a:t>
            </a:r>
            <a:r>
              <a:rPr lang="en-US" sz="1600" dirty="0"/>
              <a:t> (if needing to collect specimens for identification)</a:t>
            </a:r>
          </a:p>
          <a:p>
            <a:pPr marL="457200" indent="-457200">
              <a:buFont typeface="Wingdings" panose="05000000000000000000" pitchFamily="2" charset="2"/>
              <a:buChar char="q"/>
            </a:pPr>
            <a:r>
              <a:rPr lang="en-US" sz="1600" dirty="0"/>
              <a:t>GPS</a:t>
            </a:r>
          </a:p>
          <a:p>
            <a:pPr marL="457200" indent="-457200">
              <a:buFont typeface="Wingdings" panose="05000000000000000000" pitchFamily="2" charset="2"/>
              <a:buChar char="q"/>
            </a:pPr>
            <a:r>
              <a:rPr lang="en-US" sz="1600" dirty="0"/>
              <a:t>Camera/mobile phone</a:t>
            </a:r>
          </a:p>
          <a:p>
            <a:pPr marL="457200" indent="-457200">
              <a:buFont typeface="Wingdings" panose="05000000000000000000" pitchFamily="2" charset="2"/>
              <a:buChar char="q"/>
            </a:pPr>
            <a:r>
              <a:rPr lang="en-US" sz="1600" dirty="0"/>
              <a:t>Backpack with first aid kit</a:t>
            </a:r>
          </a:p>
          <a:p>
            <a:pPr marL="457200" indent="-457200">
              <a:buFont typeface="Wingdings" panose="05000000000000000000" pitchFamily="2" charset="2"/>
              <a:buChar char="q"/>
            </a:pPr>
            <a:r>
              <a:rPr lang="en-US" sz="1600" dirty="0"/>
              <a:t>Appropriate dress and water</a:t>
            </a:r>
          </a:p>
          <a:p>
            <a:pPr marL="457200" indent="-457200">
              <a:buFont typeface="Wingdings" panose="05000000000000000000" pitchFamily="2" charset="2"/>
              <a:buChar char="q"/>
            </a:pPr>
            <a:r>
              <a:rPr lang="en-US" sz="1600" dirty="0"/>
              <a:t>Boot cleaning kit</a:t>
            </a:r>
          </a:p>
        </p:txBody>
      </p:sp>
      <p:sp>
        <p:nvSpPr>
          <p:cNvPr id="2" name="Text Placeholder 7">
            <a:extLst>
              <a:ext uri="{FF2B5EF4-FFF2-40B4-BE49-F238E27FC236}">
                <a16:creationId xmlns:a16="http://schemas.microsoft.com/office/drawing/2014/main" id="{0C14F685-DB6B-25DC-A2D0-59428CFF26C9}"/>
              </a:ext>
            </a:extLst>
          </p:cNvPr>
          <p:cNvSpPr txBox="1">
            <a:spLocks/>
          </p:cNvSpPr>
          <p:nvPr/>
        </p:nvSpPr>
        <p:spPr>
          <a:xfrm>
            <a:off x="457801" y="1123767"/>
            <a:ext cx="1141214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Field Assessment equipment checklist</a:t>
            </a:r>
          </a:p>
        </p:txBody>
      </p:sp>
      <p:pic>
        <p:nvPicPr>
          <p:cNvPr id="3" name="Slide 15">
            <a:hlinkClick r:id="" action="ppaction://media"/>
            <a:extLst>
              <a:ext uri="{FF2B5EF4-FFF2-40B4-BE49-F238E27FC236}">
                <a16:creationId xmlns:a16="http://schemas.microsoft.com/office/drawing/2014/main" id="{44FE7780-5A3C-B088-379D-E9D7546FF8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64276" y="778588"/>
            <a:ext cx="609600" cy="609600"/>
          </a:xfrm>
          <a:prstGeom prst="rect">
            <a:avLst/>
          </a:prstGeom>
        </p:spPr>
      </p:pic>
    </p:spTree>
    <p:extLst>
      <p:ext uri="{BB962C8B-B14F-4D97-AF65-F5344CB8AC3E}">
        <p14:creationId xmlns:p14="http://schemas.microsoft.com/office/powerpoint/2010/main" val="294362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36373-460D-97E4-1DEA-7CCF9E70E4F4}"/>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EA34CB24-0219-E25E-2014-64868468091E}"/>
              </a:ext>
            </a:extLst>
          </p:cNvPr>
          <p:cNvSpPr txBox="1">
            <a:spLocks/>
          </p:cNvSpPr>
          <p:nvPr/>
        </p:nvSpPr>
        <p:spPr>
          <a:xfrm>
            <a:off x="5802712" y="2467743"/>
            <a:ext cx="5220357" cy="6952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chemeClr val="tx1"/>
                </a:solidFill>
                <a:latin typeface="Gantari Light" pitchFamily="2" charset="77"/>
              </a:rPr>
              <a:t>Record the presence of significant species or ecological communities </a:t>
            </a:r>
          </a:p>
        </p:txBody>
      </p:sp>
      <p:sp>
        <p:nvSpPr>
          <p:cNvPr id="6" name="Text Placeholder 2">
            <a:extLst>
              <a:ext uri="{FF2B5EF4-FFF2-40B4-BE49-F238E27FC236}">
                <a16:creationId xmlns:a16="http://schemas.microsoft.com/office/drawing/2014/main" id="{FD9F43DC-DBFB-F1CD-DFD1-3B2AB156BE1B}"/>
              </a:ext>
            </a:extLst>
          </p:cNvPr>
          <p:cNvSpPr>
            <a:spLocks noGrp="1"/>
          </p:cNvSpPr>
          <p:nvPr>
            <p:ph type="body" sz="quarter" idx="13"/>
          </p:nvPr>
        </p:nvSpPr>
        <p:spPr>
          <a:xfrm>
            <a:off x="5880123" y="3416265"/>
            <a:ext cx="5220357" cy="784224"/>
          </a:xfrm>
        </p:spPr>
        <p:txBody>
          <a:bodyPr>
            <a:normAutofit/>
          </a:bodyPr>
          <a:lstStyle/>
          <a:p>
            <a:r>
              <a:rPr lang="en-US" dirty="0"/>
              <a:t>Requires a higher skill level to complete</a:t>
            </a:r>
          </a:p>
        </p:txBody>
      </p:sp>
      <p:sp>
        <p:nvSpPr>
          <p:cNvPr id="9" name="Text Placeholder 4">
            <a:extLst>
              <a:ext uri="{FF2B5EF4-FFF2-40B4-BE49-F238E27FC236}">
                <a16:creationId xmlns:a16="http://schemas.microsoft.com/office/drawing/2014/main" id="{FF9E44B4-9955-82BD-6FC4-9AD61EB2DF04}"/>
              </a:ext>
            </a:extLst>
          </p:cNvPr>
          <p:cNvSpPr>
            <a:spLocks noGrp="1"/>
          </p:cNvSpPr>
          <p:nvPr>
            <p:ph type="body" sz="quarter" idx="15"/>
          </p:nvPr>
        </p:nvSpPr>
        <p:spPr>
          <a:xfrm>
            <a:off x="5885866" y="3808377"/>
            <a:ext cx="5220357" cy="659532"/>
          </a:xfrm>
        </p:spPr>
        <p:txBody>
          <a:bodyPr>
            <a:normAutofit/>
          </a:bodyPr>
          <a:lstStyle/>
          <a:p>
            <a:pPr algn="l">
              <a:lnSpc>
                <a:spcPts val="2000"/>
              </a:lnSpc>
              <a:spcBef>
                <a:spcPts val="1000"/>
              </a:spcBef>
            </a:pPr>
            <a:r>
              <a:rPr lang="en-US" sz="1200" dirty="0">
                <a:solidFill>
                  <a:schemeClr val="tx1"/>
                </a:solidFill>
              </a:rPr>
              <a:t>See appendix 1 of NAIA Templates</a:t>
            </a:r>
            <a:endParaRPr lang="en-US" sz="1200" dirty="0"/>
          </a:p>
        </p:txBody>
      </p:sp>
      <p:cxnSp>
        <p:nvCxnSpPr>
          <p:cNvPr id="14" name="Straight Connector 13">
            <a:extLst>
              <a:ext uri="{FF2B5EF4-FFF2-40B4-BE49-F238E27FC236}">
                <a16:creationId xmlns:a16="http://schemas.microsoft.com/office/drawing/2014/main" id="{4B3A3D1E-A6F0-9234-D217-D767CE0D5FFC}"/>
              </a:ext>
            </a:extLst>
          </p:cNvPr>
          <p:cNvCxnSpPr>
            <a:cxnSpLocks/>
          </p:cNvCxnSpPr>
          <p:nvPr/>
        </p:nvCxnSpPr>
        <p:spPr>
          <a:xfrm>
            <a:off x="5866307" y="3210375"/>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302645-410C-9FB0-CC60-29308E3DE803}"/>
              </a:ext>
            </a:extLst>
          </p:cNvPr>
          <p:cNvCxnSpPr>
            <a:cxnSpLocks/>
          </p:cNvCxnSpPr>
          <p:nvPr/>
        </p:nvCxnSpPr>
        <p:spPr>
          <a:xfrm>
            <a:off x="5873215" y="4314962"/>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2055FB3-C2A5-EDE5-4180-BEB3D0978659}"/>
              </a:ext>
            </a:extLst>
          </p:cNvPr>
          <p:cNvPicPr>
            <a:picLocks noChangeAspect="1"/>
          </p:cNvPicPr>
          <p:nvPr/>
        </p:nvPicPr>
        <p:blipFill>
          <a:blip r:embed="rId4">
            <a:extLst>
              <a:ext uri="{28A0092B-C50C-407E-A947-70E740481C1C}">
                <a14:useLocalDpi xmlns:a14="http://schemas.microsoft.com/office/drawing/2010/main" val="0"/>
              </a:ext>
            </a:extLst>
          </a:blip>
          <a:srcRect l="15714" r="15926" b="6500"/>
          <a:stretch/>
        </p:blipFill>
        <p:spPr>
          <a:xfrm>
            <a:off x="457801" y="2043267"/>
            <a:ext cx="4189809" cy="3820363"/>
          </a:xfrm>
          <a:prstGeom prst="rect">
            <a:avLst/>
          </a:prstGeom>
          <a:ln>
            <a:noFill/>
          </a:ln>
          <a:effectLst/>
        </p:spPr>
      </p:pic>
      <p:sp>
        <p:nvSpPr>
          <p:cNvPr id="18" name="Text Placeholder 1">
            <a:extLst>
              <a:ext uri="{FF2B5EF4-FFF2-40B4-BE49-F238E27FC236}">
                <a16:creationId xmlns:a16="http://schemas.microsoft.com/office/drawing/2014/main" id="{3A679985-413A-0396-1F0A-6AE7245111B8}"/>
              </a:ext>
            </a:extLst>
          </p:cNvPr>
          <p:cNvSpPr txBox="1">
            <a:spLocks/>
          </p:cNvSpPr>
          <p:nvPr/>
        </p:nvSpPr>
        <p:spPr>
          <a:xfrm>
            <a:off x="5866307" y="4543910"/>
            <a:ext cx="5220357" cy="6952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chemeClr val="tx1"/>
                </a:solidFill>
                <a:latin typeface="Gantari Light" pitchFamily="2" charset="77"/>
              </a:rPr>
              <a:t>Refer to guidance/forms from the Department of Biodiversity, Conservation and Attractions on compliance with Biodiversity Conservation Act 2016</a:t>
            </a:r>
          </a:p>
        </p:txBody>
      </p:sp>
      <p:sp>
        <p:nvSpPr>
          <p:cNvPr id="3" name="Text Placeholder 7">
            <a:extLst>
              <a:ext uri="{FF2B5EF4-FFF2-40B4-BE49-F238E27FC236}">
                <a16:creationId xmlns:a16="http://schemas.microsoft.com/office/drawing/2014/main" id="{C1B0AF93-39B8-FD90-A60B-30557BB3801A}"/>
              </a:ext>
            </a:extLst>
          </p:cNvPr>
          <p:cNvSpPr txBox="1">
            <a:spLocks/>
          </p:cNvSpPr>
          <p:nvPr/>
        </p:nvSpPr>
        <p:spPr>
          <a:xfrm>
            <a:off x="457801" y="1123767"/>
            <a:ext cx="1141214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Area Initial Field Assessment B Template</a:t>
            </a:r>
          </a:p>
        </p:txBody>
      </p:sp>
      <p:pic>
        <p:nvPicPr>
          <p:cNvPr id="16" name="Graphic 15" descr="Pen outline">
            <a:extLst>
              <a:ext uri="{FF2B5EF4-FFF2-40B4-BE49-F238E27FC236}">
                <a16:creationId xmlns:a16="http://schemas.microsoft.com/office/drawing/2014/main" id="{2460B9A3-27CB-A2B4-667C-C69339FE76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96392" y="2432077"/>
            <a:ext cx="765950" cy="765950"/>
          </a:xfrm>
          <a:prstGeom prst="rect">
            <a:avLst/>
          </a:prstGeom>
        </p:spPr>
      </p:pic>
      <p:pic>
        <p:nvPicPr>
          <p:cNvPr id="19" name="Graphic 18" descr="Arrow Up outline">
            <a:extLst>
              <a:ext uri="{FF2B5EF4-FFF2-40B4-BE49-F238E27FC236}">
                <a16:creationId xmlns:a16="http://schemas.microsoft.com/office/drawing/2014/main" id="{5CAC0D61-27C4-85E0-27CB-748307F25B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1017" y="3429000"/>
            <a:ext cx="788989" cy="788989"/>
          </a:xfrm>
          <a:prstGeom prst="rect">
            <a:avLst/>
          </a:prstGeom>
        </p:spPr>
      </p:pic>
      <p:pic>
        <p:nvPicPr>
          <p:cNvPr id="21" name="Graphic 20" descr="Document outline">
            <a:extLst>
              <a:ext uri="{FF2B5EF4-FFF2-40B4-BE49-F238E27FC236}">
                <a16:creationId xmlns:a16="http://schemas.microsoft.com/office/drawing/2014/main" id="{4A0B9E89-E868-F3F1-77F7-6FA19123DF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312" y="4432461"/>
            <a:ext cx="914400" cy="914400"/>
          </a:xfrm>
          <a:prstGeom prst="rect">
            <a:avLst/>
          </a:prstGeom>
        </p:spPr>
      </p:pic>
      <p:pic>
        <p:nvPicPr>
          <p:cNvPr id="4" name="Slide 16">
            <a:hlinkClick r:id="" action="ppaction://media"/>
            <a:extLst>
              <a:ext uri="{FF2B5EF4-FFF2-40B4-BE49-F238E27FC236}">
                <a16:creationId xmlns:a16="http://schemas.microsoft.com/office/drawing/2014/main" id="{27E680E4-E2FA-D61A-4029-E2FA6384E33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078891" y="1058357"/>
            <a:ext cx="609600" cy="609600"/>
          </a:xfrm>
          <a:prstGeom prst="rect">
            <a:avLst/>
          </a:prstGeom>
        </p:spPr>
      </p:pic>
    </p:spTree>
    <p:extLst>
      <p:ext uri="{BB962C8B-B14F-4D97-AF65-F5344CB8AC3E}">
        <p14:creationId xmlns:p14="http://schemas.microsoft.com/office/powerpoint/2010/main" val="197603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87203-666D-2CDA-70C8-B51B81BF46AA}"/>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0B420AFF-3603-EC0A-5B04-16A86D68F702}"/>
              </a:ext>
            </a:extLst>
          </p:cNvPr>
          <p:cNvSpPr txBox="1">
            <a:spLocks/>
          </p:cNvSpPr>
          <p:nvPr/>
        </p:nvSpPr>
        <p:spPr>
          <a:xfrm>
            <a:off x="5666348" y="2263300"/>
            <a:ext cx="5220357" cy="43504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chemeClr val="tx1"/>
                </a:solidFill>
                <a:latin typeface="Gantari Light" pitchFamily="2" charset="77"/>
              </a:rPr>
              <a:t>Combines desktop and field assessments</a:t>
            </a:r>
          </a:p>
        </p:txBody>
      </p:sp>
      <p:cxnSp>
        <p:nvCxnSpPr>
          <p:cNvPr id="14" name="Straight Connector 13">
            <a:extLst>
              <a:ext uri="{FF2B5EF4-FFF2-40B4-BE49-F238E27FC236}">
                <a16:creationId xmlns:a16="http://schemas.microsoft.com/office/drawing/2014/main" id="{852DB17A-B5AF-9F0A-C429-B9861186C3D5}"/>
              </a:ext>
            </a:extLst>
          </p:cNvPr>
          <p:cNvCxnSpPr>
            <a:cxnSpLocks/>
          </p:cNvCxnSpPr>
          <p:nvPr/>
        </p:nvCxnSpPr>
        <p:spPr>
          <a:xfrm>
            <a:off x="5623733" y="2814432"/>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7D917C-94BB-6C73-96AD-6E5D845AD2BB}"/>
              </a:ext>
            </a:extLst>
          </p:cNvPr>
          <p:cNvCxnSpPr>
            <a:cxnSpLocks/>
          </p:cNvCxnSpPr>
          <p:nvPr/>
        </p:nvCxnSpPr>
        <p:spPr>
          <a:xfrm>
            <a:off x="5630641" y="4380703"/>
            <a:ext cx="52272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
            <a:extLst>
              <a:ext uri="{FF2B5EF4-FFF2-40B4-BE49-F238E27FC236}">
                <a16:creationId xmlns:a16="http://schemas.microsoft.com/office/drawing/2014/main" id="{E902B232-4854-9BD8-5D9C-3B91B62C89CC}"/>
              </a:ext>
            </a:extLst>
          </p:cNvPr>
          <p:cNvSpPr txBox="1">
            <a:spLocks/>
          </p:cNvSpPr>
          <p:nvPr/>
        </p:nvSpPr>
        <p:spPr>
          <a:xfrm>
            <a:off x="5623733" y="3108626"/>
            <a:ext cx="5220357" cy="43504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chemeClr val="tx1"/>
                </a:solidFill>
                <a:latin typeface="Gantari Light" pitchFamily="2" charset="77"/>
              </a:rPr>
              <a:t>Consist of two parts:</a:t>
            </a:r>
          </a:p>
        </p:txBody>
      </p:sp>
      <p:sp>
        <p:nvSpPr>
          <p:cNvPr id="19" name="Text Placeholder 4">
            <a:extLst>
              <a:ext uri="{FF2B5EF4-FFF2-40B4-BE49-F238E27FC236}">
                <a16:creationId xmlns:a16="http://schemas.microsoft.com/office/drawing/2014/main" id="{95FFCCEA-7A9B-ED08-8BC6-6FFC1634C857}"/>
              </a:ext>
            </a:extLst>
          </p:cNvPr>
          <p:cNvSpPr txBox="1">
            <a:spLocks/>
          </p:cNvSpPr>
          <p:nvPr/>
        </p:nvSpPr>
        <p:spPr>
          <a:xfrm>
            <a:off x="5630641" y="3469223"/>
            <a:ext cx="5220357" cy="574345"/>
          </a:xfrm>
          <a:prstGeom prst="rect">
            <a:avLst/>
          </a:prstGeom>
        </p:spPr>
        <p:txBody>
          <a:bodyPr vert="horz" lIns="0" tIns="0" rIns="0" bIns="0" rtlCol="0">
            <a:no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000"/>
              </a:lnSpc>
              <a:spcBef>
                <a:spcPts val="1000"/>
              </a:spcBef>
            </a:pPr>
            <a:r>
              <a:rPr lang="en-US" sz="1200" dirty="0">
                <a:solidFill>
                  <a:schemeClr val="tx1"/>
                </a:solidFill>
              </a:rPr>
              <a:t>1 Ecological criteria</a:t>
            </a:r>
          </a:p>
          <a:p>
            <a:pPr algn="l">
              <a:lnSpc>
                <a:spcPts val="2000"/>
              </a:lnSpc>
              <a:spcBef>
                <a:spcPts val="1000"/>
              </a:spcBef>
            </a:pPr>
            <a:r>
              <a:rPr lang="en-US" sz="1200" dirty="0">
                <a:solidFill>
                  <a:schemeClr val="tx1"/>
                </a:solidFill>
              </a:rPr>
              <a:t>2 Viability score</a:t>
            </a:r>
            <a:endParaRPr lang="en-US" sz="1200" dirty="0"/>
          </a:p>
        </p:txBody>
      </p:sp>
      <p:pic>
        <p:nvPicPr>
          <p:cNvPr id="21" name="Picture 20">
            <a:extLst>
              <a:ext uri="{FF2B5EF4-FFF2-40B4-BE49-F238E27FC236}">
                <a16:creationId xmlns:a16="http://schemas.microsoft.com/office/drawing/2014/main" id="{308F4C54-F776-8F04-E543-B93F93248135}"/>
              </a:ext>
            </a:extLst>
          </p:cNvPr>
          <p:cNvPicPr>
            <a:picLocks noChangeAspect="1"/>
          </p:cNvPicPr>
          <p:nvPr/>
        </p:nvPicPr>
        <p:blipFill>
          <a:blip r:embed="rId4">
            <a:extLst>
              <a:ext uri="{28A0092B-C50C-407E-A947-70E740481C1C}">
                <a14:useLocalDpi xmlns:a14="http://schemas.microsoft.com/office/drawing/2010/main" val="0"/>
              </a:ext>
            </a:extLst>
          </a:blip>
          <a:srcRect l="16578" r="16578"/>
          <a:stretch/>
        </p:blipFill>
        <p:spPr>
          <a:xfrm>
            <a:off x="457801" y="1905670"/>
            <a:ext cx="3857697" cy="3847427"/>
          </a:xfrm>
          <a:prstGeom prst="rect">
            <a:avLst/>
          </a:prstGeom>
        </p:spPr>
      </p:pic>
      <p:sp>
        <p:nvSpPr>
          <p:cNvPr id="23" name="Text Placeholder 22">
            <a:extLst>
              <a:ext uri="{FF2B5EF4-FFF2-40B4-BE49-F238E27FC236}">
                <a16:creationId xmlns:a16="http://schemas.microsoft.com/office/drawing/2014/main" id="{D45D08EE-895F-8A10-9BAF-97EB757B9F28}"/>
              </a:ext>
            </a:extLst>
          </p:cNvPr>
          <p:cNvSpPr>
            <a:spLocks noGrp="1"/>
          </p:cNvSpPr>
          <p:nvPr>
            <p:ph type="body" sz="quarter" idx="15"/>
          </p:nvPr>
        </p:nvSpPr>
        <p:spPr/>
        <p:txBody>
          <a:bodyPr/>
          <a:lstStyle/>
          <a:p>
            <a:endParaRPr lang="en-AU"/>
          </a:p>
        </p:txBody>
      </p:sp>
      <p:sp>
        <p:nvSpPr>
          <p:cNvPr id="26" name="Text Placeholder 1">
            <a:extLst>
              <a:ext uri="{FF2B5EF4-FFF2-40B4-BE49-F238E27FC236}">
                <a16:creationId xmlns:a16="http://schemas.microsoft.com/office/drawing/2014/main" id="{B761AE4E-C7B5-8B49-7EAE-0479282FC7D9}"/>
              </a:ext>
            </a:extLst>
          </p:cNvPr>
          <p:cNvSpPr txBox="1">
            <a:spLocks/>
          </p:cNvSpPr>
          <p:nvPr/>
        </p:nvSpPr>
        <p:spPr>
          <a:xfrm>
            <a:off x="5630641" y="4583570"/>
            <a:ext cx="5220357" cy="435044"/>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chemeClr val="tx1"/>
                </a:solidFill>
                <a:latin typeface="Gantari Light" pitchFamily="2" charset="77"/>
              </a:rPr>
              <a:t>The criteria count is designed to highlight natural areas that meet the regional significance criteria and identify areas with multiple conservation considerations. </a:t>
            </a:r>
          </a:p>
        </p:txBody>
      </p:sp>
      <p:sp>
        <p:nvSpPr>
          <p:cNvPr id="2" name="Text Placeholder 7">
            <a:extLst>
              <a:ext uri="{FF2B5EF4-FFF2-40B4-BE49-F238E27FC236}">
                <a16:creationId xmlns:a16="http://schemas.microsoft.com/office/drawing/2014/main" id="{A17A5EAE-FC61-9885-0F73-CE5BB94CCA2B}"/>
              </a:ext>
            </a:extLst>
          </p:cNvPr>
          <p:cNvSpPr txBox="1">
            <a:spLocks/>
          </p:cNvSpPr>
          <p:nvPr/>
        </p:nvSpPr>
        <p:spPr>
          <a:xfrm>
            <a:off x="457801" y="1123767"/>
            <a:ext cx="1141214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Natural Area Initial Assessment Summary Template</a:t>
            </a:r>
          </a:p>
        </p:txBody>
      </p:sp>
      <p:pic>
        <p:nvPicPr>
          <p:cNvPr id="7" name="Graphic 6" descr="Internet outline">
            <a:extLst>
              <a:ext uri="{FF2B5EF4-FFF2-40B4-BE49-F238E27FC236}">
                <a16:creationId xmlns:a16="http://schemas.microsoft.com/office/drawing/2014/main" id="{D486C532-15F8-9137-25E8-C0C439515F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5316" y="1905670"/>
            <a:ext cx="1029731" cy="1029731"/>
          </a:xfrm>
          <a:prstGeom prst="rect">
            <a:avLst/>
          </a:prstGeom>
        </p:spPr>
      </p:pic>
      <p:pic>
        <p:nvPicPr>
          <p:cNvPr id="13" name="Graphic 12" descr="Badge outline">
            <a:extLst>
              <a:ext uri="{FF2B5EF4-FFF2-40B4-BE49-F238E27FC236}">
                <a16:creationId xmlns:a16="http://schemas.microsoft.com/office/drawing/2014/main" id="{125D8A9B-7F1E-84AF-2370-59D961C578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7296" y="3205963"/>
            <a:ext cx="837605" cy="837605"/>
          </a:xfrm>
          <a:prstGeom prst="rect">
            <a:avLst/>
          </a:prstGeom>
        </p:spPr>
      </p:pic>
      <p:pic>
        <p:nvPicPr>
          <p:cNvPr id="20" name="Graphic 19" descr="Magnifying glass outline">
            <a:extLst>
              <a:ext uri="{FF2B5EF4-FFF2-40B4-BE49-F238E27FC236}">
                <a16:creationId xmlns:a16="http://schemas.microsoft.com/office/drawing/2014/main" id="{8BBF223F-0A8E-7569-6BB4-BFA6D062FE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9134" y="4518977"/>
            <a:ext cx="805767" cy="805767"/>
          </a:xfrm>
          <a:prstGeom prst="rect">
            <a:avLst/>
          </a:prstGeom>
        </p:spPr>
      </p:pic>
      <p:pic>
        <p:nvPicPr>
          <p:cNvPr id="3" name="Slide 17">
            <a:hlinkClick r:id="" action="ppaction://media"/>
            <a:extLst>
              <a:ext uri="{FF2B5EF4-FFF2-40B4-BE49-F238E27FC236}">
                <a16:creationId xmlns:a16="http://schemas.microsoft.com/office/drawing/2014/main" id="{3A355C10-296C-8DBC-3A9C-15D24BFE30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310678" y="1180333"/>
            <a:ext cx="609600" cy="609600"/>
          </a:xfrm>
          <a:prstGeom prst="rect">
            <a:avLst/>
          </a:prstGeom>
        </p:spPr>
      </p:pic>
    </p:spTree>
    <p:extLst>
      <p:ext uri="{BB962C8B-B14F-4D97-AF65-F5344CB8AC3E}">
        <p14:creationId xmlns:p14="http://schemas.microsoft.com/office/powerpoint/2010/main" val="209349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1BB9-956A-984E-7A1E-F266DF88D78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D508E1D-3441-91B5-2ABE-4FFE1CD962A4}"/>
              </a:ext>
            </a:extLst>
          </p:cNvPr>
          <p:cNvSpPr/>
          <p:nvPr/>
        </p:nvSpPr>
        <p:spPr>
          <a:xfrm>
            <a:off x="463928" y="3997479"/>
            <a:ext cx="5694577" cy="728310"/>
          </a:xfrm>
          <a:prstGeom prst="rect">
            <a:avLst/>
          </a:prstGeom>
          <a:solidFill>
            <a:srgbClr val="A8DCF8"/>
          </a:solidFill>
          <a:ln>
            <a:solidFill>
              <a:srgbClr val="A8D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 Placeholder 7">
            <a:extLst>
              <a:ext uri="{FF2B5EF4-FFF2-40B4-BE49-F238E27FC236}">
                <a16:creationId xmlns:a16="http://schemas.microsoft.com/office/drawing/2014/main" id="{F84A4837-4970-BFD9-4CEC-DBBEE1FFF544}"/>
              </a:ext>
            </a:extLst>
          </p:cNvPr>
          <p:cNvSpPr>
            <a:spLocks noGrp="1"/>
          </p:cNvSpPr>
          <p:nvPr>
            <p:ph type="body" sz="quarter" idx="12"/>
          </p:nvPr>
        </p:nvSpPr>
        <p:spPr>
          <a:xfrm>
            <a:off x="465831" y="1123767"/>
            <a:ext cx="4637088" cy="575637"/>
          </a:xfrm>
        </p:spPr>
        <p:txBody>
          <a:bodyPr/>
          <a:lstStyle/>
          <a:p>
            <a:r>
              <a:rPr lang="en-US" dirty="0"/>
              <a:t>Ecological Criteria Count</a:t>
            </a:r>
          </a:p>
        </p:txBody>
      </p:sp>
      <p:sp>
        <p:nvSpPr>
          <p:cNvPr id="13" name="Text Placeholder 8">
            <a:extLst>
              <a:ext uri="{FF2B5EF4-FFF2-40B4-BE49-F238E27FC236}">
                <a16:creationId xmlns:a16="http://schemas.microsoft.com/office/drawing/2014/main" id="{718221E3-D924-959F-E9FD-B4B5A7E361DA}"/>
              </a:ext>
            </a:extLst>
          </p:cNvPr>
          <p:cNvSpPr txBox="1">
            <a:spLocks/>
          </p:cNvSpPr>
          <p:nvPr/>
        </p:nvSpPr>
        <p:spPr>
          <a:xfrm>
            <a:off x="465831" y="1709998"/>
            <a:ext cx="5900839" cy="435049"/>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AU" dirty="0">
                <a:latin typeface="Gantari Light" pitchFamily="2" charset="0"/>
              </a:rPr>
              <a:t>Based on information captured via Desktop Assessment and Field Assessment A and B</a:t>
            </a:r>
          </a:p>
        </p:txBody>
      </p:sp>
      <p:sp>
        <p:nvSpPr>
          <p:cNvPr id="14" name="Text Placeholder 8">
            <a:extLst>
              <a:ext uri="{FF2B5EF4-FFF2-40B4-BE49-F238E27FC236}">
                <a16:creationId xmlns:a16="http://schemas.microsoft.com/office/drawing/2014/main" id="{52E35D66-9177-3238-AB07-FEDE9D460EA9}"/>
              </a:ext>
            </a:extLst>
          </p:cNvPr>
          <p:cNvSpPr txBox="1">
            <a:spLocks/>
          </p:cNvSpPr>
          <p:nvPr/>
        </p:nvSpPr>
        <p:spPr>
          <a:xfrm>
            <a:off x="465830" y="2718419"/>
            <a:ext cx="5900840" cy="1197300"/>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285750" indent="-285750">
              <a:lnSpc>
                <a:spcPct val="120000"/>
              </a:lnSpc>
              <a:buFont typeface="Arial" panose="020B0604020202020204" pitchFamily="34" charset="0"/>
              <a:buChar char="•"/>
            </a:pPr>
            <a:r>
              <a:rPr lang="en-AU" sz="1400" dirty="0"/>
              <a:t>The latest published statistics of vegetation extent by vegetation type are available via </a:t>
            </a:r>
            <a:r>
              <a:rPr lang="en-AU" sz="1400" dirty="0">
                <a:hlinkClick r:id="rId4"/>
              </a:rPr>
              <a:t>www.data.wa.gov.au</a:t>
            </a:r>
            <a:r>
              <a:rPr lang="en-AU" sz="1400" dirty="0"/>
              <a:t>. </a:t>
            </a:r>
          </a:p>
          <a:p>
            <a:pPr marL="285750" indent="-285750">
              <a:lnSpc>
                <a:spcPct val="120000"/>
              </a:lnSpc>
              <a:buFont typeface="Arial" panose="020B0604020202020204" pitchFamily="34" charset="0"/>
              <a:buChar char="•"/>
            </a:pPr>
            <a:r>
              <a:rPr lang="en-AU" sz="1400" dirty="0"/>
              <a:t>Use these to determine whether vegetation types at the site meet any of the criteria 1.2 - 1.9, 2.1 and 2.2.</a:t>
            </a:r>
          </a:p>
        </p:txBody>
      </p:sp>
      <p:sp>
        <p:nvSpPr>
          <p:cNvPr id="2" name="Text Placeholder 8">
            <a:extLst>
              <a:ext uri="{FF2B5EF4-FFF2-40B4-BE49-F238E27FC236}">
                <a16:creationId xmlns:a16="http://schemas.microsoft.com/office/drawing/2014/main" id="{A604BBC3-D0CB-02C1-8D35-AE22D854CACB}"/>
              </a:ext>
            </a:extLst>
          </p:cNvPr>
          <p:cNvSpPr txBox="1">
            <a:spLocks/>
          </p:cNvSpPr>
          <p:nvPr/>
        </p:nvSpPr>
        <p:spPr>
          <a:xfrm>
            <a:off x="465830" y="2355913"/>
            <a:ext cx="5630169" cy="435049"/>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AU" b="1" dirty="0">
                <a:latin typeface="Gantari SemiBold" pitchFamily="2" charset="0"/>
              </a:rPr>
              <a:t>Vegetation statistics</a:t>
            </a:r>
          </a:p>
        </p:txBody>
      </p:sp>
      <p:sp>
        <p:nvSpPr>
          <p:cNvPr id="3" name="TextBox 2">
            <a:extLst>
              <a:ext uri="{FF2B5EF4-FFF2-40B4-BE49-F238E27FC236}">
                <a16:creationId xmlns:a16="http://schemas.microsoft.com/office/drawing/2014/main" id="{3D4CF8CD-662A-D8A1-4166-C60814A26AEB}"/>
              </a:ext>
            </a:extLst>
          </p:cNvPr>
          <p:cNvSpPr txBox="1"/>
          <p:nvPr/>
        </p:nvSpPr>
        <p:spPr>
          <a:xfrm>
            <a:off x="1130662" y="4070690"/>
            <a:ext cx="4902076" cy="523220"/>
          </a:xfrm>
          <a:prstGeom prst="rect">
            <a:avLst/>
          </a:prstGeom>
          <a:noFill/>
        </p:spPr>
        <p:txBody>
          <a:bodyPr wrap="square" rtlCol="0">
            <a:spAutoFit/>
          </a:bodyPr>
          <a:lstStyle/>
          <a:p>
            <a:r>
              <a:rPr lang="en-AU" sz="1400" dirty="0">
                <a:latin typeface="Gantari Light" pitchFamily="2" charset="77"/>
              </a:rPr>
              <a:t>A Local Biodiversity Strategy lists vegetation types and their regional and local levels of retention and protection.</a:t>
            </a:r>
          </a:p>
        </p:txBody>
      </p:sp>
      <p:pic>
        <p:nvPicPr>
          <p:cNvPr id="10" name="Graphic 9" descr="Lights On with solid fill">
            <a:extLst>
              <a:ext uri="{FF2B5EF4-FFF2-40B4-BE49-F238E27FC236}">
                <a16:creationId xmlns:a16="http://schemas.microsoft.com/office/drawing/2014/main" id="{04517DBA-236D-FB10-9557-D36C80D8F1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5589" y="4055358"/>
            <a:ext cx="595073" cy="595073"/>
          </a:xfrm>
          <a:prstGeom prst="rect">
            <a:avLst/>
          </a:prstGeom>
        </p:spPr>
      </p:pic>
      <p:pic>
        <p:nvPicPr>
          <p:cNvPr id="15" name="Picture 14">
            <a:extLst>
              <a:ext uri="{FF2B5EF4-FFF2-40B4-BE49-F238E27FC236}">
                <a16:creationId xmlns:a16="http://schemas.microsoft.com/office/drawing/2014/main" id="{9A497EDB-44CF-3EF7-736D-04070FEC2921}"/>
              </a:ext>
            </a:extLst>
          </p:cNvPr>
          <p:cNvPicPr>
            <a:picLocks noChangeAspect="1"/>
          </p:cNvPicPr>
          <p:nvPr/>
        </p:nvPicPr>
        <p:blipFill>
          <a:blip r:embed="rId7"/>
          <a:stretch>
            <a:fillRect/>
          </a:stretch>
        </p:blipFill>
        <p:spPr>
          <a:xfrm>
            <a:off x="6397553" y="-5189"/>
            <a:ext cx="5900840" cy="6858000"/>
          </a:xfrm>
          <a:prstGeom prst="rect">
            <a:avLst/>
          </a:prstGeom>
        </p:spPr>
      </p:pic>
      <p:pic>
        <p:nvPicPr>
          <p:cNvPr id="17" name="Graphic 16" descr="Document outline">
            <a:extLst>
              <a:ext uri="{FF2B5EF4-FFF2-40B4-BE49-F238E27FC236}">
                <a16:creationId xmlns:a16="http://schemas.microsoft.com/office/drawing/2014/main" id="{9F7F377C-CFA5-2AF1-737E-6F7A05A50E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981" y="4911314"/>
            <a:ext cx="914400" cy="914400"/>
          </a:xfrm>
          <a:prstGeom prst="rect">
            <a:avLst/>
          </a:prstGeom>
        </p:spPr>
      </p:pic>
      <p:sp>
        <p:nvSpPr>
          <p:cNvPr id="20" name="Text Placeholder 8">
            <a:extLst>
              <a:ext uri="{FF2B5EF4-FFF2-40B4-BE49-F238E27FC236}">
                <a16:creationId xmlns:a16="http://schemas.microsoft.com/office/drawing/2014/main" id="{04F94D82-62D1-E4FB-9629-51CBF315964A}"/>
              </a:ext>
            </a:extLst>
          </p:cNvPr>
          <p:cNvSpPr txBox="1">
            <a:spLocks/>
          </p:cNvSpPr>
          <p:nvPr/>
        </p:nvSpPr>
        <p:spPr>
          <a:xfrm>
            <a:off x="1196684" y="4876810"/>
            <a:ext cx="4961821" cy="1197300"/>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00000"/>
              </a:lnSpc>
            </a:pPr>
            <a:r>
              <a:rPr lang="en-AU" sz="1400" b="1" dirty="0">
                <a:latin typeface="Gantari SemiBold" pitchFamily="2" charset="0"/>
              </a:rPr>
              <a:t>Protected</a:t>
            </a:r>
            <a:r>
              <a:rPr lang="en-AU" sz="1400" dirty="0">
                <a:latin typeface="Gantari SemiBold" pitchFamily="2" charset="0"/>
              </a:rPr>
              <a:t> areas </a:t>
            </a:r>
            <a:r>
              <a:rPr lang="en-AU" sz="1400" dirty="0"/>
              <a:t>refer to those natural areas that are secured for conservation either as public lands vested for biodiversity conservation (e.g. Crown reserves vested for protection of flora and fauna) or private lands where natural areas are protected via zoning provisions or covenanting.  </a:t>
            </a:r>
          </a:p>
        </p:txBody>
      </p:sp>
      <p:pic>
        <p:nvPicPr>
          <p:cNvPr id="4" name="Slide 18">
            <a:hlinkClick r:id="" action="ppaction://media"/>
            <a:extLst>
              <a:ext uri="{FF2B5EF4-FFF2-40B4-BE49-F238E27FC236}">
                <a16:creationId xmlns:a16="http://schemas.microsoft.com/office/drawing/2014/main" id="{D168CC4C-B95D-09C7-A17D-DBA5087FF67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69008" y="201701"/>
            <a:ext cx="609600" cy="609600"/>
          </a:xfrm>
          <a:prstGeom prst="rect">
            <a:avLst/>
          </a:prstGeom>
        </p:spPr>
      </p:pic>
    </p:spTree>
    <p:extLst>
      <p:ext uri="{BB962C8B-B14F-4D97-AF65-F5344CB8AC3E}">
        <p14:creationId xmlns:p14="http://schemas.microsoft.com/office/powerpoint/2010/main" val="5838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28D5B-85B8-2363-B2E8-2CD8FDF2465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57AB210-440A-DB01-15D6-8DBFE45EA055}"/>
              </a:ext>
            </a:extLst>
          </p:cNvPr>
          <p:cNvSpPr/>
          <p:nvPr/>
        </p:nvSpPr>
        <p:spPr>
          <a:xfrm>
            <a:off x="454329" y="3748455"/>
            <a:ext cx="6645210" cy="1280745"/>
          </a:xfrm>
          <a:prstGeom prst="rect">
            <a:avLst/>
          </a:prstGeom>
          <a:solidFill>
            <a:srgbClr val="A8DCF8"/>
          </a:solidFill>
          <a:ln>
            <a:solidFill>
              <a:srgbClr val="A8D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 Placeholder 8">
            <a:extLst>
              <a:ext uri="{FF2B5EF4-FFF2-40B4-BE49-F238E27FC236}">
                <a16:creationId xmlns:a16="http://schemas.microsoft.com/office/drawing/2014/main" id="{9C67125D-B51F-875E-3EF8-2A75AF498ADA}"/>
              </a:ext>
            </a:extLst>
          </p:cNvPr>
          <p:cNvSpPr txBox="1">
            <a:spLocks/>
          </p:cNvSpPr>
          <p:nvPr/>
        </p:nvSpPr>
        <p:spPr>
          <a:xfrm>
            <a:off x="454329" y="3099320"/>
            <a:ext cx="6800486" cy="646006"/>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20000"/>
              </a:lnSpc>
            </a:pPr>
            <a:r>
              <a:rPr lang="en-AU" dirty="0"/>
              <a:t>Follow instructions in </a:t>
            </a:r>
            <a:r>
              <a:rPr lang="en-AU" b="1" dirty="0">
                <a:latin typeface="Gantari SemiBold" pitchFamily="2" charset="0"/>
              </a:rPr>
              <a:t>Appendix 8</a:t>
            </a:r>
            <a:r>
              <a:rPr lang="en-AU" dirty="0">
                <a:latin typeface="Gantari SemiBold" pitchFamily="2" charset="0"/>
              </a:rPr>
              <a:t> </a:t>
            </a:r>
            <a:r>
              <a:rPr lang="en-AU" dirty="0"/>
              <a:t>on how to estimate the viability score.</a:t>
            </a:r>
          </a:p>
        </p:txBody>
      </p:sp>
      <p:sp>
        <p:nvSpPr>
          <p:cNvPr id="19" name="Text Placeholder 17">
            <a:extLst>
              <a:ext uri="{FF2B5EF4-FFF2-40B4-BE49-F238E27FC236}">
                <a16:creationId xmlns:a16="http://schemas.microsoft.com/office/drawing/2014/main" id="{1A20C190-DA8F-4D80-E18A-D51238891306}"/>
              </a:ext>
            </a:extLst>
          </p:cNvPr>
          <p:cNvSpPr>
            <a:spLocks noGrp="1"/>
          </p:cNvSpPr>
          <p:nvPr>
            <p:ph type="body" sz="quarter" idx="14"/>
          </p:nvPr>
        </p:nvSpPr>
        <p:spPr>
          <a:xfrm>
            <a:off x="6186425" y="6582420"/>
            <a:ext cx="4447401" cy="551159"/>
          </a:xfrm>
        </p:spPr>
        <p:txBody>
          <a:bodyPr/>
          <a:lstStyle/>
          <a:p>
            <a:r>
              <a:rPr lang="en-US" dirty="0">
                <a:solidFill>
                  <a:schemeClr val="bg1"/>
                </a:solidFill>
              </a:rPr>
              <a:t>Image: City of Bunbury, </a:t>
            </a:r>
            <a:r>
              <a:rPr lang="en-US" dirty="0" err="1">
                <a:solidFill>
                  <a:schemeClr val="bg1"/>
                </a:solidFill>
              </a:rPr>
              <a:t>Amangu</a:t>
            </a:r>
            <a:r>
              <a:rPr lang="en-US" dirty="0">
                <a:solidFill>
                  <a:schemeClr val="bg1"/>
                </a:solidFill>
              </a:rPr>
              <a:t> Country</a:t>
            </a:r>
          </a:p>
        </p:txBody>
      </p:sp>
      <p:sp>
        <p:nvSpPr>
          <p:cNvPr id="3" name="TextBox 2">
            <a:extLst>
              <a:ext uri="{FF2B5EF4-FFF2-40B4-BE49-F238E27FC236}">
                <a16:creationId xmlns:a16="http://schemas.microsoft.com/office/drawing/2014/main" id="{F29E682D-821E-AA18-4C94-F09DCCC73174}"/>
              </a:ext>
            </a:extLst>
          </p:cNvPr>
          <p:cNvSpPr txBox="1"/>
          <p:nvPr/>
        </p:nvSpPr>
        <p:spPr>
          <a:xfrm>
            <a:off x="1419247" y="3832466"/>
            <a:ext cx="5480612" cy="1077218"/>
          </a:xfrm>
          <a:prstGeom prst="rect">
            <a:avLst/>
          </a:prstGeom>
          <a:noFill/>
        </p:spPr>
        <p:txBody>
          <a:bodyPr wrap="square" rtlCol="0">
            <a:spAutoFit/>
          </a:bodyPr>
          <a:lstStyle/>
          <a:p>
            <a:r>
              <a:rPr lang="en-AU" sz="1600" dirty="0">
                <a:latin typeface="Gantari Light" pitchFamily="2" charset="77"/>
              </a:rPr>
              <a:t>To save time, identify, list and display as a aping layer all protected natural areas over 4 hectares within the Local Government area in one exercise before you complete the individual site assessments.</a:t>
            </a:r>
          </a:p>
        </p:txBody>
      </p:sp>
      <p:pic>
        <p:nvPicPr>
          <p:cNvPr id="7" name="Picture 6">
            <a:extLst>
              <a:ext uri="{FF2B5EF4-FFF2-40B4-BE49-F238E27FC236}">
                <a16:creationId xmlns:a16="http://schemas.microsoft.com/office/drawing/2014/main" id="{08A5E547-B9AE-4835-4BCB-B410D3589DA6}"/>
              </a:ext>
            </a:extLst>
          </p:cNvPr>
          <p:cNvPicPr>
            <a:picLocks noChangeAspect="1"/>
          </p:cNvPicPr>
          <p:nvPr/>
        </p:nvPicPr>
        <p:blipFill>
          <a:blip r:embed="rId4"/>
          <a:stretch>
            <a:fillRect/>
          </a:stretch>
        </p:blipFill>
        <p:spPr>
          <a:xfrm>
            <a:off x="7254815" y="8919"/>
            <a:ext cx="4937185" cy="6854712"/>
          </a:xfrm>
          <a:prstGeom prst="rect">
            <a:avLst/>
          </a:prstGeom>
        </p:spPr>
      </p:pic>
      <p:sp>
        <p:nvSpPr>
          <p:cNvPr id="2" name="Text Placeholder 7">
            <a:extLst>
              <a:ext uri="{FF2B5EF4-FFF2-40B4-BE49-F238E27FC236}">
                <a16:creationId xmlns:a16="http://schemas.microsoft.com/office/drawing/2014/main" id="{11AF5A85-CC10-D7D1-41BB-C2BEAD4F7364}"/>
              </a:ext>
            </a:extLst>
          </p:cNvPr>
          <p:cNvSpPr txBox="1">
            <a:spLocks/>
          </p:cNvSpPr>
          <p:nvPr/>
        </p:nvSpPr>
        <p:spPr>
          <a:xfrm>
            <a:off x="465831" y="1092226"/>
            <a:ext cx="4637088" cy="5756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Viability Estimate</a:t>
            </a:r>
          </a:p>
        </p:txBody>
      </p:sp>
      <p:pic>
        <p:nvPicPr>
          <p:cNvPr id="9" name="Graphic 8" descr="Document outline">
            <a:extLst>
              <a:ext uri="{FF2B5EF4-FFF2-40B4-BE49-F238E27FC236}">
                <a16:creationId xmlns:a16="http://schemas.microsoft.com/office/drawing/2014/main" id="{DE194D5C-E6FF-F796-E071-F5DA1F2B7D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168" y="1922644"/>
            <a:ext cx="914400" cy="914400"/>
          </a:xfrm>
          <a:prstGeom prst="rect">
            <a:avLst/>
          </a:prstGeom>
        </p:spPr>
      </p:pic>
      <p:sp>
        <p:nvSpPr>
          <p:cNvPr id="11" name="Text Placeholder 8">
            <a:extLst>
              <a:ext uri="{FF2B5EF4-FFF2-40B4-BE49-F238E27FC236}">
                <a16:creationId xmlns:a16="http://schemas.microsoft.com/office/drawing/2014/main" id="{61E23166-C31D-F21A-C904-C6780B87983C}"/>
              </a:ext>
            </a:extLst>
          </p:cNvPr>
          <p:cNvSpPr txBox="1">
            <a:spLocks/>
          </p:cNvSpPr>
          <p:nvPr/>
        </p:nvSpPr>
        <p:spPr>
          <a:xfrm>
            <a:off x="1219568" y="2153947"/>
            <a:ext cx="5879971" cy="598650"/>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00000"/>
              </a:lnSpc>
            </a:pPr>
            <a:r>
              <a:rPr lang="en-AU" b="1" dirty="0">
                <a:latin typeface="Gantari SemiBold" pitchFamily="2" charset="0"/>
              </a:rPr>
              <a:t>Viability </a:t>
            </a:r>
            <a:r>
              <a:rPr lang="en-AU" dirty="0"/>
              <a:t>is the likelihood of long-term survival of a particular ecosystem or species. </a:t>
            </a:r>
          </a:p>
        </p:txBody>
      </p:sp>
      <p:pic>
        <p:nvPicPr>
          <p:cNvPr id="15" name="Graphic 14" descr="Lights On with solid fill">
            <a:extLst>
              <a:ext uri="{FF2B5EF4-FFF2-40B4-BE49-F238E27FC236}">
                <a16:creationId xmlns:a16="http://schemas.microsoft.com/office/drawing/2014/main" id="{B7492D13-256C-57F2-3CB8-E35948FC08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3873" y="3920608"/>
            <a:ext cx="782141" cy="782141"/>
          </a:xfrm>
          <a:prstGeom prst="rect">
            <a:avLst/>
          </a:prstGeom>
        </p:spPr>
      </p:pic>
      <p:pic>
        <p:nvPicPr>
          <p:cNvPr id="4" name="Slide 19">
            <a:hlinkClick r:id="" action="ppaction://media"/>
            <a:extLst>
              <a:ext uri="{FF2B5EF4-FFF2-40B4-BE49-F238E27FC236}">
                <a16:creationId xmlns:a16="http://schemas.microsoft.com/office/drawing/2014/main" id="{14B90B9A-42E4-B120-76EC-44F04E4562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60572" y="430600"/>
            <a:ext cx="609600" cy="609600"/>
          </a:xfrm>
          <a:prstGeom prst="rect">
            <a:avLst/>
          </a:prstGeom>
        </p:spPr>
      </p:pic>
    </p:spTree>
    <p:extLst>
      <p:ext uri="{BB962C8B-B14F-4D97-AF65-F5344CB8AC3E}">
        <p14:creationId xmlns:p14="http://schemas.microsoft.com/office/powerpoint/2010/main" val="394344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557A01D-7CBA-80A8-9084-90DF1FAA643C}"/>
              </a:ext>
            </a:extLst>
          </p:cNvPr>
          <p:cNvSpPr>
            <a:spLocks noGrp="1"/>
          </p:cNvSpPr>
          <p:nvPr>
            <p:ph type="body" sz="quarter" idx="12"/>
          </p:nvPr>
        </p:nvSpPr>
        <p:spPr/>
        <p:txBody>
          <a:bodyPr/>
          <a:lstStyle/>
          <a:p>
            <a:r>
              <a:rPr lang="en-US" dirty="0"/>
              <a:t>Acknowledgement of Traditional Owners</a:t>
            </a:r>
          </a:p>
        </p:txBody>
      </p:sp>
      <p:sp>
        <p:nvSpPr>
          <p:cNvPr id="17" name="Text Placeholder 16">
            <a:extLst>
              <a:ext uri="{FF2B5EF4-FFF2-40B4-BE49-F238E27FC236}">
                <a16:creationId xmlns:a16="http://schemas.microsoft.com/office/drawing/2014/main" id="{D0A30D35-F0E7-5BF7-455B-021699B95CE9}"/>
              </a:ext>
            </a:extLst>
          </p:cNvPr>
          <p:cNvSpPr>
            <a:spLocks noGrp="1"/>
          </p:cNvSpPr>
          <p:nvPr>
            <p:ph type="body" sz="quarter" idx="13"/>
          </p:nvPr>
        </p:nvSpPr>
        <p:spPr/>
        <p:txBody>
          <a:bodyPr/>
          <a:lstStyle/>
          <a:p>
            <a:r>
              <a:rPr lang="en-AU" sz="1400" dirty="0">
                <a:effectLst/>
                <a:latin typeface="Gantari Light" pitchFamily="2" charset="0"/>
                <a:ea typeface="Calibri" panose="020F0502020204030204" pitchFamily="34" charset="0"/>
              </a:rPr>
              <a:t>WALGA acknowledges the continuing connection of Aboriginal people to Country, culture and community. We embrace the vast Aboriginal cultural diversity throughout Western Australia, including </a:t>
            </a:r>
            <a:r>
              <a:rPr lang="en-AU" sz="1400" dirty="0" err="1">
                <a:effectLst/>
                <a:latin typeface="Gantari Light" pitchFamily="2" charset="0"/>
                <a:ea typeface="Calibri" panose="020F0502020204030204" pitchFamily="34" charset="0"/>
              </a:rPr>
              <a:t>Boorloo</a:t>
            </a:r>
            <a:r>
              <a:rPr lang="en-AU" sz="1400" dirty="0">
                <a:effectLst/>
                <a:latin typeface="Gantari Light" pitchFamily="2" charset="0"/>
                <a:ea typeface="Calibri" panose="020F0502020204030204" pitchFamily="34" charset="0"/>
              </a:rPr>
              <a:t> (Perth), on the land of the </a:t>
            </a:r>
            <a:r>
              <a:rPr lang="en-AU" sz="1400" dirty="0" err="1">
                <a:effectLst/>
                <a:latin typeface="Gantari Light" pitchFamily="2" charset="0"/>
                <a:ea typeface="Calibri" panose="020F0502020204030204" pitchFamily="34" charset="0"/>
              </a:rPr>
              <a:t>Whadjuk</a:t>
            </a:r>
            <a:r>
              <a:rPr lang="en-AU" sz="1400" dirty="0">
                <a:effectLst/>
                <a:latin typeface="Gantari Light" pitchFamily="2" charset="0"/>
                <a:ea typeface="Calibri" panose="020F0502020204030204" pitchFamily="34" charset="0"/>
              </a:rPr>
              <a:t> Noongar People, where WALGA is located and we acknowledge and pay respect to Elders past and present.</a:t>
            </a:r>
          </a:p>
          <a:p>
            <a:endParaRPr lang="en-US" dirty="0"/>
          </a:p>
        </p:txBody>
      </p:sp>
      <p:sp>
        <p:nvSpPr>
          <p:cNvPr id="18" name="Text Placeholder 17">
            <a:extLst>
              <a:ext uri="{FF2B5EF4-FFF2-40B4-BE49-F238E27FC236}">
                <a16:creationId xmlns:a16="http://schemas.microsoft.com/office/drawing/2014/main" id="{FF916D8E-F31A-801C-E8F3-252DD41FC946}"/>
              </a:ext>
            </a:extLst>
          </p:cNvPr>
          <p:cNvSpPr>
            <a:spLocks noGrp="1"/>
          </p:cNvSpPr>
          <p:nvPr>
            <p:ph type="body" sz="quarter" idx="14"/>
          </p:nvPr>
        </p:nvSpPr>
        <p:spPr/>
        <p:txBody>
          <a:bodyPr/>
          <a:lstStyle/>
          <a:p>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endParaRPr lang="en-US" dirty="0"/>
          </a:p>
          <a:p>
            <a:endParaRPr lang="en-US" dirty="0"/>
          </a:p>
        </p:txBody>
      </p:sp>
      <p:pic>
        <p:nvPicPr>
          <p:cNvPr id="14" name="Picture Placeholder 13" descr="A close up of a painting&#10;&#10;Description automatically generated">
            <a:extLst>
              <a:ext uri="{FF2B5EF4-FFF2-40B4-BE49-F238E27FC236}">
                <a16:creationId xmlns:a16="http://schemas.microsoft.com/office/drawing/2014/main" id="{BBFFB71A-58A9-487B-C8A1-8BB15CCA2268}"/>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22083" b="22083"/>
          <a:stretch/>
        </p:blipFill>
        <p:spPr/>
      </p:pic>
      <p:pic>
        <p:nvPicPr>
          <p:cNvPr id="6" name="Graphic 5">
            <a:extLst>
              <a:ext uri="{FF2B5EF4-FFF2-40B4-BE49-F238E27FC236}">
                <a16:creationId xmlns:a16="http://schemas.microsoft.com/office/drawing/2014/main" id="{3176C086-2195-936D-C2BD-B6DCC2994A7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15077" r="38423" b="70366"/>
          <a:stretch/>
        </p:blipFill>
        <p:spPr>
          <a:xfrm>
            <a:off x="3184926" y="5003667"/>
            <a:ext cx="3787503" cy="1854334"/>
          </a:xfrm>
          <a:prstGeom prst="rect">
            <a:avLst/>
          </a:prstGeom>
        </p:spPr>
      </p:pic>
      <p:pic>
        <p:nvPicPr>
          <p:cNvPr id="7" name="Graphic 6">
            <a:extLst>
              <a:ext uri="{FF2B5EF4-FFF2-40B4-BE49-F238E27FC236}">
                <a16:creationId xmlns:a16="http://schemas.microsoft.com/office/drawing/2014/main" id="{587A6BA0-FEFF-F214-F446-341BB5A3673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020" t="14189" r="37266" b="38816"/>
          <a:stretch/>
        </p:blipFill>
        <p:spPr>
          <a:xfrm>
            <a:off x="6498105"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41362" r="47232" b="39399"/>
          <a:stretch/>
        </p:blipFill>
        <p:spPr>
          <a:xfrm>
            <a:off x="10086276" y="0"/>
            <a:ext cx="2105724" cy="2450646"/>
          </a:xfrm>
          <a:prstGeom prst="rect">
            <a:avLst/>
          </a:prstGeom>
        </p:spPr>
      </p:pic>
      <p:pic>
        <p:nvPicPr>
          <p:cNvPr id="2" name="Slide 2">
            <a:hlinkClick r:id="" action="ppaction://media"/>
            <a:extLst>
              <a:ext uri="{FF2B5EF4-FFF2-40B4-BE49-F238E27FC236}">
                <a16:creationId xmlns:a16="http://schemas.microsoft.com/office/drawing/2014/main" id="{D845E9CF-8277-C2A2-4D44-EA718BFE2D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81476" y="413834"/>
            <a:ext cx="609600" cy="609600"/>
          </a:xfrm>
          <a:prstGeom prst="rect">
            <a:avLst/>
          </a:prstGeom>
        </p:spPr>
      </p:pic>
    </p:spTree>
    <p:extLst>
      <p:ext uri="{BB962C8B-B14F-4D97-AF65-F5344CB8AC3E}">
        <p14:creationId xmlns:p14="http://schemas.microsoft.com/office/powerpoint/2010/main" val="7444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AF05B-CEFB-1134-F455-1D0FA83B99C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52B9E9F-E9A7-177C-CDB8-39B9D3899F84}"/>
              </a:ext>
            </a:extLst>
          </p:cNvPr>
          <p:cNvSpPr>
            <a:spLocks noGrp="1"/>
          </p:cNvSpPr>
          <p:nvPr>
            <p:ph type="body" sz="quarter" idx="12"/>
          </p:nvPr>
        </p:nvSpPr>
        <p:spPr>
          <a:xfrm>
            <a:off x="1518849" y="535155"/>
            <a:ext cx="8332515" cy="435049"/>
          </a:xfrm>
        </p:spPr>
        <p:txBody>
          <a:bodyPr/>
          <a:lstStyle/>
          <a:p>
            <a:r>
              <a:rPr lang="en-US" dirty="0"/>
              <a:t>Use of NAIA data example</a:t>
            </a:r>
          </a:p>
        </p:txBody>
      </p:sp>
      <p:sp>
        <p:nvSpPr>
          <p:cNvPr id="19" name="Text Placeholder 17">
            <a:extLst>
              <a:ext uri="{FF2B5EF4-FFF2-40B4-BE49-F238E27FC236}">
                <a16:creationId xmlns:a16="http://schemas.microsoft.com/office/drawing/2014/main" id="{16BA7094-F94F-EADA-EB8A-08AF11C62C37}"/>
              </a:ext>
            </a:extLst>
          </p:cNvPr>
          <p:cNvSpPr>
            <a:spLocks noGrp="1"/>
          </p:cNvSpPr>
          <p:nvPr>
            <p:ph type="body" sz="quarter" idx="14"/>
          </p:nvPr>
        </p:nvSpPr>
        <p:spPr>
          <a:xfrm>
            <a:off x="6186425" y="6582420"/>
            <a:ext cx="4447401" cy="551159"/>
          </a:xfrm>
        </p:spPr>
        <p:txBody>
          <a:bodyPr/>
          <a:lstStyle/>
          <a:p>
            <a:r>
              <a:rPr lang="en-US" b="1" dirty="0">
                <a:solidFill>
                  <a:schemeClr val="bg1"/>
                </a:solidFill>
              </a:rPr>
              <a:t>Image: City of Joondalup reserve mapping (Source: City of Joondalup Online </a:t>
            </a:r>
            <a:r>
              <a:rPr lang="en-US" b="1" dirty="0" err="1">
                <a:solidFill>
                  <a:schemeClr val="bg1"/>
                </a:solidFill>
              </a:rPr>
              <a:t>Intramaps</a:t>
            </a:r>
            <a:r>
              <a:rPr lang="en-US" b="1" dirty="0">
                <a:solidFill>
                  <a:schemeClr val="bg1"/>
                </a:solidFill>
              </a:rPr>
              <a:t>,, January 2024)</a:t>
            </a:r>
          </a:p>
        </p:txBody>
      </p:sp>
      <p:pic>
        <p:nvPicPr>
          <p:cNvPr id="4" name="Picture 3">
            <a:extLst>
              <a:ext uri="{FF2B5EF4-FFF2-40B4-BE49-F238E27FC236}">
                <a16:creationId xmlns:a16="http://schemas.microsoft.com/office/drawing/2014/main" id="{E05CE973-3CAD-1ADF-6140-69AB96C4721F}"/>
              </a:ext>
            </a:extLst>
          </p:cNvPr>
          <p:cNvPicPr>
            <a:picLocks noChangeAspect="1"/>
          </p:cNvPicPr>
          <p:nvPr/>
        </p:nvPicPr>
        <p:blipFill rotWithShape="1">
          <a:blip r:embed="rId4"/>
          <a:srcRect t="-2892" b="-1"/>
          <a:stretch/>
        </p:blipFill>
        <p:spPr>
          <a:xfrm>
            <a:off x="632849" y="1512450"/>
            <a:ext cx="9144000" cy="5287494"/>
          </a:xfrm>
          <a:prstGeom prst="rect">
            <a:avLst/>
          </a:prstGeom>
        </p:spPr>
      </p:pic>
      <p:sp>
        <p:nvSpPr>
          <p:cNvPr id="2" name="Text Placeholder 7">
            <a:extLst>
              <a:ext uri="{FF2B5EF4-FFF2-40B4-BE49-F238E27FC236}">
                <a16:creationId xmlns:a16="http://schemas.microsoft.com/office/drawing/2014/main" id="{50E779E6-8FE2-5DE3-69D7-16DBFA20EC63}"/>
              </a:ext>
            </a:extLst>
          </p:cNvPr>
          <p:cNvSpPr txBox="1">
            <a:spLocks/>
          </p:cNvSpPr>
          <p:nvPr/>
        </p:nvSpPr>
        <p:spPr>
          <a:xfrm>
            <a:off x="632849" y="1178815"/>
            <a:ext cx="833251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solidFill>
                  <a:schemeClr val="tx1"/>
                </a:solidFill>
              </a:rPr>
              <a:t>Intramaps</a:t>
            </a:r>
            <a:r>
              <a:rPr lang="en-US" sz="2000" dirty="0">
                <a:solidFill>
                  <a:schemeClr val="tx1"/>
                </a:solidFill>
              </a:rPr>
              <a:t> Layer</a:t>
            </a:r>
          </a:p>
        </p:txBody>
      </p:sp>
      <p:pic>
        <p:nvPicPr>
          <p:cNvPr id="3" name="Slide 20">
            <a:hlinkClick r:id="" action="ppaction://media"/>
            <a:extLst>
              <a:ext uri="{FF2B5EF4-FFF2-40B4-BE49-F238E27FC236}">
                <a16:creationId xmlns:a16="http://schemas.microsoft.com/office/drawing/2014/main" id="{90CD88BA-2928-9D09-96C2-1F17095ED2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6467" y="514024"/>
            <a:ext cx="609600" cy="609600"/>
          </a:xfrm>
          <a:prstGeom prst="rect">
            <a:avLst/>
          </a:prstGeom>
        </p:spPr>
      </p:pic>
    </p:spTree>
    <p:extLst>
      <p:ext uri="{BB962C8B-B14F-4D97-AF65-F5344CB8AC3E}">
        <p14:creationId xmlns:p14="http://schemas.microsoft.com/office/powerpoint/2010/main" val="406239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6A144-C980-A02F-3AAD-3BA43419982C}"/>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1FE1A97-E57A-440E-CB70-011D3F12CC87}"/>
              </a:ext>
            </a:extLst>
          </p:cNvPr>
          <p:cNvSpPr>
            <a:spLocks noGrp="1"/>
          </p:cNvSpPr>
          <p:nvPr>
            <p:ph type="body" sz="quarter" idx="12"/>
          </p:nvPr>
        </p:nvSpPr>
        <p:spPr>
          <a:xfrm>
            <a:off x="1501597" y="535154"/>
            <a:ext cx="8332515" cy="435049"/>
          </a:xfrm>
        </p:spPr>
        <p:txBody>
          <a:bodyPr/>
          <a:lstStyle/>
          <a:p>
            <a:r>
              <a:rPr lang="en-US" dirty="0"/>
              <a:t>Use of NAIA data example</a:t>
            </a:r>
          </a:p>
        </p:txBody>
      </p:sp>
      <p:sp>
        <p:nvSpPr>
          <p:cNvPr id="13" name="Text Placeholder 8">
            <a:extLst>
              <a:ext uri="{FF2B5EF4-FFF2-40B4-BE49-F238E27FC236}">
                <a16:creationId xmlns:a16="http://schemas.microsoft.com/office/drawing/2014/main" id="{EC5383ED-912A-C77C-8DF5-9BD8627E33A8}"/>
              </a:ext>
            </a:extLst>
          </p:cNvPr>
          <p:cNvSpPr txBox="1">
            <a:spLocks/>
          </p:cNvSpPr>
          <p:nvPr/>
        </p:nvSpPr>
        <p:spPr>
          <a:xfrm>
            <a:off x="4732463" y="1121942"/>
            <a:ext cx="5971422" cy="1708950"/>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dirty="0"/>
              <a:t>City has adapted NAIA template to include other categories:</a:t>
            </a:r>
          </a:p>
          <a:p>
            <a:pPr marL="742950" lvl="1" indent="-285750">
              <a:buFont typeface="Arial" panose="020B0604020202020204" pitchFamily="34" charset="0"/>
              <a:buChar char="•"/>
            </a:pPr>
            <a:r>
              <a:rPr lang="en-AU" sz="1600" dirty="0">
                <a:latin typeface="Gantari Light" pitchFamily="2" charset="0"/>
              </a:rPr>
              <a:t>Passive recreation</a:t>
            </a:r>
          </a:p>
          <a:p>
            <a:pPr marL="742950" lvl="1" indent="-285750">
              <a:buFont typeface="Arial" panose="020B0604020202020204" pitchFamily="34" charset="0"/>
              <a:buChar char="•"/>
            </a:pPr>
            <a:r>
              <a:rPr lang="en-AU" sz="1600" dirty="0">
                <a:latin typeface="Gantari Light" pitchFamily="2" charset="0"/>
              </a:rPr>
              <a:t>Education</a:t>
            </a:r>
          </a:p>
          <a:p>
            <a:pPr marL="742950" lvl="1" indent="-285750">
              <a:buFont typeface="Arial" panose="020B0604020202020204" pitchFamily="34" charset="0"/>
              <a:buChar char="•"/>
            </a:pPr>
            <a:r>
              <a:rPr lang="en-AU" sz="1600" dirty="0">
                <a:latin typeface="Gantari Light" pitchFamily="2" charset="0"/>
              </a:rPr>
              <a:t>Community</a:t>
            </a:r>
          </a:p>
          <a:p>
            <a:pPr marL="285750" indent="-285750">
              <a:buFont typeface="Arial" panose="020B0604020202020204" pitchFamily="34" charset="0"/>
              <a:buChar char="•"/>
            </a:pPr>
            <a:r>
              <a:rPr lang="en-AU" dirty="0"/>
              <a:t>Have assigned numerical ranking to Ecological Criteria.</a:t>
            </a:r>
          </a:p>
          <a:p>
            <a:endParaRPr lang="en-AU" dirty="0"/>
          </a:p>
        </p:txBody>
      </p:sp>
      <p:pic>
        <p:nvPicPr>
          <p:cNvPr id="2" name="Picture 1">
            <a:extLst>
              <a:ext uri="{FF2B5EF4-FFF2-40B4-BE49-F238E27FC236}">
                <a16:creationId xmlns:a16="http://schemas.microsoft.com/office/drawing/2014/main" id="{E2C5DBD1-470B-6C26-325D-CF31C9266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498" y="1043287"/>
            <a:ext cx="3728971" cy="498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18D698DE-4E4D-3274-9A89-894114C6E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698" y="2649874"/>
            <a:ext cx="5084955" cy="3467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phic 5" descr="Internet outline">
            <a:extLst>
              <a:ext uri="{FF2B5EF4-FFF2-40B4-BE49-F238E27FC236}">
                <a16:creationId xmlns:a16="http://schemas.microsoft.com/office/drawing/2014/main" id="{CF17BE71-ECDD-7CFF-B4F1-51E01131C2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479" y="5967302"/>
            <a:ext cx="914400" cy="914400"/>
          </a:xfrm>
          <a:prstGeom prst="rect">
            <a:avLst/>
          </a:prstGeom>
        </p:spPr>
      </p:pic>
      <p:sp>
        <p:nvSpPr>
          <p:cNvPr id="9" name="TextBox 8">
            <a:extLst>
              <a:ext uri="{FF2B5EF4-FFF2-40B4-BE49-F238E27FC236}">
                <a16:creationId xmlns:a16="http://schemas.microsoft.com/office/drawing/2014/main" id="{AE06013A-FF2F-4CDE-826D-62F943362E5A}"/>
              </a:ext>
            </a:extLst>
          </p:cNvPr>
          <p:cNvSpPr txBox="1"/>
          <p:nvPr/>
        </p:nvSpPr>
        <p:spPr>
          <a:xfrm>
            <a:off x="1473879" y="6165200"/>
            <a:ext cx="4895842" cy="518604"/>
          </a:xfrm>
          <a:prstGeom prst="rect">
            <a:avLst/>
          </a:prstGeom>
          <a:noFill/>
        </p:spPr>
        <p:txBody>
          <a:bodyPr wrap="square" rtlCol="0">
            <a:spAutoFit/>
          </a:bodyPr>
          <a:lstStyle/>
          <a:p>
            <a:pPr>
              <a:lnSpc>
                <a:spcPct val="120000"/>
              </a:lnSpc>
            </a:pPr>
            <a:r>
              <a:rPr lang="en-US" sz="1200" dirty="0">
                <a:latin typeface="Gantari Light" pitchFamily="2" charset="0"/>
              </a:rPr>
              <a:t>Source: </a:t>
            </a:r>
          </a:p>
          <a:p>
            <a:pPr>
              <a:lnSpc>
                <a:spcPct val="120000"/>
              </a:lnSpc>
            </a:pPr>
            <a:r>
              <a:rPr lang="en-US" sz="1200" dirty="0">
                <a:latin typeface="Gantari Light" pitchFamily="2" charset="0"/>
                <a:hlinkClick r:id="rId8"/>
              </a:rPr>
              <a:t>City of Cockburn website</a:t>
            </a:r>
            <a:endParaRPr lang="en-US" sz="1200" dirty="0">
              <a:latin typeface="Gantari Light" pitchFamily="2" charset="0"/>
            </a:endParaRPr>
          </a:p>
        </p:txBody>
      </p:sp>
      <p:pic>
        <p:nvPicPr>
          <p:cNvPr id="3" name="Slide 21">
            <a:hlinkClick r:id="" action="ppaction://media"/>
            <a:extLst>
              <a:ext uri="{FF2B5EF4-FFF2-40B4-BE49-F238E27FC236}">
                <a16:creationId xmlns:a16="http://schemas.microsoft.com/office/drawing/2014/main" id="{E0839B12-14D8-E424-F84A-1D8B420CF5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03885" y="128945"/>
            <a:ext cx="609600" cy="609600"/>
          </a:xfrm>
          <a:prstGeom prst="rect">
            <a:avLst/>
          </a:prstGeom>
        </p:spPr>
      </p:pic>
    </p:spTree>
    <p:extLst>
      <p:ext uri="{BB962C8B-B14F-4D97-AF65-F5344CB8AC3E}">
        <p14:creationId xmlns:p14="http://schemas.microsoft.com/office/powerpoint/2010/main" val="2272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3092E-94CF-A1F1-9DCA-5616D7D9615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570FBB0-8CD4-BB7D-9AA3-DC12E885C316}"/>
              </a:ext>
            </a:extLst>
          </p:cNvPr>
          <p:cNvSpPr>
            <a:spLocks noGrp="1"/>
          </p:cNvSpPr>
          <p:nvPr>
            <p:ph type="body" sz="quarter" idx="12"/>
          </p:nvPr>
        </p:nvSpPr>
        <p:spPr>
          <a:xfrm>
            <a:off x="1501597" y="535154"/>
            <a:ext cx="10445988" cy="435049"/>
          </a:xfrm>
        </p:spPr>
        <p:txBody>
          <a:bodyPr/>
          <a:lstStyle/>
          <a:p>
            <a:r>
              <a:rPr lang="en-US" dirty="0"/>
              <a:t>Use of NAIA data example</a:t>
            </a:r>
          </a:p>
        </p:txBody>
      </p:sp>
      <p:pic>
        <p:nvPicPr>
          <p:cNvPr id="5" name="Picture 2">
            <a:extLst>
              <a:ext uri="{FF2B5EF4-FFF2-40B4-BE49-F238E27FC236}">
                <a16:creationId xmlns:a16="http://schemas.microsoft.com/office/drawing/2014/main" id="{44312701-009F-89D7-C998-49960FF78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454" y="1610283"/>
            <a:ext cx="3530403" cy="4737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F6BF2EE4-9AC7-EDA1-DA51-2B1EB31B2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849" y="1585016"/>
            <a:ext cx="3533296" cy="4737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7">
            <a:extLst>
              <a:ext uri="{FF2B5EF4-FFF2-40B4-BE49-F238E27FC236}">
                <a16:creationId xmlns:a16="http://schemas.microsoft.com/office/drawing/2014/main" id="{9203DC7A-8E94-10EF-53B4-69D73254EAA2}"/>
              </a:ext>
            </a:extLst>
          </p:cNvPr>
          <p:cNvSpPr txBox="1">
            <a:spLocks/>
          </p:cNvSpPr>
          <p:nvPr/>
        </p:nvSpPr>
        <p:spPr>
          <a:xfrm>
            <a:off x="632849" y="1178815"/>
            <a:ext cx="833251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solidFill>
              </a:rPr>
              <a:t>Monitoring effectiveness of management</a:t>
            </a:r>
          </a:p>
        </p:txBody>
      </p:sp>
      <p:sp>
        <p:nvSpPr>
          <p:cNvPr id="10" name="TextBox 9">
            <a:extLst>
              <a:ext uri="{FF2B5EF4-FFF2-40B4-BE49-F238E27FC236}">
                <a16:creationId xmlns:a16="http://schemas.microsoft.com/office/drawing/2014/main" id="{58C6EE57-9F5B-BDDD-7C8E-8276FA38D518}"/>
              </a:ext>
            </a:extLst>
          </p:cNvPr>
          <p:cNvSpPr txBox="1"/>
          <p:nvPr/>
        </p:nvSpPr>
        <p:spPr>
          <a:xfrm>
            <a:off x="740632" y="6399869"/>
            <a:ext cx="6333027" cy="297004"/>
          </a:xfrm>
          <a:prstGeom prst="rect">
            <a:avLst/>
          </a:prstGeom>
          <a:noFill/>
        </p:spPr>
        <p:txBody>
          <a:bodyPr wrap="square" rtlCol="0">
            <a:spAutoFit/>
          </a:bodyPr>
          <a:lstStyle/>
          <a:p>
            <a:pPr>
              <a:lnSpc>
                <a:spcPct val="120000"/>
              </a:lnSpc>
            </a:pPr>
            <a:r>
              <a:rPr lang="en-US" sz="1200" dirty="0">
                <a:latin typeface="Gantari Light" pitchFamily="2" charset="0"/>
              </a:rPr>
              <a:t>Source: City of Cockburn</a:t>
            </a:r>
          </a:p>
        </p:txBody>
      </p:sp>
      <p:pic>
        <p:nvPicPr>
          <p:cNvPr id="3" name="Slide 22">
            <a:hlinkClick r:id="" action="ppaction://media"/>
            <a:extLst>
              <a:ext uri="{FF2B5EF4-FFF2-40B4-BE49-F238E27FC236}">
                <a16:creationId xmlns:a16="http://schemas.microsoft.com/office/drawing/2014/main" id="{CD894DEE-0B4C-71B4-E3E2-FB1CB37E0B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5317" y="665403"/>
            <a:ext cx="609600" cy="609600"/>
          </a:xfrm>
          <a:prstGeom prst="rect">
            <a:avLst/>
          </a:prstGeom>
        </p:spPr>
      </p:pic>
    </p:spTree>
    <p:extLst>
      <p:ext uri="{BB962C8B-B14F-4D97-AF65-F5344CB8AC3E}">
        <p14:creationId xmlns:p14="http://schemas.microsoft.com/office/powerpoint/2010/main" val="332014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E6923-F595-F7D7-D865-D2039C5AC5C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D0B9C42-963C-3673-AC16-BFB4B1757A7F}"/>
              </a:ext>
            </a:extLst>
          </p:cNvPr>
          <p:cNvSpPr>
            <a:spLocks noGrp="1"/>
          </p:cNvSpPr>
          <p:nvPr>
            <p:ph type="body" sz="quarter" idx="12"/>
          </p:nvPr>
        </p:nvSpPr>
        <p:spPr>
          <a:xfrm>
            <a:off x="1501597" y="535154"/>
            <a:ext cx="10445988" cy="435049"/>
          </a:xfrm>
        </p:spPr>
        <p:txBody>
          <a:bodyPr/>
          <a:lstStyle/>
          <a:p>
            <a:r>
              <a:rPr lang="en-US" dirty="0"/>
              <a:t>Executive Summary</a:t>
            </a:r>
          </a:p>
        </p:txBody>
      </p:sp>
      <p:pic>
        <p:nvPicPr>
          <p:cNvPr id="4" name="Picture 3">
            <a:extLst>
              <a:ext uri="{FF2B5EF4-FFF2-40B4-BE49-F238E27FC236}">
                <a16:creationId xmlns:a16="http://schemas.microsoft.com/office/drawing/2014/main" id="{60C94E77-7665-DD5B-6581-6B29EEDE947D}"/>
              </a:ext>
            </a:extLst>
          </p:cNvPr>
          <p:cNvPicPr>
            <a:picLocks noGrp="1" noRot="1" noChangeAspect="1" noMove="1" noResize="1" noEditPoints="1" noAdjustHandles="1" noChangeArrowheads="1" noChangeShapeType="1" noCrop="1"/>
          </p:cNvPicPr>
          <p:nvPr/>
        </p:nvPicPr>
        <p:blipFill>
          <a:blip r:embed="rId4"/>
          <a:stretch>
            <a:fillRect/>
          </a:stretch>
        </p:blipFill>
        <p:spPr>
          <a:xfrm rot="16200000">
            <a:off x="4174914" y="-1159085"/>
            <a:ext cx="3842171" cy="12192000"/>
          </a:xfrm>
          <a:prstGeom prst="rect">
            <a:avLst/>
          </a:prstGeom>
        </p:spPr>
      </p:pic>
      <p:pic>
        <p:nvPicPr>
          <p:cNvPr id="7" name="Picture Placeholder 20">
            <a:extLst>
              <a:ext uri="{FF2B5EF4-FFF2-40B4-BE49-F238E27FC236}">
                <a16:creationId xmlns:a16="http://schemas.microsoft.com/office/drawing/2014/main" id="{5EB4E579-E43B-4861-CD2B-9B6870282F8E}"/>
              </a:ext>
            </a:extLst>
          </p:cNvPr>
          <p:cNvPicPr>
            <a:picLocks noChangeAspect="1"/>
          </p:cNvPicPr>
          <p:nvPr/>
        </p:nvPicPr>
        <p:blipFill>
          <a:blip r:embed="rId5">
            <a:extLst>
              <a:ext uri="{28A0092B-C50C-407E-A947-70E740481C1C}">
                <a14:useLocalDpi xmlns:a14="http://schemas.microsoft.com/office/drawing/2010/main" val="0"/>
              </a:ext>
            </a:extLst>
          </a:blip>
          <a:srcRect t="104" b="104"/>
          <a:stretch/>
        </p:blipFill>
        <p:spPr>
          <a:xfrm>
            <a:off x="3896084" y="2218128"/>
            <a:ext cx="1520825" cy="1517650"/>
          </a:xfrm>
          <a:prstGeom prst="rect">
            <a:avLst/>
          </a:prstGeom>
        </p:spPr>
      </p:pic>
      <p:pic>
        <p:nvPicPr>
          <p:cNvPr id="9" name="Picture Placeholder 22">
            <a:extLst>
              <a:ext uri="{FF2B5EF4-FFF2-40B4-BE49-F238E27FC236}">
                <a16:creationId xmlns:a16="http://schemas.microsoft.com/office/drawing/2014/main" id="{EF3CF9E8-531A-CE5B-3559-82FF6FBD673B}"/>
              </a:ext>
            </a:extLst>
          </p:cNvPr>
          <p:cNvPicPr>
            <a:picLocks noChangeAspect="1"/>
          </p:cNvPicPr>
          <p:nvPr/>
        </p:nvPicPr>
        <p:blipFill>
          <a:blip r:embed="rId5">
            <a:extLst>
              <a:ext uri="{28A0092B-C50C-407E-A947-70E740481C1C}">
                <a14:useLocalDpi xmlns:a14="http://schemas.microsoft.com/office/drawing/2010/main" val="0"/>
              </a:ext>
            </a:extLst>
          </a:blip>
          <a:srcRect t="104" b="104"/>
          <a:stretch/>
        </p:blipFill>
        <p:spPr>
          <a:xfrm>
            <a:off x="6683734" y="2247479"/>
            <a:ext cx="1520825" cy="1517650"/>
          </a:xfrm>
          <a:prstGeom prst="rect">
            <a:avLst/>
          </a:prstGeom>
        </p:spPr>
      </p:pic>
      <p:pic>
        <p:nvPicPr>
          <p:cNvPr id="11" name="Picture Placeholder 24">
            <a:extLst>
              <a:ext uri="{FF2B5EF4-FFF2-40B4-BE49-F238E27FC236}">
                <a16:creationId xmlns:a16="http://schemas.microsoft.com/office/drawing/2014/main" id="{8C9B39E0-C30B-1D98-8E13-C250578770F9}"/>
              </a:ext>
            </a:extLst>
          </p:cNvPr>
          <p:cNvPicPr>
            <a:picLocks noChangeAspect="1"/>
          </p:cNvPicPr>
          <p:nvPr/>
        </p:nvPicPr>
        <p:blipFill>
          <a:blip r:embed="rId5">
            <a:extLst>
              <a:ext uri="{28A0092B-C50C-407E-A947-70E740481C1C}">
                <a14:useLocalDpi xmlns:a14="http://schemas.microsoft.com/office/drawing/2010/main" val="0"/>
              </a:ext>
            </a:extLst>
          </a:blip>
          <a:srcRect t="104" b="104"/>
          <a:stretch/>
        </p:blipFill>
        <p:spPr>
          <a:xfrm>
            <a:off x="9677759" y="2247479"/>
            <a:ext cx="1520825" cy="1517650"/>
          </a:xfrm>
          <a:prstGeom prst="rect">
            <a:avLst/>
          </a:prstGeom>
        </p:spPr>
      </p:pic>
      <p:pic>
        <p:nvPicPr>
          <p:cNvPr id="12" name="Picture Placeholder 18">
            <a:extLst>
              <a:ext uri="{FF2B5EF4-FFF2-40B4-BE49-F238E27FC236}">
                <a16:creationId xmlns:a16="http://schemas.microsoft.com/office/drawing/2014/main" id="{0989A7F1-807C-3733-FB4F-DD07D9510CB3}"/>
              </a:ext>
            </a:extLst>
          </p:cNvPr>
          <p:cNvPicPr>
            <a:picLocks noChangeAspect="1"/>
          </p:cNvPicPr>
          <p:nvPr/>
        </p:nvPicPr>
        <p:blipFill>
          <a:blip r:embed="rId5">
            <a:extLst>
              <a:ext uri="{28A0092B-C50C-407E-A947-70E740481C1C}">
                <a14:useLocalDpi xmlns:a14="http://schemas.microsoft.com/office/drawing/2010/main" val="0"/>
              </a:ext>
            </a:extLst>
          </a:blip>
          <a:srcRect t="104" b="104"/>
          <a:stretch/>
        </p:blipFill>
        <p:spPr>
          <a:xfrm>
            <a:off x="1108434" y="2247479"/>
            <a:ext cx="1520825" cy="1517650"/>
          </a:xfrm>
          <a:prstGeom prst="rect">
            <a:avLst/>
          </a:prstGeom>
        </p:spPr>
      </p:pic>
      <p:sp>
        <p:nvSpPr>
          <p:cNvPr id="13" name="Text Placeholder 1">
            <a:extLst>
              <a:ext uri="{FF2B5EF4-FFF2-40B4-BE49-F238E27FC236}">
                <a16:creationId xmlns:a16="http://schemas.microsoft.com/office/drawing/2014/main" id="{F74023EF-98E1-018F-6839-E04086659823}"/>
              </a:ext>
            </a:extLst>
          </p:cNvPr>
          <p:cNvSpPr txBox="1">
            <a:spLocks/>
          </p:cNvSpPr>
          <p:nvPr/>
        </p:nvSpPr>
        <p:spPr>
          <a:xfrm>
            <a:off x="829346" y="3829786"/>
            <a:ext cx="2517775" cy="31115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Initial Assessment </a:t>
            </a:r>
          </a:p>
        </p:txBody>
      </p:sp>
      <p:sp>
        <p:nvSpPr>
          <p:cNvPr id="14" name="Text Placeholder 2">
            <a:extLst>
              <a:ext uri="{FF2B5EF4-FFF2-40B4-BE49-F238E27FC236}">
                <a16:creationId xmlns:a16="http://schemas.microsoft.com/office/drawing/2014/main" id="{221B9684-228C-3F94-6FD2-976E51646881}"/>
              </a:ext>
            </a:extLst>
          </p:cNvPr>
          <p:cNvSpPr>
            <a:spLocks noGrp="1"/>
          </p:cNvSpPr>
          <p:nvPr>
            <p:ph type="body" sz="quarter" idx="13"/>
          </p:nvPr>
        </p:nvSpPr>
        <p:spPr>
          <a:xfrm>
            <a:off x="829346" y="4329334"/>
            <a:ext cx="2422525" cy="1535112"/>
          </a:xfrm>
        </p:spPr>
        <p:txBody>
          <a:bodyPr/>
          <a:lstStyle/>
          <a:p>
            <a:pPr>
              <a:lnSpc>
                <a:spcPct val="100000"/>
              </a:lnSpc>
            </a:pPr>
            <a:r>
              <a:rPr lang="en-US" dirty="0">
                <a:solidFill>
                  <a:schemeClr val="bg1"/>
                </a:solidFill>
              </a:rPr>
              <a:t>Assessment to inform further management requirements, including the need for further detailed assessments</a:t>
            </a:r>
          </a:p>
        </p:txBody>
      </p:sp>
      <p:sp>
        <p:nvSpPr>
          <p:cNvPr id="15" name="Text Placeholder 3">
            <a:extLst>
              <a:ext uri="{FF2B5EF4-FFF2-40B4-BE49-F238E27FC236}">
                <a16:creationId xmlns:a16="http://schemas.microsoft.com/office/drawing/2014/main" id="{05028168-5EC4-8EE0-4828-762FE0A0D95A}"/>
              </a:ext>
            </a:extLst>
          </p:cNvPr>
          <p:cNvSpPr>
            <a:spLocks noGrp="1"/>
          </p:cNvSpPr>
          <p:nvPr>
            <p:ph type="body" sz="quarter" idx="14"/>
          </p:nvPr>
        </p:nvSpPr>
        <p:spPr>
          <a:xfrm>
            <a:off x="3578224" y="3842897"/>
            <a:ext cx="2517775" cy="311150"/>
          </a:xfrm>
        </p:spPr>
        <p:txBody>
          <a:bodyPr>
            <a:normAutofit/>
          </a:bodyPr>
          <a:lstStyle/>
          <a:p>
            <a:r>
              <a:rPr lang="en-US" sz="2000" b="1" dirty="0">
                <a:solidFill>
                  <a:schemeClr val="bg1"/>
                </a:solidFill>
                <a:latin typeface="Gantari SemiBold" pitchFamily="2" charset="77"/>
              </a:rPr>
              <a:t>Desktop</a:t>
            </a:r>
            <a:r>
              <a:rPr lang="en-US" sz="2000" dirty="0"/>
              <a:t> </a:t>
            </a:r>
            <a:r>
              <a:rPr lang="en-US" sz="2000" b="1" dirty="0">
                <a:solidFill>
                  <a:schemeClr val="bg1"/>
                </a:solidFill>
                <a:latin typeface="Gantari SemiBold" pitchFamily="2" charset="77"/>
              </a:rPr>
              <a:t>Assessment</a:t>
            </a:r>
            <a:r>
              <a:rPr lang="en-US" sz="2000" dirty="0"/>
              <a:t> </a:t>
            </a:r>
          </a:p>
        </p:txBody>
      </p:sp>
      <p:sp>
        <p:nvSpPr>
          <p:cNvPr id="16" name="Text Placeholder 4">
            <a:extLst>
              <a:ext uri="{FF2B5EF4-FFF2-40B4-BE49-F238E27FC236}">
                <a16:creationId xmlns:a16="http://schemas.microsoft.com/office/drawing/2014/main" id="{27D0A601-EC0C-5AA5-B99B-021EFACE627D}"/>
              </a:ext>
            </a:extLst>
          </p:cNvPr>
          <p:cNvSpPr>
            <a:spLocks noGrp="1"/>
          </p:cNvSpPr>
          <p:nvPr>
            <p:ph type="body" sz="quarter" idx="15"/>
          </p:nvPr>
        </p:nvSpPr>
        <p:spPr>
          <a:xfrm>
            <a:off x="3625848" y="4368285"/>
            <a:ext cx="2422525" cy="1535112"/>
          </a:xfrm>
        </p:spPr>
        <p:txBody>
          <a:bodyPr>
            <a:normAutofit/>
          </a:bodyPr>
          <a:lstStyle/>
          <a:p>
            <a:pPr algn="l">
              <a:lnSpc>
                <a:spcPct val="100000"/>
              </a:lnSpc>
            </a:pPr>
            <a:r>
              <a:rPr lang="en-US" sz="1600" dirty="0"/>
              <a:t>Complete prior field assessment</a:t>
            </a:r>
          </a:p>
        </p:txBody>
      </p:sp>
      <p:sp>
        <p:nvSpPr>
          <p:cNvPr id="17" name="Text Placeholder 5">
            <a:extLst>
              <a:ext uri="{FF2B5EF4-FFF2-40B4-BE49-F238E27FC236}">
                <a16:creationId xmlns:a16="http://schemas.microsoft.com/office/drawing/2014/main" id="{B2DF7AAD-A05E-7946-9A81-862DFA18A7A8}"/>
              </a:ext>
            </a:extLst>
          </p:cNvPr>
          <p:cNvSpPr txBox="1">
            <a:spLocks/>
          </p:cNvSpPr>
          <p:nvPr/>
        </p:nvSpPr>
        <p:spPr>
          <a:xfrm>
            <a:off x="6327106" y="3849931"/>
            <a:ext cx="2517775" cy="31115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bg1"/>
                </a:solidFill>
                <a:latin typeface="Gantari SemiBold" pitchFamily="2" charset="77"/>
              </a:rPr>
              <a:t>Field Assessments </a:t>
            </a:r>
          </a:p>
        </p:txBody>
      </p:sp>
      <p:sp>
        <p:nvSpPr>
          <p:cNvPr id="18" name="Text Placeholder 6">
            <a:extLst>
              <a:ext uri="{FF2B5EF4-FFF2-40B4-BE49-F238E27FC236}">
                <a16:creationId xmlns:a16="http://schemas.microsoft.com/office/drawing/2014/main" id="{C63DB6C0-EA81-4B08-F6AF-33EC8537CF10}"/>
              </a:ext>
            </a:extLst>
          </p:cNvPr>
          <p:cNvSpPr txBox="1">
            <a:spLocks/>
          </p:cNvSpPr>
          <p:nvPr/>
        </p:nvSpPr>
        <p:spPr>
          <a:xfrm>
            <a:off x="6374385" y="4307082"/>
            <a:ext cx="2422525" cy="1535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Confirm inferred values on site and record management issues</a:t>
            </a:r>
          </a:p>
        </p:txBody>
      </p:sp>
      <p:sp>
        <p:nvSpPr>
          <p:cNvPr id="19" name="Text Placeholder 7">
            <a:extLst>
              <a:ext uri="{FF2B5EF4-FFF2-40B4-BE49-F238E27FC236}">
                <a16:creationId xmlns:a16="http://schemas.microsoft.com/office/drawing/2014/main" id="{236652B9-6D24-FC6D-A20D-7BB2784849AB}"/>
              </a:ext>
            </a:extLst>
          </p:cNvPr>
          <p:cNvSpPr txBox="1">
            <a:spLocks/>
          </p:cNvSpPr>
          <p:nvPr/>
        </p:nvSpPr>
        <p:spPr>
          <a:xfrm>
            <a:off x="9259553" y="3828536"/>
            <a:ext cx="2517775" cy="31115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b="1" dirty="0">
                <a:solidFill>
                  <a:schemeClr val="bg1"/>
                </a:solidFill>
                <a:latin typeface="Gantari SemiBold" pitchFamily="2" charset="77"/>
              </a:rPr>
              <a:t>Assessment Summary</a:t>
            </a:r>
          </a:p>
        </p:txBody>
      </p:sp>
      <p:sp>
        <p:nvSpPr>
          <p:cNvPr id="20" name="Text Placeholder 8">
            <a:extLst>
              <a:ext uri="{FF2B5EF4-FFF2-40B4-BE49-F238E27FC236}">
                <a16:creationId xmlns:a16="http://schemas.microsoft.com/office/drawing/2014/main" id="{ADE98324-9BB8-DE6D-8791-163DB6297D0F}"/>
              </a:ext>
            </a:extLst>
          </p:cNvPr>
          <p:cNvSpPr txBox="1">
            <a:spLocks/>
          </p:cNvSpPr>
          <p:nvPr/>
        </p:nvSpPr>
        <p:spPr>
          <a:xfrm>
            <a:off x="9307177" y="4329334"/>
            <a:ext cx="2517775" cy="1535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Use to </a:t>
            </a:r>
            <a:r>
              <a:rPr lang="en-US" sz="1600" dirty="0" err="1">
                <a:solidFill>
                  <a:schemeClr val="bg1"/>
                </a:solidFill>
                <a:latin typeface="Gantari Light" pitchFamily="2" charset="77"/>
              </a:rPr>
              <a:t>prioritise</a:t>
            </a:r>
            <a:r>
              <a:rPr lang="en-US" sz="1600" dirty="0">
                <a:solidFill>
                  <a:schemeClr val="bg1"/>
                </a:solidFill>
                <a:latin typeface="Gantari Light" pitchFamily="2" charset="77"/>
              </a:rPr>
              <a:t> assessed areas for conservation and management</a:t>
            </a:r>
          </a:p>
        </p:txBody>
      </p:sp>
      <p:pic>
        <p:nvPicPr>
          <p:cNvPr id="22" name="Graphic 21" descr="Internet outline">
            <a:extLst>
              <a:ext uri="{FF2B5EF4-FFF2-40B4-BE49-F238E27FC236}">
                <a16:creationId xmlns:a16="http://schemas.microsoft.com/office/drawing/2014/main" id="{402D3882-8DC3-2A82-126B-20C8B3670B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1630" y="2462087"/>
            <a:ext cx="1029731" cy="1029731"/>
          </a:xfrm>
          <a:prstGeom prst="rect">
            <a:avLst/>
          </a:prstGeom>
        </p:spPr>
      </p:pic>
      <p:pic>
        <p:nvPicPr>
          <p:cNvPr id="24" name="Graphic 23" descr="Information outline">
            <a:extLst>
              <a:ext uri="{FF2B5EF4-FFF2-40B4-BE49-F238E27FC236}">
                <a16:creationId xmlns:a16="http://schemas.microsoft.com/office/drawing/2014/main" id="{AD3E87C8-D8B7-E20F-CA7D-10333BCC43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5721" y="2477247"/>
            <a:ext cx="1077163" cy="1077163"/>
          </a:xfrm>
          <a:prstGeom prst="rect">
            <a:avLst/>
          </a:prstGeom>
        </p:spPr>
      </p:pic>
      <p:pic>
        <p:nvPicPr>
          <p:cNvPr id="25" name="Graphic 24" descr="Pen outline">
            <a:extLst>
              <a:ext uri="{FF2B5EF4-FFF2-40B4-BE49-F238E27FC236}">
                <a16:creationId xmlns:a16="http://schemas.microsoft.com/office/drawing/2014/main" id="{5B060218-6564-93D6-3AC2-50D8942EC1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23833" y="2595284"/>
            <a:ext cx="840625" cy="840625"/>
          </a:xfrm>
          <a:prstGeom prst="rect">
            <a:avLst/>
          </a:prstGeom>
        </p:spPr>
      </p:pic>
      <p:pic>
        <p:nvPicPr>
          <p:cNvPr id="26" name="Graphic 25" descr="Document outline">
            <a:extLst>
              <a:ext uri="{FF2B5EF4-FFF2-40B4-BE49-F238E27FC236}">
                <a16:creationId xmlns:a16="http://schemas.microsoft.com/office/drawing/2014/main" id="{C61B5A8A-00DC-54E0-D5B0-DAEF421BD0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57242" y="2502374"/>
            <a:ext cx="961857" cy="961857"/>
          </a:xfrm>
          <a:prstGeom prst="rect">
            <a:avLst/>
          </a:prstGeom>
        </p:spPr>
      </p:pic>
      <p:pic>
        <p:nvPicPr>
          <p:cNvPr id="2" name="Slide 23">
            <a:hlinkClick r:id="" action="ppaction://media"/>
            <a:extLst>
              <a:ext uri="{FF2B5EF4-FFF2-40B4-BE49-F238E27FC236}">
                <a16:creationId xmlns:a16="http://schemas.microsoft.com/office/drawing/2014/main" id="{324CB027-2869-494F-401F-A024C30B258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213640" y="447878"/>
            <a:ext cx="609600" cy="609600"/>
          </a:xfrm>
          <a:prstGeom prst="rect">
            <a:avLst/>
          </a:prstGeom>
        </p:spPr>
      </p:pic>
    </p:spTree>
    <p:extLst>
      <p:ext uri="{BB962C8B-B14F-4D97-AF65-F5344CB8AC3E}">
        <p14:creationId xmlns:p14="http://schemas.microsoft.com/office/powerpoint/2010/main" val="30718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3790E-770B-077B-DBD6-CB2D399EB5B2}"/>
            </a:ext>
          </a:extLst>
        </p:cNvPr>
        <p:cNvGrpSpPr/>
        <p:nvPr/>
      </p:nvGrpSpPr>
      <p:grpSpPr>
        <a:xfrm>
          <a:off x="0" y="0"/>
          <a:ext cx="0" cy="0"/>
          <a:chOff x="0" y="0"/>
          <a:chExt cx="0" cy="0"/>
        </a:xfrm>
      </p:grpSpPr>
      <p:sp>
        <p:nvSpPr>
          <p:cNvPr id="13" name="Text Placeholder 8">
            <a:extLst>
              <a:ext uri="{FF2B5EF4-FFF2-40B4-BE49-F238E27FC236}">
                <a16:creationId xmlns:a16="http://schemas.microsoft.com/office/drawing/2014/main" id="{406E8B6A-CBFC-ACF5-1E06-1E4B7CF9B92C}"/>
              </a:ext>
            </a:extLst>
          </p:cNvPr>
          <p:cNvSpPr txBox="1">
            <a:spLocks/>
          </p:cNvSpPr>
          <p:nvPr/>
        </p:nvSpPr>
        <p:spPr>
          <a:xfrm>
            <a:off x="1458465" y="1840871"/>
            <a:ext cx="11015331" cy="350290"/>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 download the NAIA Templates and Appendices, visit the </a:t>
            </a:r>
            <a:r>
              <a:rPr lang="en-US" dirty="0">
                <a:hlinkClick r:id="rId4"/>
              </a:rPr>
              <a:t>WALGA website</a:t>
            </a:r>
            <a:r>
              <a:rPr lang="en-US" dirty="0"/>
              <a:t>.</a:t>
            </a:r>
            <a:endParaRPr lang="en-US" sz="1600" dirty="0"/>
          </a:p>
        </p:txBody>
      </p:sp>
      <p:sp>
        <p:nvSpPr>
          <p:cNvPr id="2" name="Text Placeholder 7">
            <a:extLst>
              <a:ext uri="{FF2B5EF4-FFF2-40B4-BE49-F238E27FC236}">
                <a16:creationId xmlns:a16="http://schemas.microsoft.com/office/drawing/2014/main" id="{D780DF7A-9724-42D4-1D69-90C3FAB6A2A9}"/>
              </a:ext>
            </a:extLst>
          </p:cNvPr>
          <p:cNvSpPr txBox="1">
            <a:spLocks/>
          </p:cNvSpPr>
          <p:nvPr/>
        </p:nvSpPr>
        <p:spPr>
          <a:xfrm>
            <a:off x="457801" y="1123767"/>
            <a:ext cx="1141214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Contact</a:t>
            </a:r>
          </a:p>
        </p:txBody>
      </p:sp>
      <p:pic>
        <p:nvPicPr>
          <p:cNvPr id="3" name="Graphic 2" descr="Internet outline">
            <a:extLst>
              <a:ext uri="{FF2B5EF4-FFF2-40B4-BE49-F238E27FC236}">
                <a16:creationId xmlns:a16="http://schemas.microsoft.com/office/drawing/2014/main" id="{1294EF8F-8F91-72EA-8344-77844F8CC1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801" y="1558816"/>
            <a:ext cx="914400" cy="914400"/>
          </a:xfrm>
          <a:prstGeom prst="rect">
            <a:avLst/>
          </a:prstGeom>
        </p:spPr>
      </p:pic>
      <p:pic>
        <p:nvPicPr>
          <p:cNvPr id="5" name="Graphic 4" descr="Envelope outline">
            <a:extLst>
              <a:ext uri="{FF2B5EF4-FFF2-40B4-BE49-F238E27FC236}">
                <a16:creationId xmlns:a16="http://schemas.microsoft.com/office/drawing/2014/main" id="{63703111-CF6E-2A99-F1A0-BB551438EE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801" y="2333445"/>
            <a:ext cx="914400" cy="914400"/>
          </a:xfrm>
          <a:prstGeom prst="rect">
            <a:avLst/>
          </a:prstGeom>
        </p:spPr>
      </p:pic>
      <p:sp>
        <p:nvSpPr>
          <p:cNvPr id="6" name="Text Placeholder 8">
            <a:extLst>
              <a:ext uri="{FF2B5EF4-FFF2-40B4-BE49-F238E27FC236}">
                <a16:creationId xmlns:a16="http://schemas.microsoft.com/office/drawing/2014/main" id="{EED492E6-1F2B-45AE-336A-F0A231A186CF}"/>
              </a:ext>
            </a:extLst>
          </p:cNvPr>
          <p:cNvSpPr txBox="1">
            <a:spLocks/>
          </p:cNvSpPr>
          <p:nvPr/>
        </p:nvSpPr>
        <p:spPr>
          <a:xfrm>
            <a:off x="1458465" y="2615500"/>
            <a:ext cx="11015331" cy="350290"/>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further information, email </a:t>
            </a:r>
            <a:r>
              <a:rPr lang="en-US" dirty="0">
                <a:hlinkClick r:id="rId9"/>
              </a:rPr>
              <a:t>environment@walga.asn.au</a:t>
            </a:r>
            <a:r>
              <a:rPr lang="en-US" dirty="0"/>
              <a:t> </a:t>
            </a:r>
            <a:endParaRPr lang="en-US" sz="1600" dirty="0"/>
          </a:p>
        </p:txBody>
      </p:sp>
      <p:sp>
        <p:nvSpPr>
          <p:cNvPr id="7" name="Text Placeholder 7">
            <a:extLst>
              <a:ext uri="{FF2B5EF4-FFF2-40B4-BE49-F238E27FC236}">
                <a16:creationId xmlns:a16="http://schemas.microsoft.com/office/drawing/2014/main" id="{0DFB0D63-40C1-A29B-4AC6-B8F45A62B019}"/>
              </a:ext>
            </a:extLst>
          </p:cNvPr>
          <p:cNvSpPr txBox="1">
            <a:spLocks/>
          </p:cNvSpPr>
          <p:nvPr/>
        </p:nvSpPr>
        <p:spPr>
          <a:xfrm>
            <a:off x="457801" y="3574792"/>
            <a:ext cx="11412145" cy="4350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Acknowledgements</a:t>
            </a:r>
          </a:p>
        </p:txBody>
      </p:sp>
      <p:sp>
        <p:nvSpPr>
          <p:cNvPr id="8" name="Text Placeholder 8">
            <a:extLst>
              <a:ext uri="{FF2B5EF4-FFF2-40B4-BE49-F238E27FC236}">
                <a16:creationId xmlns:a16="http://schemas.microsoft.com/office/drawing/2014/main" id="{6FD87519-61B6-F982-E6A5-0A25E0CE8A8E}"/>
              </a:ext>
            </a:extLst>
          </p:cNvPr>
          <p:cNvSpPr txBox="1">
            <a:spLocks/>
          </p:cNvSpPr>
          <p:nvPr/>
        </p:nvSpPr>
        <p:spPr>
          <a:xfrm>
            <a:off x="1458465" y="4333586"/>
            <a:ext cx="11015331" cy="350290"/>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Photo credits: Where not listed, WALGA</a:t>
            </a:r>
          </a:p>
        </p:txBody>
      </p:sp>
      <p:pic>
        <p:nvPicPr>
          <p:cNvPr id="10" name="Graphic 9" descr="Camera outline">
            <a:extLst>
              <a:ext uri="{FF2B5EF4-FFF2-40B4-BE49-F238E27FC236}">
                <a16:creationId xmlns:a16="http://schemas.microsoft.com/office/drawing/2014/main" id="{BE3BFE2A-7E1E-65A9-E46B-050A08EB41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7801" y="4009841"/>
            <a:ext cx="914400" cy="914400"/>
          </a:xfrm>
          <a:prstGeom prst="rect">
            <a:avLst/>
          </a:prstGeom>
        </p:spPr>
      </p:pic>
      <p:pic>
        <p:nvPicPr>
          <p:cNvPr id="11" name="Picture 10">
            <a:extLst>
              <a:ext uri="{FF2B5EF4-FFF2-40B4-BE49-F238E27FC236}">
                <a16:creationId xmlns:a16="http://schemas.microsoft.com/office/drawing/2014/main" id="{5E16B396-9018-0A5E-7E44-B5687C3C6B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7948" y="5457742"/>
            <a:ext cx="6057782" cy="1000902"/>
          </a:xfrm>
          <a:prstGeom prst="rect">
            <a:avLst/>
          </a:prstGeom>
        </p:spPr>
      </p:pic>
      <p:sp>
        <p:nvSpPr>
          <p:cNvPr id="12" name="Text Box 9">
            <a:extLst>
              <a:ext uri="{FF2B5EF4-FFF2-40B4-BE49-F238E27FC236}">
                <a16:creationId xmlns:a16="http://schemas.microsoft.com/office/drawing/2014/main" id="{B8A5D4F0-D4A1-0580-8B54-BE32541C0EC6}"/>
              </a:ext>
            </a:extLst>
          </p:cNvPr>
          <p:cNvSpPr txBox="1"/>
          <p:nvPr/>
        </p:nvSpPr>
        <p:spPr>
          <a:xfrm>
            <a:off x="1901175" y="4970348"/>
            <a:ext cx="8389649" cy="45011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dirty="0">
                <a:effectLst/>
                <a:latin typeface="Gantari Light" pitchFamily="2" charset="0"/>
                <a:ea typeface="Carlito"/>
                <a:cs typeface="Carlito"/>
              </a:rPr>
              <a:t>This project is supported by funding from the Western Australian Government’s State NRM Program</a:t>
            </a:r>
            <a:endParaRPr lang="en-AU" sz="1400" dirty="0">
              <a:effectLst/>
              <a:latin typeface="Gantari Light" pitchFamily="2" charset="0"/>
              <a:ea typeface="Carlito"/>
              <a:cs typeface="Carlito"/>
            </a:endParaRPr>
          </a:p>
        </p:txBody>
      </p:sp>
      <p:pic>
        <p:nvPicPr>
          <p:cNvPr id="4" name="Slide 24">
            <a:hlinkClick r:id="" action="ppaction://media"/>
            <a:extLst>
              <a:ext uri="{FF2B5EF4-FFF2-40B4-BE49-F238E27FC236}">
                <a16:creationId xmlns:a16="http://schemas.microsoft.com/office/drawing/2014/main" id="{7DEE98F2-8097-076B-892E-74A1B46DD5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699153" y="655494"/>
            <a:ext cx="609600" cy="609600"/>
          </a:xfrm>
          <a:prstGeom prst="rect">
            <a:avLst/>
          </a:prstGeom>
        </p:spPr>
      </p:pic>
    </p:spTree>
    <p:extLst>
      <p:ext uri="{BB962C8B-B14F-4D97-AF65-F5344CB8AC3E}">
        <p14:creationId xmlns:p14="http://schemas.microsoft.com/office/powerpoint/2010/main" val="12948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00" b="2000"/>
          <a:stretch/>
        </p:blipFill>
        <p:spPr/>
      </p:pic>
      <p:sp>
        <p:nvSpPr>
          <p:cNvPr id="8" name="Text Placeholder 7">
            <a:extLst>
              <a:ext uri="{FF2B5EF4-FFF2-40B4-BE49-F238E27FC236}">
                <a16:creationId xmlns:a16="http://schemas.microsoft.com/office/drawing/2014/main" id="{E0848027-E554-8647-8C65-38A6333C6167}"/>
              </a:ext>
            </a:extLst>
          </p:cNvPr>
          <p:cNvSpPr>
            <a:spLocks noGrp="1"/>
          </p:cNvSpPr>
          <p:nvPr>
            <p:ph type="body" sz="quarter" idx="12"/>
          </p:nvPr>
        </p:nvSpPr>
        <p:spPr>
          <a:xfrm>
            <a:off x="491886" y="1129784"/>
            <a:ext cx="4637088" cy="497999"/>
          </a:xfrm>
        </p:spPr>
        <p:txBody>
          <a:bodyPr/>
          <a:lstStyle/>
          <a:p>
            <a:r>
              <a:rPr lang="en-US" dirty="0"/>
              <a:t>Overview</a:t>
            </a:r>
          </a:p>
        </p:txBody>
      </p:sp>
      <p:sp>
        <p:nvSpPr>
          <p:cNvPr id="9" name="Text Placeholder 8">
            <a:extLst>
              <a:ext uri="{FF2B5EF4-FFF2-40B4-BE49-F238E27FC236}">
                <a16:creationId xmlns:a16="http://schemas.microsoft.com/office/drawing/2014/main" id="{3F3419DD-51C2-C5CE-E330-F8E4B63CB4FC}"/>
              </a:ext>
            </a:extLst>
          </p:cNvPr>
          <p:cNvSpPr>
            <a:spLocks noGrp="1"/>
          </p:cNvSpPr>
          <p:nvPr>
            <p:ph type="body" sz="quarter" idx="13"/>
          </p:nvPr>
        </p:nvSpPr>
        <p:spPr>
          <a:xfrm>
            <a:off x="1475683" y="4409748"/>
            <a:ext cx="4447401" cy="435049"/>
          </a:xfrm>
        </p:spPr>
        <p:txBody>
          <a:bodyPr/>
          <a:lstStyle/>
          <a:p>
            <a:r>
              <a:rPr lang="en-US" dirty="0"/>
              <a:t>How to complete them?</a:t>
            </a:r>
          </a:p>
        </p:txBody>
      </p:sp>
      <p:pic>
        <p:nvPicPr>
          <p:cNvPr id="5" name="Picture 4" descr="Icon&#10;&#10;Description automatically generated">
            <a:extLst>
              <a:ext uri="{FF2B5EF4-FFF2-40B4-BE49-F238E27FC236}">
                <a16:creationId xmlns:a16="http://schemas.microsoft.com/office/drawing/2014/main" id="{C307F343-F7C6-16A7-C88B-C489AAEC9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403" y="1924483"/>
            <a:ext cx="646006" cy="646006"/>
          </a:xfrm>
          <a:prstGeom prst="rect">
            <a:avLst/>
          </a:prstGeom>
        </p:spPr>
      </p:pic>
      <p:pic>
        <p:nvPicPr>
          <p:cNvPr id="6" name="Picture 5" descr="Icon&#10;&#10;Description automatically generated">
            <a:extLst>
              <a:ext uri="{FF2B5EF4-FFF2-40B4-BE49-F238E27FC236}">
                <a16:creationId xmlns:a16="http://schemas.microsoft.com/office/drawing/2014/main" id="{4D69B5DF-9033-8ECE-37D6-0FA1FBCE5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403" y="3059976"/>
            <a:ext cx="646006" cy="646006"/>
          </a:xfrm>
          <a:prstGeom prst="rect">
            <a:avLst/>
          </a:prstGeom>
        </p:spPr>
      </p:pic>
      <p:pic>
        <p:nvPicPr>
          <p:cNvPr id="7" name="Picture 6" descr="Icon&#10;&#10;Description automatically generated">
            <a:extLst>
              <a:ext uri="{FF2B5EF4-FFF2-40B4-BE49-F238E27FC236}">
                <a16:creationId xmlns:a16="http://schemas.microsoft.com/office/drawing/2014/main" id="{AD28772A-94CA-5D95-4C37-629ECC228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403" y="4195469"/>
            <a:ext cx="646006" cy="642974"/>
          </a:xfrm>
          <a:prstGeom prst="rect">
            <a:avLst/>
          </a:prstGeom>
        </p:spPr>
      </p:pic>
      <p:pic>
        <p:nvPicPr>
          <p:cNvPr id="12" name="Picture 11" descr="Icon&#10;&#10;Description automatically generated">
            <a:extLst>
              <a:ext uri="{FF2B5EF4-FFF2-40B4-BE49-F238E27FC236}">
                <a16:creationId xmlns:a16="http://schemas.microsoft.com/office/drawing/2014/main" id="{E8E532EF-64CA-C822-9F02-6D2EFC3E24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403" y="5327930"/>
            <a:ext cx="646006" cy="646006"/>
          </a:xfrm>
          <a:prstGeom prst="rect">
            <a:avLst/>
          </a:prstGeom>
        </p:spPr>
      </p:pic>
      <p:sp>
        <p:nvSpPr>
          <p:cNvPr id="13" name="Text Placeholder 8">
            <a:extLst>
              <a:ext uri="{FF2B5EF4-FFF2-40B4-BE49-F238E27FC236}">
                <a16:creationId xmlns:a16="http://schemas.microsoft.com/office/drawing/2014/main" id="{414E8F6A-1CCC-D037-4A4C-995BEE1C0C3E}"/>
              </a:ext>
            </a:extLst>
          </p:cNvPr>
          <p:cNvSpPr txBox="1">
            <a:spLocks/>
          </p:cNvSpPr>
          <p:nvPr/>
        </p:nvSpPr>
        <p:spPr>
          <a:xfrm>
            <a:off x="1475683" y="2104515"/>
            <a:ext cx="444740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NAIA Templates?</a:t>
            </a:r>
          </a:p>
        </p:txBody>
      </p:sp>
      <p:sp>
        <p:nvSpPr>
          <p:cNvPr id="14" name="Text Placeholder 8">
            <a:extLst>
              <a:ext uri="{FF2B5EF4-FFF2-40B4-BE49-F238E27FC236}">
                <a16:creationId xmlns:a16="http://schemas.microsoft.com/office/drawing/2014/main" id="{01FA14AA-3080-DAF6-48C8-5B54377A602B}"/>
              </a:ext>
            </a:extLst>
          </p:cNvPr>
          <p:cNvSpPr txBox="1">
            <a:spLocks/>
          </p:cNvSpPr>
          <p:nvPr/>
        </p:nvSpPr>
        <p:spPr>
          <a:xfrm>
            <a:off x="1475683" y="3270933"/>
            <a:ext cx="444740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Why use them?</a:t>
            </a:r>
          </a:p>
        </p:txBody>
      </p:sp>
      <p:sp>
        <p:nvSpPr>
          <p:cNvPr id="15" name="Text Placeholder 8">
            <a:extLst>
              <a:ext uri="{FF2B5EF4-FFF2-40B4-BE49-F238E27FC236}">
                <a16:creationId xmlns:a16="http://schemas.microsoft.com/office/drawing/2014/main" id="{9FF6780A-2CD9-CCB9-3826-5C0D86A7C809}"/>
              </a:ext>
            </a:extLst>
          </p:cNvPr>
          <p:cNvSpPr txBox="1">
            <a:spLocks/>
          </p:cNvSpPr>
          <p:nvPr/>
        </p:nvSpPr>
        <p:spPr>
          <a:xfrm>
            <a:off x="1475683" y="5510691"/>
            <a:ext cx="444740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to use them?</a:t>
            </a:r>
          </a:p>
        </p:txBody>
      </p:sp>
      <p:sp>
        <p:nvSpPr>
          <p:cNvPr id="19" name="Text Placeholder 17">
            <a:extLst>
              <a:ext uri="{FF2B5EF4-FFF2-40B4-BE49-F238E27FC236}">
                <a16:creationId xmlns:a16="http://schemas.microsoft.com/office/drawing/2014/main" id="{77FB2F3C-3F93-C5CF-9620-2F5AA4E4907D}"/>
              </a:ext>
            </a:extLst>
          </p:cNvPr>
          <p:cNvSpPr>
            <a:spLocks noGrp="1"/>
          </p:cNvSpPr>
          <p:nvPr>
            <p:ph type="body" sz="quarter" idx="14"/>
          </p:nvPr>
        </p:nvSpPr>
        <p:spPr>
          <a:xfrm>
            <a:off x="6186425" y="6582420"/>
            <a:ext cx="4447401" cy="551159"/>
          </a:xfrm>
        </p:spPr>
        <p:txBody>
          <a:bodyPr/>
          <a:lstStyle/>
          <a:p>
            <a:r>
              <a:rPr lang="en-US" dirty="0">
                <a:solidFill>
                  <a:schemeClr val="bg1"/>
                </a:solidFill>
              </a:rPr>
              <a:t>Image: City of Bunbury, </a:t>
            </a:r>
            <a:r>
              <a:rPr lang="en-US" dirty="0" err="1">
                <a:solidFill>
                  <a:schemeClr val="bg1"/>
                </a:solidFill>
              </a:rPr>
              <a:t>Amangu</a:t>
            </a:r>
            <a:r>
              <a:rPr lang="en-US" dirty="0">
                <a:solidFill>
                  <a:schemeClr val="bg1"/>
                </a:solidFill>
              </a:rPr>
              <a:t> Country</a:t>
            </a:r>
          </a:p>
        </p:txBody>
      </p:sp>
      <p:pic>
        <p:nvPicPr>
          <p:cNvPr id="2" name="Slide 3">
            <a:hlinkClick r:id="" action="ppaction://media"/>
            <a:extLst>
              <a:ext uri="{FF2B5EF4-FFF2-40B4-BE49-F238E27FC236}">
                <a16:creationId xmlns:a16="http://schemas.microsoft.com/office/drawing/2014/main" id="{63152E20-9BC8-87B7-6007-81CEF46A78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30287" y="406879"/>
            <a:ext cx="609600" cy="609600"/>
          </a:xfrm>
          <a:prstGeom prst="rect">
            <a:avLst/>
          </a:prstGeom>
        </p:spPr>
      </p:pic>
    </p:spTree>
    <p:extLst>
      <p:ext uri="{BB962C8B-B14F-4D97-AF65-F5344CB8AC3E}">
        <p14:creationId xmlns:p14="http://schemas.microsoft.com/office/powerpoint/2010/main" val="12476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D0B6C-CE98-1161-6914-DC9200C9D39A}"/>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7D5BD99-5598-1366-6E71-428081BE81D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8837" b="8837"/>
          <a:stretch/>
        </p:blipFill>
        <p:spPr/>
      </p:pic>
      <p:sp>
        <p:nvSpPr>
          <p:cNvPr id="8" name="Text Placeholder 7">
            <a:extLst>
              <a:ext uri="{FF2B5EF4-FFF2-40B4-BE49-F238E27FC236}">
                <a16:creationId xmlns:a16="http://schemas.microsoft.com/office/drawing/2014/main" id="{B9D4B3A7-A063-7727-5080-63F6D4AB40F7}"/>
              </a:ext>
            </a:extLst>
          </p:cNvPr>
          <p:cNvSpPr>
            <a:spLocks noGrp="1"/>
          </p:cNvSpPr>
          <p:nvPr>
            <p:ph type="body" sz="quarter" idx="12"/>
          </p:nvPr>
        </p:nvSpPr>
        <p:spPr>
          <a:xfrm>
            <a:off x="457802" y="1123767"/>
            <a:ext cx="5192499" cy="435049"/>
          </a:xfrm>
        </p:spPr>
        <p:txBody>
          <a:bodyPr/>
          <a:lstStyle/>
          <a:p>
            <a:r>
              <a:rPr lang="en-US"/>
              <a:t>What are NAIA Templates?</a:t>
            </a:r>
            <a:endParaRPr lang="en-US" dirty="0"/>
          </a:p>
        </p:txBody>
      </p:sp>
      <p:sp>
        <p:nvSpPr>
          <p:cNvPr id="9" name="Text Placeholder 8">
            <a:extLst>
              <a:ext uri="{FF2B5EF4-FFF2-40B4-BE49-F238E27FC236}">
                <a16:creationId xmlns:a16="http://schemas.microsoft.com/office/drawing/2014/main" id="{E3246BBA-ADFB-971C-B393-CBD7D649C8FD}"/>
              </a:ext>
            </a:extLst>
          </p:cNvPr>
          <p:cNvSpPr>
            <a:spLocks noGrp="1"/>
          </p:cNvSpPr>
          <p:nvPr>
            <p:ph type="body" sz="quarter" idx="13"/>
          </p:nvPr>
        </p:nvSpPr>
        <p:spPr>
          <a:xfrm>
            <a:off x="1169469" y="3015246"/>
            <a:ext cx="4835970" cy="3812873"/>
          </a:xfrm>
        </p:spPr>
        <p:txBody>
          <a:bodyPr/>
          <a:lstStyle/>
          <a:p>
            <a:pPr>
              <a:spcBef>
                <a:spcPts val="0"/>
              </a:spcBef>
            </a:pPr>
            <a:r>
              <a:rPr lang="en-US" b="1" dirty="0">
                <a:latin typeface="Gantari SemiBold" pitchFamily="2" charset="0"/>
              </a:rPr>
              <a:t>Natural areas </a:t>
            </a:r>
            <a:r>
              <a:rPr lang="en-US" dirty="0"/>
              <a:t>– areas that contain native species and communities in a relatively natural state and hence contain biodiversity:</a:t>
            </a:r>
          </a:p>
          <a:p>
            <a:pPr marL="285750" indent="-285750">
              <a:lnSpc>
                <a:spcPct val="150000"/>
              </a:lnSpc>
              <a:spcBef>
                <a:spcPts val="0"/>
              </a:spcBef>
              <a:buFont typeface="Arial" panose="020B0604020202020204" pitchFamily="34" charset="0"/>
              <a:buChar char="•"/>
            </a:pPr>
            <a:r>
              <a:rPr lang="en-US" b="1" dirty="0">
                <a:latin typeface="Gantari SemiBold" pitchFamily="2" charset="0"/>
              </a:rPr>
              <a:t>Areas of native vegetation</a:t>
            </a:r>
            <a:r>
              <a:rPr lang="en-US" dirty="0"/>
              <a:t>, including revegetated sections</a:t>
            </a:r>
          </a:p>
          <a:p>
            <a:pPr marL="285750" indent="-285750">
              <a:lnSpc>
                <a:spcPct val="150000"/>
              </a:lnSpc>
              <a:spcBef>
                <a:spcPts val="0"/>
              </a:spcBef>
              <a:buFont typeface="Arial" panose="020B0604020202020204" pitchFamily="34" charset="0"/>
              <a:buChar char="•"/>
            </a:pPr>
            <a:r>
              <a:rPr lang="en-US" b="1" dirty="0">
                <a:latin typeface="Gantari SemiBold" pitchFamily="2" charset="0"/>
              </a:rPr>
              <a:t>Vegetated</a:t>
            </a:r>
            <a:r>
              <a:rPr lang="en-US" dirty="0"/>
              <a:t> or open water bodies and waterways</a:t>
            </a:r>
          </a:p>
          <a:p>
            <a:pPr marL="285750" indent="-285750">
              <a:lnSpc>
                <a:spcPct val="150000"/>
              </a:lnSpc>
              <a:spcBef>
                <a:spcPts val="0"/>
              </a:spcBef>
              <a:buFont typeface="Arial" panose="020B0604020202020204" pitchFamily="34" charset="0"/>
              <a:buChar char="•"/>
            </a:pPr>
            <a:r>
              <a:rPr lang="en-US" b="1" dirty="0">
                <a:latin typeface="Gantari SemiBold" pitchFamily="2" charset="0"/>
              </a:rPr>
              <a:t>Springs</a:t>
            </a:r>
          </a:p>
          <a:p>
            <a:pPr marL="285750" indent="-285750">
              <a:lnSpc>
                <a:spcPct val="150000"/>
              </a:lnSpc>
              <a:spcBef>
                <a:spcPts val="0"/>
              </a:spcBef>
              <a:buFont typeface="Arial" panose="020B0604020202020204" pitchFamily="34" charset="0"/>
              <a:buChar char="•"/>
            </a:pPr>
            <a:r>
              <a:rPr lang="en-US" b="1" dirty="0">
                <a:latin typeface="Gantari SemiBold" pitchFamily="2" charset="0"/>
              </a:rPr>
              <a:t>Rock outcrops</a:t>
            </a:r>
          </a:p>
          <a:p>
            <a:pPr marL="285750" indent="-285750">
              <a:lnSpc>
                <a:spcPct val="150000"/>
              </a:lnSpc>
              <a:spcBef>
                <a:spcPts val="0"/>
              </a:spcBef>
              <a:buFont typeface="Arial" panose="020B0604020202020204" pitchFamily="34" charset="0"/>
              <a:buChar char="•"/>
            </a:pPr>
            <a:r>
              <a:rPr lang="en-US" b="1" dirty="0">
                <a:latin typeface="Gantari SemiBold" pitchFamily="2" charset="0"/>
              </a:rPr>
              <a:t>Caves</a:t>
            </a:r>
          </a:p>
          <a:p>
            <a:pPr marL="285750" indent="-285750">
              <a:lnSpc>
                <a:spcPct val="150000"/>
              </a:lnSpc>
              <a:spcBef>
                <a:spcPts val="0"/>
              </a:spcBef>
              <a:buFont typeface="Arial" panose="020B0604020202020204" pitchFamily="34" charset="0"/>
              <a:buChar char="•"/>
            </a:pPr>
            <a:r>
              <a:rPr lang="en-US" b="1" dirty="0">
                <a:latin typeface="Gantari SemiBold" pitchFamily="2" charset="0"/>
              </a:rPr>
              <a:t>Coastal dunes </a:t>
            </a:r>
            <a:r>
              <a:rPr lang="en-US" dirty="0"/>
              <a:t>or cliffs</a:t>
            </a:r>
          </a:p>
          <a:p>
            <a:pPr>
              <a:spcBef>
                <a:spcPts val="0"/>
              </a:spcBef>
            </a:pPr>
            <a:endParaRPr lang="en-US" dirty="0"/>
          </a:p>
          <a:p>
            <a:pPr>
              <a:spcBef>
                <a:spcPts val="0"/>
              </a:spcBef>
            </a:pPr>
            <a:endParaRPr lang="en-US" dirty="0"/>
          </a:p>
          <a:p>
            <a:pPr marL="285750" indent="-285750">
              <a:spcBef>
                <a:spcPts val="0"/>
              </a:spcBef>
              <a:buFont typeface="Arial" panose="020B0604020202020204" pitchFamily="34" charset="0"/>
              <a:buChar char="•"/>
            </a:pPr>
            <a:endParaRPr lang="en-US" dirty="0"/>
          </a:p>
        </p:txBody>
      </p:sp>
      <p:sp>
        <p:nvSpPr>
          <p:cNvPr id="13" name="Text Placeholder 8">
            <a:extLst>
              <a:ext uri="{FF2B5EF4-FFF2-40B4-BE49-F238E27FC236}">
                <a16:creationId xmlns:a16="http://schemas.microsoft.com/office/drawing/2014/main" id="{0018E976-AA37-041A-8862-E841B033C32D}"/>
              </a:ext>
            </a:extLst>
          </p:cNvPr>
          <p:cNvSpPr txBox="1">
            <a:spLocks/>
          </p:cNvSpPr>
          <p:nvPr/>
        </p:nvSpPr>
        <p:spPr>
          <a:xfrm>
            <a:off x="1169469" y="1664377"/>
            <a:ext cx="4607107"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NAIA Templates collect information on the ecological values of natural areas to inform their management and conservation priorities</a:t>
            </a:r>
          </a:p>
          <a:p>
            <a:endParaRPr lang="en-US" dirty="0"/>
          </a:p>
        </p:txBody>
      </p:sp>
      <p:sp>
        <p:nvSpPr>
          <p:cNvPr id="14" name="Text Placeholder 8">
            <a:extLst>
              <a:ext uri="{FF2B5EF4-FFF2-40B4-BE49-F238E27FC236}">
                <a16:creationId xmlns:a16="http://schemas.microsoft.com/office/drawing/2014/main" id="{DF148D8E-1212-21CB-8B64-41ABE81665EC}"/>
              </a:ext>
            </a:extLst>
          </p:cNvPr>
          <p:cNvSpPr txBox="1">
            <a:spLocks/>
          </p:cNvSpPr>
          <p:nvPr/>
        </p:nvSpPr>
        <p:spPr>
          <a:xfrm>
            <a:off x="448441" y="2585376"/>
            <a:ext cx="444740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SemiBold" pitchFamily="2" charset="0"/>
              </a:rPr>
              <a:t>Where to use NAIA Templates?</a:t>
            </a:r>
          </a:p>
        </p:txBody>
      </p:sp>
      <p:sp>
        <p:nvSpPr>
          <p:cNvPr id="19" name="Text Placeholder 17">
            <a:extLst>
              <a:ext uri="{FF2B5EF4-FFF2-40B4-BE49-F238E27FC236}">
                <a16:creationId xmlns:a16="http://schemas.microsoft.com/office/drawing/2014/main" id="{6674464B-2A8B-9BF5-9FA3-E0D56D30292C}"/>
              </a:ext>
            </a:extLst>
          </p:cNvPr>
          <p:cNvSpPr>
            <a:spLocks noGrp="1"/>
          </p:cNvSpPr>
          <p:nvPr>
            <p:ph type="body" sz="quarter" idx="14"/>
          </p:nvPr>
        </p:nvSpPr>
        <p:spPr>
          <a:xfrm>
            <a:off x="6186425" y="6582420"/>
            <a:ext cx="4447401" cy="551159"/>
          </a:xfrm>
        </p:spPr>
        <p:txBody>
          <a:bodyPr/>
          <a:lstStyle/>
          <a:p>
            <a:r>
              <a:rPr lang="en-US" b="1">
                <a:solidFill>
                  <a:schemeClr val="bg1"/>
                </a:solidFill>
              </a:rPr>
              <a:t>Image: City of Joondalup reserve mapping (Source: City of Joondalup Online Intramaps,, January 2024)</a:t>
            </a:r>
            <a:endParaRPr lang="en-US" b="1" dirty="0">
              <a:solidFill>
                <a:schemeClr val="bg1"/>
              </a:solidFill>
            </a:endParaRPr>
          </a:p>
        </p:txBody>
      </p:sp>
      <p:pic>
        <p:nvPicPr>
          <p:cNvPr id="2" name="Graphic 1" descr="Checkmark with solid fill">
            <a:extLst>
              <a:ext uri="{FF2B5EF4-FFF2-40B4-BE49-F238E27FC236}">
                <a16:creationId xmlns:a16="http://schemas.microsoft.com/office/drawing/2014/main" id="{0C6B86C9-E651-E7B9-FEBD-443D350415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729" y="2825769"/>
            <a:ext cx="634179" cy="1324710"/>
          </a:xfrm>
          <a:prstGeom prst="rect">
            <a:avLst/>
          </a:prstGeom>
        </p:spPr>
      </p:pic>
      <p:pic>
        <p:nvPicPr>
          <p:cNvPr id="18" name="Graphic 17" descr="Document outline">
            <a:extLst>
              <a:ext uri="{FF2B5EF4-FFF2-40B4-BE49-F238E27FC236}">
                <a16:creationId xmlns:a16="http://schemas.microsoft.com/office/drawing/2014/main" id="{F7608E92-8591-E764-9872-FBBCBD6949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456" y="1559854"/>
            <a:ext cx="914400" cy="914400"/>
          </a:xfrm>
          <a:prstGeom prst="rect">
            <a:avLst/>
          </a:prstGeom>
        </p:spPr>
      </p:pic>
      <p:pic>
        <p:nvPicPr>
          <p:cNvPr id="5" name="Graphic 4" descr="Checkmark with solid fill">
            <a:extLst>
              <a:ext uri="{FF2B5EF4-FFF2-40B4-BE49-F238E27FC236}">
                <a16:creationId xmlns:a16="http://schemas.microsoft.com/office/drawing/2014/main" id="{8A241267-B0F3-B611-C7A2-DC3B46C4E6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50368" y="4150479"/>
            <a:ext cx="634179" cy="1324710"/>
          </a:xfrm>
          <a:prstGeom prst="rect">
            <a:avLst/>
          </a:prstGeom>
        </p:spPr>
      </p:pic>
      <p:pic>
        <p:nvPicPr>
          <p:cNvPr id="6" name="Graphic 5" descr="Checkmark with solid fill">
            <a:extLst>
              <a:ext uri="{FF2B5EF4-FFF2-40B4-BE49-F238E27FC236}">
                <a16:creationId xmlns:a16="http://schemas.microsoft.com/office/drawing/2014/main" id="{522D668C-45EE-5EDF-D0C0-1966041433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05597" y="3257291"/>
            <a:ext cx="296066" cy="461665"/>
          </a:xfrm>
          <a:prstGeom prst="rect">
            <a:avLst/>
          </a:prstGeom>
        </p:spPr>
      </p:pic>
      <p:pic>
        <p:nvPicPr>
          <p:cNvPr id="7" name="Graphic 6" descr="Checkmark with solid fill">
            <a:extLst>
              <a:ext uri="{FF2B5EF4-FFF2-40B4-BE49-F238E27FC236}">
                <a16:creationId xmlns:a16="http://schemas.microsoft.com/office/drawing/2014/main" id="{588A8B47-67D7-DF4B-A710-4D5CC7750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20195" y="4582001"/>
            <a:ext cx="296066" cy="461665"/>
          </a:xfrm>
          <a:prstGeom prst="rect">
            <a:avLst/>
          </a:prstGeom>
        </p:spPr>
      </p:pic>
      <p:pic>
        <p:nvPicPr>
          <p:cNvPr id="12" name="Graphic 11" descr="Checkmark with solid fill">
            <a:extLst>
              <a:ext uri="{FF2B5EF4-FFF2-40B4-BE49-F238E27FC236}">
                <a16:creationId xmlns:a16="http://schemas.microsoft.com/office/drawing/2014/main" id="{FC3039B4-767D-AF5D-7B2F-5CE926563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844" y="5995633"/>
            <a:ext cx="296066" cy="461665"/>
          </a:xfrm>
          <a:prstGeom prst="rect">
            <a:avLst/>
          </a:prstGeom>
        </p:spPr>
      </p:pic>
      <p:pic>
        <p:nvPicPr>
          <p:cNvPr id="17" name="Slide 4">
            <a:hlinkClick r:id="" action="ppaction://media"/>
            <a:extLst>
              <a:ext uri="{FF2B5EF4-FFF2-40B4-BE49-F238E27FC236}">
                <a16:creationId xmlns:a16="http://schemas.microsoft.com/office/drawing/2014/main" id="{65D3607F-3F57-07A4-745E-0659CC7057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1888" y="161264"/>
            <a:ext cx="609600" cy="609600"/>
          </a:xfrm>
          <a:prstGeom prst="rect">
            <a:avLst/>
          </a:prstGeom>
        </p:spPr>
      </p:pic>
    </p:spTree>
    <p:extLst>
      <p:ext uri="{BB962C8B-B14F-4D97-AF65-F5344CB8AC3E}">
        <p14:creationId xmlns:p14="http://schemas.microsoft.com/office/powerpoint/2010/main" val="32310269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9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116D3-E629-014B-1032-F01F7282C46D}"/>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C98FFB20-AF04-CB2D-CEA0-D6381A98C00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8837" b="8837"/>
          <a:stretch/>
        </p:blipFill>
        <p:spPr/>
      </p:pic>
      <p:sp>
        <p:nvSpPr>
          <p:cNvPr id="9" name="Text Placeholder 8">
            <a:extLst>
              <a:ext uri="{FF2B5EF4-FFF2-40B4-BE49-F238E27FC236}">
                <a16:creationId xmlns:a16="http://schemas.microsoft.com/office/drawing/2014/main" id="{3BF852B2-B6E6-C51A-62D7-CFE0E9187245}"/>
              </a:ext>
            </a:extLst>
          </p:cNvPr>
          <p:cNvSpPr>
            <a:spLocks noGrp="1"/>
          </p:cNvSpPr>
          <p:nvPr>
            <p:ph type="body" sz="quarter" idx="13"/>
          </p:nvPr>
        </p:nvSpPr>
        <p:spPr>
          <a:xfrm>
            <a:off x="1441971" y="3639902"/>
            <a:ext cx="4835970" cy="1031333"/>
          </a:xfrm>
        </p:spPr>
        <p:txBody>
          <a:bodyPr/>
          <a:lstStyle/>
          <a:p>
            <a:r>
              <a:rPr lang="en-AU" sz="1600" dirty="0"/>
              <a:t>Parkland cleared</a:t>
            </a:r>
          </a:p>
          <a:p>
            <a:r>
              <a:rPr lang="en-AU" sz="1600" dirty="0"/>
              <a:t>Solely revegetated or reconstructed vegetation </a:t>
            </a:r>
          </a:p>
        </p:txBody>
      </p:sp>
      <p:sp>
        <p:nvSpPr>
          <p:cNvPr id="14" name="Text Placeholder 8">
            <a:extLst>
              <a:ext uri="{FF2B5EF4-FFF2-40B4-BE49-F238E27FC236}">
                <a16:creationId xmlns:a16="http://schemas.microsoft.com/office/drawing/2014/main" id="{F9D4F4D0-D8E2-5360-9FEA-880BE1AF2D65}"/>
              </a:ext>
            </a:extLst>
          </p:cNvPr>
          <p:cNvSpPr txBox="1">
            <a:spLocks/>
          </p:cNvSpPr>
          <p:nvPr/>
        </p:nvSpPr>
        <p:spPr>
          <a:xfrm>
            <a:off x="537916" y="2993951"/>
            <a:ext cx="444740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SemiBold" pitchFamily="2" charset="0"/>
              </a:rPr>
              <a:t>Where </a:t>
            </a:r>
            <a:r>
              <a:rPr lang="en-US" b="1" dirty="0">
                <a:solidFill>
                  <a:srgbClr val="DD1B29"/>
                </a:solidFill>
                <a:latin typeface="Gantari SemiBold" pitchFamily="2" charset="0"/>
              </a:rPr>
              <a:t>not</a:t>
            </a:r>
            <a:r>
              <a:rPr lang="en-US" dirty="0">
                <a:latin typeface="Gantari SemiBold" pitchFamily="2" charset="0"/>
              </a:rPr>
              <a:t> to use NAIA Templates?</a:t>
            </a:r>
          </a:p>
        </p:txBody>
      </p:sp>
      <p:sp>
        <p:nvSpPr>
          <p:cNvPr id="19" name="Text Placeholder 17">
            <a:extLst>
              <a:ext uri="{FF2B5EF4-FFF2-40B4-BE49-F238E27FC236}">
                <a16:creationId xmlns:a16="http://schemas.microsoft.com/office/drawing/2014/main" id="{6D842B52-515A-5C4D-209A-4CBB5592F296}"/>
              </a:ext>
            </a:extLst>
          </p:cNvPr>
          <p:cNvSpPr>
            <a:spLocks noGrp="1"/>
          </p:cNvSpPr>
          <p:nvPr>
            <p:ph type="body" sz="quarter" idx="14"/>
          </p:nvPr>
        </p:nvSpPr>
        <p:spPr>
          <a:xfrm>
            <a:off x="6186425" y="6582420"/>
            <a:ext cx="4447401" cy="551159"/>
          </a:xfrm>
        </p:spPr>
        <p:txBody>
          <a:bodyPr/>
          <a:lstStyle/>
          <a:p>
            <a:r>
              <a:rPr lang="en-US" b="1" dirty="0">
                <a:solidFill>
                  <a:schemeClr val="bg1"/>
                </a:solidFill>
              </a:rPr>
              <a:t>Image: City of Joondalup reserve mapping (Source: City of Joondalup Online </a:t>
            </a:r>
            <a:r>
              <a:rPr lang="en-US" b="1" dirty="0" err="1">
                <a:solidFill>
                  <a:schemeClr val="bg1"/>
                </a:solidFill>
              </a:rPr>
              <a:t>Intramaps</a:t>
            </a:r>
            <a:r>
              <a:rPr lang="en-US" b="1" dirty="0">
                <a:solidFill>
                  <a:schemeClr val="bg1"/>
                </a:solidFill>
              </a:rPr>
              <a:t>,, January 2024)</a:t>
            </a:r>
          </a:p>
        </p:txBody>
      </p:sp>
      <p:pic>
        <p:nvPicPr>
          <p:cNvPr id="5" name="Graphic 4" descr="Close with solid fill">
            <a:extLst>
              <a:ext uri="{FF2B5EF4-FFF2-40B4-BE49-F238E27FC236}">
                <a16:creationId xmlns:a16="http://schemas.microsoft.com/office/drawing/2014/main" id="{0DB75149-E46A-87AA-3868-2E75EE58A6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7571" y="3429000"/>
            <a:ext cx="914400" cy="1074557"/>
          </a:xfrm>
          <a:prstGeom prst="rect">
            <a:avLst/>
          </a:prstGeom>
        </p:spPr>
      </p:pic>
      <p:sp>
        <p:nvSpPr>
          <p:cNvPr id="6" name="Text Placeholder 7">
            <a:extLst>
              <a:ext uri="{FF2B5EF4-FFF2-40B4-BE49-F238E27FC236}">
                <a16:creationId xmlns:a16="http://schemas.microsoft.com/office/drawing/2014/main" id="{D5755262-586B-BD51-AE44-4C7230B0240E}"/>
              </a:ext>
            </a:extLst>
          </p:cNvPr>
          <p:cNvSpPr>
            <a:spLocks noGrp="1"/>
          </p:cNvSpPr>
          <p:nvPr>
            <p:ph type="body" sz="quarter" idx="12"/>
          </p:nvPr>
        </p:nvSpPr>
        <p:spPr>
          <a:xfrm>
            <a:off x="457802" y="1123767"/>
            <a:ext cx="5192499" cy="435049"/>
          </a:xfrm>
        </p:spPr>
        <p:txBody>
          <a:bodyPr/>
          <a:lstStyle/>
          <a:p>
            <a:r>
              <a:rPr lang="en-US" dirty="0"/>
              <a:t>What are NAIA Templates?</a:t>
            </a:r>
          </a:p>
        </p:txBody>
      </p:sp>
      <p:pic>
        <p:nvPicPr>
          <p:cNvPr id="7" name="Graphic 6" descr="Close with solid fill">
            <a:extLst>
              <a:ext uri="{FF2B5EF4-FFF2-40B4-BE49-F238E27FC236}">
                <a16:creationId xmlns:a16="http://schemas.microsoft.com/office/drawing/2014/main" id="{4F0CB515-58CF-1E21-7EF8-0527FF417A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00156" y="1940820"/>
            <a:ext cx="583055" cy="685177"/>
          </a:xfrm>
          <a:prstGeom prst="rect">
            <a:avLst/>
          </a:prstGeom>
        </p:spPr>
      </p:pic>
      <p:pic>
        <p:nvPicPr>
          <p:cNvPr id="10" name="Graphic 9" descr="Close with solid fill">
            <a:extLst>
              <a:ext uri="{FF2B5EF4-FFF2-40B4-BE49-F238E27FC236}">
                <a16:creationId xmlns:a16="http://schemas.microsoft.com/office/drawing/2014/main" id="{0883470F-FF9E-30CC-6FCE-C2E125A55C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7032" y="6014652"/>
            <a:ext cx="306185" cy="359813"/>
          </a:xfrm>
          <a:prstGeom prst="rect">
            <a:avLst/>
          </a:prstGeom>
        </p:spPr>
      </p:pic>
      <p:pic>
        <p:nvPicPr>
          <p:cNvPr id="11" name="Graphic 10" descr="Close with solid fill">
            <a:extLst>
              <a:ext uri="{FF2B5EF4-FFF2-40B4-BE49-F238E27FC236}">
                <a16:creationId xmlns:a16="http://schemas.microsoft.com/office/drawing/2014/main" id="{81E174F3-302E-B31B-5859-E06DA0A542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5348" y="5178915"/>
            <a:ext cx="306185" cy="359813"/>
          </a:xfrm>
          <a:prstGeom prst="rect">
            <a:avLst/>
          </a:prstGeom>
        </p:spPr>
      </p:pic>
      <p:pic>
        <p:nvPicPr>
          <p:cNvPr id="2" name="Slide 5">
            <a:hlinkClick r:id="" action="ppaction://media"/>
            <a:extLst>
              <a:ext uri="{FF2B5EF4-FFF2-40B4-BE49-F238E27FC236}">
                <a16:creationId xmlns:a16="http://schemas.microsoft.com/office/drawing/2014/main" id="{01EE9ED5-AE6A-156C-FB83-DF69FA9D2F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4226" y="665610"/>
            <a:ext cx="609600" cy="609600"/>
          </a:xfrm>
          <a:prstGeom prst="rect">
            <a:avLst/>
          </a:prstGeom>
        </p:spPr>
      </p:pic>
    </p:spTree>
    <p:extLst>
      <p:ext uri="{BB962C8B-B14F-4D97-AF65-F5344CB8AC3E}">
        <p14:creationId xmlns:p14="http://schemas.microsoft.com/office/powerpoint/2010/main" val="409639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103D1-1ED6-1835-6ADF-6901270CC497}"/>
              </a:ext>
            </a:extLst>
          </p:cNvPr>
          <p:cNvPicPr>
            <a:picLocks noChangeAspect="1"/>
          </p:cNvPicPr>
          <p:nvPr/>
        </p:nvPicPr>
        <p:blipFill>
          <a:blip r:embed="rId4"/>
          <a:stretch>
            <a:fillRect/>
          </a:stretch>
        </p:blipFill>
        <p:spPr>
          <a:xfrm>
            <a:off x="4114203" y="620372"/>
            <a:ext cx="3237457" cy="5905511"/>
          </a:xfrm>
          <a:prstGeom prst="rect">
            <a:avLst/>
          </a:prstGeom>
        </p:spPr>
      </p:pic>
      <p:sp>
        <p:nvSpPr>
          <p:cNvPr id="6" name="Text Placeholder 7">
            <a:extLst>
              <a:ext uri="{FF2B5EF4-FFF2-40B4-BE49-F238E27FC236}">
                <a16:creationId xmlns:a16="http://schemas.microsoft.com/office/drawing/2014/main" id="{381E343D-F676-D8E8-57DE-E9EF0B3A6378}"/>
              </a:ext>
            </a:extLst>
          </p:cNvPr>
          <p:cNvSpPr>
            <a:spLocks noGrp="1"/>
          </p:cNvSpPr>
          <p:nvPr>
            <p:ph type="body" sz="quarter" idx="12"/>
          </p:nvPr>
        </p:nvSpPr>
        <p:spPr>
          <a:xfrm>
            <a:off x="1540111" y="494607"/>
            <a:ext cx="5192499" cy="462926"/>
          </a:xfrm>
        </p:spPr>
        <p:txBody>
          <a:bodyPr/>
          <a:lstStyle/>
          <a:p>
            <a:r>
              <a:rPr lang="en-US" dirty="0"/>
              <a:t>Reference Sites</a:t>
            </a:r>
          </a:p>
        </p:txBody>
      </p:sp>
      <p:pic>
        <p:nvPicPr>
          <p:cNvPr id="7" name="Picture 6">
            <a:extLst>
              <a:ext uri="{FF2B5EF4-FFF2-40B4-BE49-F238E27FC236}">
                <a16:creationId xmlns:a16="http://schemas.microsoft.com/office/drawing/2014/main" id="{B6C130F9-D20F-C4F3-4959-04A51ACCFF51}"/>
              </a:ext>
            </a:extLst>
          </p:cNvPr>
          <p:cNvPicPr>
            <a:picLocks noChangeAspect="1"/>
          </p:cNvPicPr>
          <p:nvPr/>
        </p:nvPicPr>
        <p:blipFill rotWithShape="1">
          <a:blip r:embed="rId5"/>
          <a:srcRect b="1297"/>
          <a:stretch/>
        </p:blipFill>
        <p:spPr bwMode="auto">
          <a:xfrm>
            <a:off x="7275200" y="0"/>
            <a:ext cx="4915955" cy="685800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083F717A-5327-F8CE-4F2E-9C173AD150E2}"/>
              </a:ext>
            </a:extLst>
          </p:cNvPr>
          <p:cNvPicPr>
            <a:picLocks noChangeAspect="1"/>
          </p:cNvPicPr>
          <p:nvPr/>
        </p:nvPicPr>
        <p:blipFill>
          <a:blip r:embed="rId6"/>
          <a:srcRect t="1803"/>
          <a:stretch/>
        </p:blipFill>
        <p:spPr>
          <a:xfrm>
            <a:off x="778962" y="1121434"/>
            <a:ext cx="3554255" cy="4424413"/>
          </a:xfrm>
          <a:prstGeom prst="rect">
            <a:avLst/>
          </a:prstGeom>
        </p:spPr>
      </p:pic>
      <p:sp>
        <p:nvSpPr>
          <p:cNvPr id="4" name="TextBox 3">
            <a:extLst>
              <a:ext uri="{FF2B5EF4-FFF2-40B4-BE49-F238E27FC236}">
                <a16:creationId xmlns:a16="http://schemas.microsoft.com/office/drawing/2014/main" id="{79096D3A-FC35-991B-71CF-1FAA84572605}"/>
              </a:ext>
            </a:extLst>
          </p:cNvPr>
          <p:cNvSpPr txBox="1"/>
          <p:nvPr/>
        </p:nvSpPr>
        <p:spPr>
          <a:xfrm>
            <a:off x="1517954" y="5683630"/>
            <a:ext cx="2596249" cy="1107996"/>
          </a:xfrm>
          <a:prstGeom prst="rect">
            <a:avLst/>
          </a:prstGeom>
          <a:noFill/>
        </p:spPr>
        <p:txBody>
          <a:bodyPr wrap="square" rtlCol="0">
            <a:spAutoFit/>
          </a:bodyPr>
          <a:lstStyle/>
          <a:p>
            <a:r>
              <a:rPr lang="en-AU" sz="1200" dirty="0">
                <a:latin typeface="Gantari Light" pitchFamily="2" charset="0"/>
              </a:rPr>
              <a:t>Download from:</a:t>
            </a:r>
          </a:p>
          <a:p>
            <a:r>
              <a:rPr lang="en-AU" sz="1200" dirty="0">
                <a:latin typeface="Gantari Light" pitchFamily="2" charset="0"/>
              </a:rPr>
              <a:t>https://catalogue.data.wa.gov.au/dataset/perth-plant-communities-reference-sites</a:t>
            </a:r>
          </a:p>
          <a:p>
            <a:endParaRPr lang="en-AU" dirty="0">
              <a:latin typeface="Gantari Light" pitchFamily="2" charset="0"/>
            </a:endParaRPr>
          </a:p>
        </p:txBody>
      </p:sp>
      <p:pic>
        <p:nvPicPr>
          <p:cNvPr id="11" name="Graphic 10" descr="Download outline">
            <a:extLst>
              <a:ext uri="{FF2B5EF4-FFF2-40B4-BE49-F238E27FC236}">
                <a16:creationId xmlns:a16="http://schemas.microsoft.com/office/drawing/2014/main" id="{1D813200-8B56-5DA2-EBC2-7475DC7879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0013" y="5611482"/>
            <a:ext cx="987725" cy="987725"/>
          </a:xfrm>
          <a:prstGeom prst="rect">
            <a:avLst/>
          </a:prstGeom>
        </p:spPr>
      </p:pic>
      <p:pic>
        <p:nvPicPr>
          <p:cNvPr id="2" name="Slide 6">
            <a:hlinkClick r:id="" action="ppaction://media"/>
            <a:extLst>
              <a:ext uri="{FF2B5EF4-FFF2-40B4-BE49-F238E27FC236}">
                <a16:creationId xmlns:a16="http://schemas.microsoft.com/office/drawing/2014/main" id="{A5F988B4-94B7-0311-633E-45A106181B9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98125" y="347933"/>
            <a:ext cx="609600" cy="609600"/>
          </a:xfrm>
          <a:prstGeom prst="rect">
            <a:avLst/>
          </a:prstGeom>
        </p:spPr>
      </p:pic>
    </p:spTree>
    <p:extLst>
      <p:ext uri="{BB962C8B-B14F-4D97-AF65-F5344CB8AC3E}">
        <p14:creationId xmlns:p14="http://schemas.microsoft.com/office/powerpoint/2010/main" val="219603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C86D5-DA45-9957-4D00-4828C780553B}"/>
            </a:ext>
          </a:extLst>
        </p:cNvPr>
        <p:cNvGrpSpPr/>
        <p:nvPr/>
      </p:nvGrpSpPr>
      <p:grpSpPr>
        <a:xfrm>
          <a:off x="0" y="0"/>
          <a:ext cx="0" cy="0"/>
          <a:chOff x="0" y="0"/>
          <a:chExt cx="0" cy="0"/>
        </a:xfrm>
      </p:grpSpPr>
      <p:sp>
        <p:nvSpPr>
          <p:cNvPr id="6" name="Text Placeholder 7">
            <a:extLst>
              <a:ext uri="{FF2B5EF4-FFF2-40B4-BE49-F238E27FC236}">
                <a16:creationId xmlns:a16="http://schemas.microsoft.com/office/drawing/2014/main" id="{F7B9B69E-A52A-4B94-1CFB-61A1FB3B879E}"/>
              </a:ext>
            </a:extLst>
          </p:cNvPr>
          <p:cNvSpPr>
            <a:spLocks noGrp="1"/>
          </p:cNvSpPr>
          <p:nvPr>
            <p:ph type="body" sz="quarter" idx="12"/>
          </p:nvPr>
        </p:nvSpPr>
        <p:spPr>
          <a:xfrm>
            <a:off x="1540111" y="494607"/>
            <a:ext cx="5192499" cy="462926"/>
          </a:xfrm>
        </p:spPr>
        <p:txBody>
          <a:bodyPr/>
          <a:lstStyle/>
          <a:p>
            <a:r>
              <a:rPr lang="en-US" dirty="0"/>
              <a:t>Other References</a:t>
            </a:r>
          </a:p>
        </p:txBody>
      </p:sp>
      <p:pic>
        <p:nvPicPr>
          <p:cNvPr id="2" name="Picture 1">
            <a:extLst>
              <a:ext uri="{FF2B5EF4-FFF2-40B4-BE49-F238E27FC236}">
                <a16:creationId xmlns:a16="http://schemas.microsoft.com/office/drawing/2014/main" id="{7719E87E-AF46-88F5-8408-FC43EEA0201E}"/>
              </a:ext>
            </a:extLst>
          </p:cNvPr>
          <p:cNvPicPr>
            <a:picLocks noChangeAspect="1"/>
          </p:cNvPicPr>
          <p:nvPr/>
        </p:nvPicPr>
        <p:blipFill>
          <a:blip r:embed="rId4"/>
          <a:stretch>
            <a:fillRect/>
          </a:stretch>
        </p:blipFill>
        <p:spPr>
          <a:xfrm>
            <a:off x="611852" y="1216787"/>
            <a:ext cx="3524508" cy="4680795"/>
          </a:xfrm>
          <a:prstGeom prst="rect">
            <a:avLst/>
          </a:prstGeom>
          <a:ln>
            <a:solidFill>
              <a:schemeClr val="bg1">
                <a:lumMod val="50000"/>
              </a:schemeClr>
            </a:solidFill>
          </a:ln>
        </p:spPr>
      </p:pic>
      <p:sp>
        <p:nvSpPr>
          <p:cNvPr id="3" name="Text Placeholder 8">
            <a:extLst>
              <a:ext uri="{FF2B5EF4-FFF2-40B4-BE49-F238E27FC236}">
                <a16:creationId xmlns:a16="http://schemas.microsoft.com/office/drawing/2014/main" id="{CDC5510F-DA3A-637E-5E20-A0B624B71B9F}"/>
              </a:ext>
            </a:extLst>
          </p:cNvPr>
          <p:cNvSpPr txBox="1">
            <a:spLocks/>
          </p:cNvSpPr>
          <p:nvPr/>
        </p:nvSpPr>
        <p:spPr>
          <a:xfrm>
            <a:off x="4270677" y="1423761"/>
            <a:ext cx="6020636" cy="182369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spc="60" dirty="0">
                <a:solidFill>
                  <a:srgbClr val="3B3838"/>
                </a:solidFill>
                <a:effectLst/>
                <a:latin typeface="Gantari Light" pitchFamily="2" charset="0"/>
                <a:ea typeface="DengXian" panose="02010600030101010101" pitchFamily="2" charset="-122"/>
                <a:cs typeface="Arial" panose="020B0604020202020204" pitchFamily="34" charset="0"/>
              </a:rPr>
              <a:t>To assist with determining if specialist surveys are required to assess whether remnant vegetation might be considered Eucalypt Woodland of the Western Australian Wheatbelt TEC, Wheatbelt NRM has developed an online tool to assist with identification of potential areas of the Eucalyptus woodland of WA Wheatbelt threatened ecological community (TEC). The tool uses the defined in the TEC’s approved conservation advice, and ESRI’s </a:t>
            </a:r>
            <a:r>
              <a:rPr lang="en-AU" sz="1400" i="1" spc="60" dirty="0">
                <a:solidFill>
                  <a:srgbClr val="3B3838"/>
                </a:solidFill>
                <a:effectLst/>
                <a:latin typeface="Gantari Light" pitchFamily="2" charset="0"/>
                <a:ea typeface="DengXian" panose="02010600030101010101" pitchFamily="2" charset="-122"/>
                <a:cs typeface="Arial" panose="020B0604020202020204" pitchFamily="34" charset="0"/>
              </a:rPr>
              <a:t>Survey123</a:t>
            </a:r>
            <a:r>
              <a:rPr lang="en-AU" sz="1400" spc="60" dirty="0">
                <a:solidFill>
                  <a:srgbClr val="3B3838"/>
                </a:solidFill>
                <a:effectLst/>
                <a:latin typeface="Gantari Light" pitchFamily="2" charset="0"/>
                <a:ea typeface="DengXian" panose="02010600030101010101" pitchFamily="2" charset="-122"/>
                <a:cs typeface="Arial" panose="020B0604020202020204" pitchFamily="34" charset="0"/>
              </a:rPr>
              <a:t> to guide assessment of remnant vegetation for a patch, or for roadside vegetation.</a:t>
            </a:r>
          </a:p>
          <a:p>
            <a:endParaRPr lang="en-US" sz="1200" dirty="0">
              <a:latin typeface="Gantari Light" pitchFamily="2" charset="0"/>
            </a:endParaRPr>
          </a:p>
        </p:txBody>
      </p:sp>
      <p:pic>
        <p:nvPicPr>
          <p:cNvPr id="4" name="Picture 3">
            <a:extLst>
              <a:ext uri="{FF2B5EF4-FFF2-40B4-BE49-F238E27FC236}">
                <a16:creationId xmlns:a16="http://schemas.microsoft.com/office/drawing/2014/main" id="{BEDC56A8-57E3-C072-F279-EC2405A561E8}"/>
              </a:ext>
            </a:extLst>
          </p:cNvPr>
          <p:cNvPicPr>
            <a:picLocks noChangeAspect="1"/>
          </p:cNvPicPr>
          <p:nvPr/>
        </p:nvPicPr>
        <p:blipFill>
          <a:blip r:embed="rId5"/>
          <a:stretch>
            <a:fillRect/>
          </a:stretch>
        </p:blipFill>
        <p:spPr>
          <a:xfrm>
            <a:off x="4230334" y="3891851"/>
            <a:ext cx="1278426" cy="1264530"/>
          </a:xfrm>
          <a:prstGeom prst="rect">
            <a:avLst/>
          </a:prstGeom>
        </p:spPr>
      </p:pic>
      <p:sp>
        <p:nvSpPr>
          <p:cNvPr id="7" name="TextBox 6">
            <a:extLst>
              <a:ext uri="{FF2B5EF4-FFF2-40B4-BE49-F238E27FC236}">
                <a16:creationId xmlns:a16="http://schemas.microsoft.com/office/drawing/2014/main" id="{0FB0317A-E781-8159-E33B-D2D7FCBE834E}"/>
              </a:ext>
            </a:extLst>
          </p:cNvPr>
          <p:cNvSpPr txBox="1"/>
          <p:nvPr/>
        </p:nvSpPr>
        <p:spPr>
          <a:xfrm>
            <a:off x="1453200" y="5982931"/>
            <a:ext cx="2596249" cy="646331"/>
          </a:xfrm>
          <a:prstGeom prst="rect">
            <a:avLst/>
          </a:prstGeom>
          <a:noFill/>
        </p:spPr>
        <p:txBody>
          <a:bodyPr wrap="square" rtlCol="0">
            <a:spAutoFit/>
          </a:bodyPr>
          <a:lstStyle/>
          <a:p>
            <a:r>
              <a:rPr lang="en-AU" sz="1200" dirty="0">
                <a:latin typeface="Gantari Light" pitchFamily="2" charset="0"/>
              </a:rPr>
              <a:t>Download from: </a:t>
            </a:r>
          </a:p>
          <a:p>
            <a:r>
              <a:rPr lang="en-AU" sz="1200" dirty="0">
                <a:latin typeface="Gantari Light" pitchFamily="2" charset="0"/>
              </a:rPr>
              <a:t>https://library.dbca.wa.gov.au/static/FullTextFiles/071385.pdf</a:t>
            </a:r>
          </a:p>
        </p:txBody>
      </p:sp>
      <p:pic>
        <p:nvPicPr>
          <p:cNvPr id="8" name="Graphic 7" descr="Download outline">
            <a:extLst>
              <a:ext uri="{FF2B5EF4-FFF2-40B4-BE49-F238E27FC236}">
                <a16:creationId xmlns:a16="http://schemas.microsoft.com/office/drawing/2014/main" id="{E5221349-6E18-AF98-29B3-9178E1166A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386" y="5812234"/>
            <a:ext cx="987725" cy="987725"/>
          </a:xfrm>
          <a:prstGeom prst="rect">
            <a:avLst/>
          </a:prstGeom>
        </p:spPr>
      </p:pic>
      <p:sp>
        <p:nvSpPr>
          <p:cNvPr id="5" name="Text Placeholder 8">
            <a:extLst>
              <a:ext uri="{FF2B5EF4-FFF2-40B4-BE49-F238E27FC236}">
                <a16:creationId xmlns:a16="http://schemas.microsoft.com/office/drawing/2014/main" id="{88100C6E-4BAD-5F3D-CD0C-950A5A71709C}"/>
              </a:ext>
            </a:extLst>
          </p:cNvPr>
          <p:cNvSpPr txBox="1">
            <a:spLocks/>
          </p:cNvSpPr>
          <p:nvPr/>
        </p:nvSpPr>
        <p:spPr>
          <a:xfrm>
            <a:off x="4270677" y="5451544"/>
            <a:ext cx="6468123" cy="1823697"/>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spc="60" dirty="0">
                <a:solidFill>
                  <a:srgbClr val="3B3838"/>
                </a:solidFill>
                <a:effectLst/>
                <a:latin typeface="Gantari Light" pitchFamily="2" charset="0"/>
                <a:ea typeface="DengXian" panose="02010600030101010101" pitchFamily="2" charset="-122"/>
                <a:cs typeface="Times New Roman" panose="02020603050405020304" pitchFamily="18" charset="0"/>
              </a:rPr>
              <a:t>The tool is not to be used as a definitive indicator for TEC presence/absence but rather as a guide to whether further survey effort is warranted. </a:t>
            </a:r>
            <a:endParaRPr lang="en-AU" sz="1400" dirty="0">
              <a:latin typeface="Gantari Light" pitchFamily="2" charset="0"/>
            </a:endParaRPr>
          </a:p>
          <a:p>
            <a:endParaRPr lang="en-US" sz="1200" dirty="0">
              <a:latin typeface="Gantari Light" pitchFamily="2" charset="0"/>
            </a:endParaRPr>
          </a:p>
        </p:txBody>
      </p:sp>
      <p:sp>
        <p:nvSpPr>
          <p:cNvPr id="9" name="Text Placeholder 8">
            <a:extLst>
              <a:ext uri="{FF2B5EF4-FFF2-40B4-BE49-F238E27FC236}">
                <a16:creationId xmlns:a16="http://schemas.microsoft.com/office/drawing/2014/main" id="{A6C682B0-4088-5042-EAE7-E081A01A3886}"/>
              </a:ext>
            </a:extLst>
          </p:cNvPr>
          <p:cNvSpPr txBox="1">
            <a:spLocks/>
          </p:cNvSpPr>
          <p:nvPr/>
        </p:nvSpPr>
        <p:spPr>
          <a:xfrm>
            <a:off x="5602734" y="3888113"/>
            <a:ext cx="5136066" cy="1112130"/>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spc="60" dirty="0">
                <a:solidFill>
                  <a:srgbClr val="3B3838"/>
                </a:solidFill>
                <a:effectLst/>
                <a:latin typeface="Gantari Light" pitchFamily="2" charset="0"/>
                <a:ea typeface="DengXian" panose="02010600030101010101" pitchFamily="2" charset="-122"/>
                <a:cs typeface="Arial" panose="020B0604020202020204" pitchFamily="34" charset="0"/>
              </a:rPr>
              <a:t>Scan this QR Code to access the Wheatbelt Woodlands Survey. Instructions on how to use this tool can be downloaded from </a:t>
            </a:r>
            <a:r>
              <a:rPr lang="en-AU" sz="1400" u="sng" spc="60" dirty="0">
                <a:solidFill>
                  <a:srgbClr val="3B3838"/>
                </a:solidFill>
                <a:effectLst/>
                <a:latin typeface="Gantari Light" pitchFamily="2" charset="0"/>
                <a:ea typeface="DengXian" panose="02010600030101010101" pitchFamily="2" charset="-122"/>
                <a:cs typeface="Arial" panose="020B0604020202020204" pitchFamily="34" charset="0"/>
                <a:hlinkClick r:id="rId8"/>
              </a:rPr>
              <a:t>https://www.wheatbeltnrm.org.au/sites/default/files/Poster - Healthy Environments - WWTA - Flyer TEC Tool.pdf</a:t>
            </a:r>
            <a:r>
              <a:rPr lang="en-AU" sz="1400" spc="60" dirty="0">
                <a:solidFill>
                  <a:srgbClr val="3B3838"/>
                </a:solidFill>
                <a:effectLst/>
                <a:latin typeface="Gantari Light" pitchFamily="2" charset="0"/>
                <a:ea typeface="DengXian" panose="02010600030101010101" pitchFamily="2" charset="-122"/>
                <a:cs typeface="Arial" panose="020B0604020202020204" pitchFamily="34" charset="0"/>
              </a:rPr>
              <a:t>. </a:t>
            </a:r>
            <a:endParaRPr lang="en-AU" sz="1400" spc="60" dirty="0">
              <a:solidFill>
                <a:srgbClr val="3B3838"/>
              </a:solidFill>
              <a:effectLst/>
              <a:latin typeface="Gantari Light" pitchFamily="2" charset="0"/>
              <a:ea typeface="DengXian" panose="02010600030101010101" pitchFamily="2" charset="-122"/>
              <a:cs typeface="Times New Roman" panose="02020603050405020304" pitchFamily="18" charset="0"/>
            </a:endParaRPr>
          </a:p>
        </p:txBody>
      </p:sp>
      <p:pic>
        <p:nvPicPr>
          <p:cNvPr id="10" name="Slide 7">
            <a:hlinkClick r:id="" action="ppaction://media"/>
            <a:extLst>
              <a:ext uri="{FF2B5EF4-FFF2-40B4-BE49-F238E27FC236}">
                <a16:creationId xmlns:a16="http://schemas.microsoft.com/office/drawing/2014/main" id="{3A21455D-9311-9BAA-4B4A-F2FCEB361E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81713" y="361780"/>
            <a:ext cx="609600" cy="609600"/>
          </a:xfrm>
          <a:prstGeom prst="rect">
            <a:avLst/>
          </a:prstGeom>
        </p:spPr>
      </p:pic>
    </p:spTree>
    <p:extLst>
      <p:ext uri="{BB962C8B-B14F-4D97-AF65-F5344CB8AC3E}">
        <p14:creationId xmlns:p14="http://schemas.microsoft.com/office/powerpoint/2010/main" val="5923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8293-64E1-8895-8E48-F2FD00514A07}"/>
            </a:ext>
          </a:extLst>
        </p:cNvPr>
        <p:cNvGrpSpPr/>
        <p:nvPr/>
      </p:nvGrpSpPr>
      <p:grpSpPr>
        <a:xfrm>
          <a:off x="0" y="0"/>
          <a:ext cx="0" cy="0"/>
          <a:chOff x="0" y="0"/>
          <a:chExt cx="0" cy="0"/>
        </a:xfrm>
      </p:grpSpPr>
      <p:pic>
        <p:nvPicPr>
          <p:cNvPr id="2" name="Picture Placeholder 13">
            <a:extLst>
              <a:ext uri="{FF2B5EF4-FFF2-40B4-BE49-F238E27FC236}">
                <a16:creationId xmlns:a16="http://schemas.microsoft.com/office/drawing/2014/main" id="{7227B7F3-9F34-9774-A3BE-6876E0DFF3A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91169C9C-1F95-6A33-970E-8C294842D909}"/>
              </a:ext>
            </a:extLst>
          </p:cNvPr>
          <p:cNvPicPr>
            <a:picLocks noChangeAspect="1"/>
          </p:cNvPicPr>
          <p:nvPr/>
        </p:nvPicPr>
        <p:blipFill>
          <a:blip r:embed="rId5"/>
          <a:stretch>
            <a:fillRect/>
          </a:stretch>
        </p:blipFill>
        <p:spPr>
          <a:xfrm>
            <a:off x="560679" y="1095944"/>
            <a:ext cx="1552792" cy="571580"/>
          </a:xfrm>
          <a:prstGeom prst="rect">
            <a:avLst/>
          </a:prstGeom>
        </p:spPr>
      </p:pic>
      <p:sp>
        <p:nvSpPr>
          <p:cNvPr id="15" name="Text Placeholder 8">
            <a:extLst>
              <a:ext uri="{FF2B5EF4-FFF2-40B4-BE49-F238E27FC236}">
                <a16:creationId xmlns:a16="http://schemas.microsoft.com/office/drawing/2014/main" id="{0847CA67-5A96-F7F1-7AAC-E213649E4913}"/>
              </a:ext>
            </a:extLst>
          </p:cNvPr>
          <p:cNvSpPr txBox="1">
            <a:spLocks/>
          </p:cNvSpPr>
          <p:nvPr/>
        </p:nvSpPr>
        <p:spPr>
          <a:xfrm>
            <a:off x="1086507" y="4433398"/>
            <a:ext cx="4447401" cy="43504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None/>
            </a:pPr>
            <a:r>
              <a:rPr lang="en-AU" sz="1600" dirty="0">
                <a:solidFill>
                  <a:schemeClr val="bg1"/>
                </a:solidFill>
                <a:latin typeface="Gantari Light" pitchFamily="2" charset="77"/>
              </a:rPr>
              <a:t>Identify locally significant natural areas that require formal legal protection</a:t>
            </a:r>
            <a:endParaRPr lang="en-US" sz="1600" dirty="0">
              <a:solidFill>
                <a:schemeClr val="bg1"/>
              </a:solidFill>
              <a:latin typeface="Gantari Light" pitchFamily="2" charset="77"/>
            </a:endParaRPr>
          </a:p>
        </p:txBody>
      </p:sp>
      <p:pic>
        <p:nvPicPr>
          <p:cNvPr id="16" name="Picture 15" descr="Icon&#10;&#10;Description automatically generated">
            <a:extLst>
              <a:ext uri="{FF2B5EF4-FFF2-40B4-BE49-F238E27FC236}">
                <a16:creationId xmlns:a16="http://schemas.microsoft.com/office/drawing/2014/main" id="{8B2A1A03-8EA9-EB55-CE2E-7B2D8AEEA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853" y="1801025"/>
            <a:ext cx="646006" cy="646006"/>
          </a:xfrm>
          <a:prstGeom prst="rect">
            <a:avLst/>
          </a:prstGeom>
        </p:spPr>
      </p:pic>
      <p:pic>
        <p:nvPicPr>
          <p:cNvPr id="17" name="Picture 16" descr="Icon&#10;&#10;Description automatically generated">
            <a:extLst>
              <a:ext uri="{FF2B5EF4-FFF2-40B4-BE49-F238E27FC236}">
                <a16:creationId xmlns:a16="http://schemas.microsoft.com/office/drawing/2014/main" id="{C8FD5DFE-061A-F7E9-0F91-A5F6F282F9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400" y="3067090"/>
            <a:ext cx="646006" cy="646006"/>
          </a:xfrm>
          <a:prstGeom prst="rect">
            <a:avLst/>
          </a:prstGeom>
        </p:spPr>
      </p:pic>
      <p:pic>
        <p:nvPicPr>
          <p:cNvPr id="18" name="Picture 17" descr="Icon&#10;&#10;Description automatically generated">
            <a:extLst>
              <a:ext uri="{FF2B5EF4-FFF2-40B4-BE49-F238E27FC236}">
                <a16:creationId xmlns:a16="http://schemas.microsoft.com/office/drawing/2014/main" id="{7725F2D8-AAE0-2578-EF34-6E51735F04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881" y="4353493"/>
            <a:ext cx="646006" cy="642974"/>
          </a:xfrm>
          <a:prstGeom prst="rect">
            <a:avLst/>
          </a:prstGeom>
        </p:spPr>
      </p:pic>
      <p:pic>
        <p:nvPicPr>
          <p:cNvPr id="19" name="Picture 18" descr="Icon&#10;&#10;Description automatically generated">
            <a:extLst>
              <a:ext uri="{FF2B5EF4-FFF2-40B4-BE49-F238E27FC236}">
                <a16:creationId xmlns:a16="http://schemas.microsoft.com/office/drawing/2014/main" id="{369AAB0A-8C8B-B995-059E-3FAA8E4947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853" y="5515522"/>
            <a:ext cx="646006" cy="646006"/>
          </a:xfrm>
          <a:prstGeom prst="rect">
            <a:avLst/>
          </a:prstGeom>
        </p:spPr>
      </p:pic>
      <p:sp>
        <p:nvSpPr>
          <p:cNvPr id="20" name="Text Placeholder 8">
            <a:extLst>
              <a:ext uri="{FF2B5EF4-FFF2-40B4-BE49-F238E27FC236}">
                <a16:creationId xmlns:a16="http://schemas.microsoft.com/office/drawing/2014/main" id="{26D63D41-86ED-69F4-4A6C-3ED295562D0B}"/>
              </a:ext>
            </a:extLst>
          </p:cNvPr>
          <p:cNvSpPr txBox="1">
            <a:spLocks/>
          </p:cNvSpPr>
          <p:nvPr/>
        </p:nvSpPr>
        <p:spPr>
          <a:xfrm>
            <a:off x="1086508" y="1671091"/>
            <a:ext cx="4440940" cy="1043273"/>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AU" dirty="0">
                <a:solidFill>
                  <a:schemeClr val="bg1"/>
                </a:solidFill>
              </a:rPr>
              <a:t>An information collection standard as part of a Local Planning Policy for Biodiversity Conservation in situations when development is proposed for land containing natural areas.</a:t>
            </a:r>
          </a:p>
        </p:txBody>
      </p:sp>
      <p:sp>
        <p:nvSpPr>
          <p:cNvPr id="21" name="Text Placeholder 8">
            <a:extLst>
              <a:ext uri="{FF2B5EF4-FFF2-40B4-BE49-F238E27FC236}">
                <a16:creationId xmlns:a16="http://schemas.microsoft.com/office/drawing/2014/main" id="{81D091C8-7EA8-E82C-ED3F-E426A640FB8D}"/>
              </a:ext>
            </a:extLst>
          </p:cNvPr>
          <p:cNvSpPr txBox="1">
            <a:spLocks/>
          </p:cNvSpPr>
          <p:nvPr/>
        </p:nvSpPr>
        <p:spPr>
          <a:xfrm>
            <a:off x="1086508" y="3067090"/>
            <a:ext cx="4440940" cy="646006"/>
          </a:xfrm>
          <a:prstGeom prst="rect">
            <a:avLst/>
          </a:prstGeom>
        </p:spPr>
        <p:txBody>
          <a:bodyPr vert="horz" lIns="0" tIns="0" rIns="0" bIns="0" rtlCol="0">
            <a:noAutofit/>
          </a:bodyPr>
          <a:lstStyle>
            <a:defPPr>
              <a:defRPr lang="en-US"/>
            </a:defPPr>
            <a:lvl1pPr indent="0" defTabSz="914400">
              <a:lnSpc>
                <a:spcPts val="2000"/>
              </a:lnSpc>
              <a:spcBef>
                <a:spcPts val="1000"/>
              </a:spcBef>
              <a:buFont typeface="Arial" panose="020B0604020202020204" pitchFamily="34" charset="0"/>
              <a:buNone/>
              <a:defRPr sz="1600" baseline="0">
                <a:latin typeface="Gantari Light" pitchFamily="2" charset="77"/>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AU" dirty="0">
                <a:solidFill>
                  <a:schemeClr val="bg1"/>
                </a:solidFill>
              </a:rPr>
              <a:t>Assessing natural areas on private lands that may be eligible for private land conservation incentives.</a:t>
            </a:r>
          </a:p>
        </p:txBody>
      </p:sp>
      <p:sp>
        <p:nvSpPr>
          <p:cNvPr id="22" name="Text Placeholder 8">
            <a:extLst>
              <a:ext uri="{FF2B5EF4-FFF2-40B4-BE49-F238E27FC236}">
                <a16:creationId xmlns:a16="http://schemas.microsoft.com/office/drawing/2014/main" id="{AEB97E52-5479-D4BD-13A3-410B588F1008}"/>
              </a:ext>
            </a:extLst>
          </p:cNvPr>
          <p:cNvSpPr txBox="1">
            <a:spLocks/>
          </p:cNvSpPr>
          <p:nvPr/>
        </p:nvSpPr>
        <p:spPr>
          <a:xfrm>
            <a:off x="1086507" y="5588749"/>
            <a:ext cx="4447401" cy="43504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dirty="0">
                <a:solidFill>
                  <a:schemeClr val="bg1"/>
                </a:solidFill>
              </a:rPr>
              <a:t>Inform management of natural areas under Local Government control.</a:t>
            </a:r>
          </a:p>
        </p:txBody>
      </p:sp>
      <p:sp>
        <p:nvSpPr>
          <p:cNvPr id="27" name="Text Placeholder 7">
            <a:extLst>
              <a:ext uri="{FF2B5EF4-FFF2-40B4-BE49-F238E27FC236}">
                <a16:creationId xmlns:a16="http://schemas.microsoft.com/office/drawing/2014/main" id="{F37D0644-0ACB-45D7-C039-B7B44C97CBD8}"/>
              </a:ext>
            </a:extLst>
          </p:cNvPr>
          <p:cNvSpPr txBox="1">
            <a:spLocks/>
          </p:cNvSpPr>
          <p:nvPr/>
        </p:nvSpPr>
        <p:spPr>
          <a:xfrm>
            <a:off x="514069" y="1096610"/>
            <a:ext cx="4891597" cy="5756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Why use NAIA Templates?</a:t>
            </a:r>
          </a:p>
        </p:txBody>
      </p:sp>
      <p:pic>
        <p:nvPicPr>
          <p:cNvPr id="3" name="Slide 8">
            <a:hlinkClick r:id="" action="ppaction://media"/>
            <a:extLst>
              <a:ext uri="{FF2B5EF4-FFF2-40B4-BE49-F238E27FC236}">
                <a16:creationId xmlns:a16="http://schemas.microsoft.com/office/drawing/2014/main" id="{4FC64ECC-5495-74DF-0ABC-C22AF41200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30287" y="579408"/>
            <a:ext cx="609600" cy="609600"/>
          </a:xfrm>
          <a:prstGeom prst="rect">
            <a:avLst/>
          </a:prstGeom>
        </p:spPr>
      </p:pic>
    </p:spTree>
    <p:extLst>
      <p:ext uri="{BB962C8B-B14F-4D97-AF65-F5344CB8AC3E}">
        <p14:creationId xmlns:p14="http://schemas.microsoft.com/office/powerpoint/2010/main" val="114082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B813D-897C-0088-8C3B-D47042CBFE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A6D1C11-B029-22E1-9142-0208D918FD2B}"/>
              </a:ext>
            </a:extLst>
          </p:cNvPr>
          <p:cNvPicPr>
            <a:picLocks noChangeAspect="1"/>
          </p:cNvPicPr>
          <p:nvPr/>
        </p:nvPicPr>
        <p:blipFill>
          <a:blip r:embed="rId4"/>
          <a:stretch>
            <a:fillRect/>
          </a:stretch>
        </p:blipFill>
        <p:spPr>
          <a:xfrm>
            <a:off x="9048311" y="0"/>
            <a:ext cx="3143689" cy="3734321"/>
          </a:xfrm>
          <a:prstGeom prst="rect">
            <a:avLst/>
          </a:prstGeom>
        </p:spPr>
      </p:pic>
      <p:sp>
        <p:nvSpPr>
          <p:cNvPr id="6" name="Text Placeholder 7">
            <a:extLst>
              <a:ext uri="{FF2B5EF4-FFF2-40B4-BE49-F238E27FC236}">
                <a16:creationId xmlns:a16="http://schemas.microsoft.com/office/drawing/2014/main" id="{9F42D9C2-C979-BD19-D918-24D10C471D1D}"/>
              </a:ext>
            </a:extLst>
          </p:cNvPr>
          <p:cNvSpPr>
            <a:spLocks noGrp="1"/>
          </p:cNvSpPr>
          <p:nvPr>
            <p:ph type="body" sz="quarter" idx="12"/>
          </p:nvPr>
        </p:nvSpPr>
        <p:spPr>
          <a:xfrm>
            <a:off x="1540111" y="494607"/>
            <a:ext cx="9001368" cy="462926"/>
          </a:xfrm>
        </p:spPr>
        <p:txBody>
          <a:bodyPr/>
          <a:lstStyle/>
          <a:p>
            <a:r>
              <a:rPr lang="en-US" dirty="0"/>
              <a:t>NAIA Template records in the Regional Database</a:t>
            </a:r>
          </a:p>
        </p:txBody>
      </p:sp>
      <p:graphicFrame>
        <p:nvGraphicFramePr>
          <p:cNvPr id="3" name="Table 2">
            <a:extLst>
              <a:ext uri="{FF2B5EF4-FFF2-40B4-BE49-F238E27FC236}">
                <a16:creationId xmlns:a16="http://schemas.microsoft.com/office/drawing/2014/main" id="{FF61EF35-23A7-7658-E269-9E2242362C42}"/>
              </a:ext>
            </a:extLst>
          </p:cNvPr>
          <p:cNvGraphicFramePr>
            <a:graphicFrameLocks noGrp="1"/>
          </p:cNvGraphicFramePr>
          <p:nvPr>
            <p:extLst>
              <p:ext uri="{D42A27DB-BD31-4B8C-83A1-F6EECF244321}">
                <p14:modId xmlns:p14="http://schemas.microsoft.com/office/powerpoint/2010/main" val="3823390773"/>
              </p:ext>
            </p:extLst>
          </p:nvPr>
        </p:nvGraphicFramePr>
        <p:xfrm>
          <a:off x="969142" y="1910731"/>
          <a:ext cx="5486402" cy="3800170"/>
        </p:xfrm>
        <a:graphic>
          <a:graphicData uri="http://schemas.openxmlformats.org/drawingml/2006/table">
            <a:tbl>
              <a:tblPr/>
              <a:tblGrid>
                <a:gridCol w="585788">
                  <a:extLst>
                    <a:ext uri="{9D8B030D-6E8A-4147-A177-3AD203B41FA5}">
                      <a16:colId xmlns:a16="http://schemas.microsoft.com/office/drawing/2014/main" val="3978423799"/>
                    </a:ext>
                  </a:extLst>
                </a:gridCol>
                <a:gridCol w="1980431">
                  <a:extLst>
                    <a:ext uri="{9D8B030D-6E8A-4147-A177-3AD203B41FA5}">
                      <a16:colId xmlns:a16="http://schemas.microsoft.com/office/drawing/2014/main" val="1636921284"/>
                    </a:ext>
                  </a:extLst>
                </a:gridCol>
                <a:gridCol w="1134245">
                  <a:extLst>
                    <a:ext uri="{9D8B030D-6E8A-4147-A177-3AD203B41FA5}">
                      <a16:colId xmlns:a16="http://schemas.microsoft.com/office/drawing/2014/main" val="830854954"/>
                    </a:ext>
                  </a:extLst>
                </a:gridCol>
                <a:gridCol w="542925">
                  <a:extLst>
                    <a:ext uri="{9D8B030D-6E8A-4147-A177-3AD203B41FA5}">
                      <a16:colId xmlns:a16="http://schemas.microsoft.com/office/drawing/2014/main" val="820955439"/>
                    </a:ext>
                  </a:extLst>
                </a:gridCol>
                <a:gridCol w="557213">
                  <a:extLst>
                    <a:ext uri="{9D8B030D-6E8A-4147-A177-3AD203B41FA5}">
                      <a16:colId xmlns:a16="http://schemas.microsoft.com/office/drawing/2014/main" val="451701058"/>
                    </a:ext>
                  </a:extLst>
                </a:gridCol>
                <a:gridCol w="685800">
                  <a:extLst>
                    <a:ext uri="{9D8B030D-6E8A-4147-A177-3AD203B41FA5}">
                      <a16:colId xmlns:a16="http://schemas.microsoft.com/office/drawing/2014/main" val="3440207618"/>
                    </a:ext>
                  </a:extLst>
                </a:gridCol>
              </a:tblGrid>
              <a:tr h="621080">
                <a:tc>
                  <a:txBody>
                    <a:bodyPr/>
                    <a:lstStyle/>
                    <a:p>
                      <a:pPr algn="ctr" fontAlgn="ctr"/>
                      <a:r>
                        <a:rPr lang="en-AU" sz="1000" b="0" i="0" u="none" strike="noStrike" dirty="0">
                          <a:solidFill>
                            <a:srgbClr val="000000"/>
                          </a:solidFill>
                          <a:effectLst/>
                          <a:latin typeface="Arial" panose="020B0604020202020204" pitchFamily="34" charset="0"/>
                        </a:rPr>
                        <a:t>Priority Rank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AU" sz="1000" b="0" i="0" u="none" strike="noStrike" dirty="0">
                          <a:solidFill>
                            <a:srgbClr val="000000"/>
                          </a:solidFill>
                          <a:effectLst/>
                          <a:latin typeface="Arial" panose="020B0604020202020204" pitchFamily="34" charset="0"/>
                        </a:rPr>
                        <a:t>Area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AU" sz="1000" b="0" i="0" u="none" strike="noStrike" dirty="0">
                          <a:solidFill>
                            <a:srgbClr val="000000"/>
                          </a:solidFill>
                          <a:effectLst/>
                          <a:latin typeface="Arial" panose="020B0604020202020204" pitchFamily="34" charset="0"/>
                        </a:rPr>
                        <a:t>Suburb</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000" b="0" i="0" u="none" strike="noStrike" dirty="0">
                          <a:solidFill>
                            <a:srgbClr val="000000"/>
                          </a:solidFill>
                          <a:effectLst/>
                          <a:latin typeface="Arial" panose="020B0604020202020204" pitchFamily="34" charset="0"/>
                        </a:rPr>
                        <a:t>Rank Criteria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000" b="0" i="0" u="none" strike="noStrike" dirty="0">
                          <a:solidFill>
                            <a:srgbClr val="000000"/>
                          </a:solidFill>
                          <a:effectLst/>
                          <a:latin typeface="Arial" panose="020B0604020202020204" pitchFamily="34" charset="0"/>
                        </a:rPr>
                        <a:t>Viability Score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AU" sz="1000" b="0" i="0" u="none" strike="noStrike" dirty="0">
                          <a:solidFill>
                            <a:srgbClr val="000000"/>
                          </a:solidFill>
                          <a:effectLst/>
                          <a:latin typeface="Arial" panose="020B0604020202020204" pitchFamily="34" charset="0"/>
                        </a:rPr>
                        <a:t>Area (ha)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058885970"/>
                  </a:ext>
                </a:extLst>
              </a:tr>
              <a:tr h="473705">
                <a:tc>
                  <a:txBody>
                    <a:bodyPr/>
                    <a:lstStyle/>
                    <a:p>
                      <a:pPr algn="ctr" fontAlgn="b"/>
                      <a:r>
                        <a:rPr lang="en-AU" sz="1000" b="0" i="0" u="none" strike="noStrike" dirty="0">
                          <a:solidFill>
                            <a:srgbClr val="000000"/>
                          </a:solidFill>
                          <a:effectLst/>
                          <a:latin typeface="Arial" panose="020B0604020202020204" pitchFamily="34" charset="0"/>
                        </a:rPr>
                        <a:t>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R23740; Northcliffe Forest Park - North</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NORTHCLIFFE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21.28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108.28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69902"/>
                  </a:ext>
                </a:extLst>
              </a:tr>
              <a:tr h="252643">
                <a:tc>
                  <a:txBody>
                    <a:bodyPr/>
                    <a:lstStyle/>
                    <a:p>
                      <a:pPr algn="ctr" fontAlgn="b"/>
                      <a:r>
                        <a:rPr lang="en-AU" sz="1000" b="0" i="0" u="none" strike="noStrike">
                          <a:solidFill>
                            <a:srgbClr val="000000"/>
                          </a:solidFill>
                          <a:effectLst/>
                          <a:latin typeface="Arial" panose="020B0604020202020204" pitchFamily="34" charset="0"/>
                        </a:rPr>
                        <a:t>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R19787; Broke Inlet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WALPOLE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20.7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40.47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882389"/>
                  </a:ext>
                </a:extLst>
              </a:tr>
              <a:tr h="252643">
                <a:tc>
                  <a:txBody>
                    <a:bodyPr/>
                    <a:lstStyle/>
                    <a:p>
                      <a:pPr algn="ctr" fontAlgn="b"/>
                      <a:r>
                        <a:rPr lang="en-AU" sz="1000" b="0" i="0" u="none" strike="noStrike">
                          <a:solidFill>
                            <a:srgbClr val="000000"/>
                          </a:solidFill>
                          <a:effectLst/>
                          <a:latin typeface="Arial" panose="020B0604020202020204" pitchFamily="34" charset="0"/>
                        </a:rPr>
                        <a:t>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R36421; Walpole Foreshore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WALPOLE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20.5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11.81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6692008"/>
                  </a:ext>
                </a:extLst>
              </a:tr>
              <a:tr h="252643">
                <a:tc>
                  <a:txBody>
                    <a:bodyPr/>
                    <a:lstStyle/>
                    <a:p>
                      <a:pPr algn="ctr" fontAlgn="b"/>
                      <a:r>
                        <a:rPr lang="en-AU" sz="1000" b="0" i="0" u="none" strike="noStrike">
                          <a:solidFill>
                            <a:srgbClr val="000000"/>
                          </a:solidFill>
                          <a:effectLst/>
                          <a:latin typeface="Arial" panose="020B0604020202020204" pitchFamily="34" charset="0"/>
                        </a:rPr>
                        <a:t>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R13499; Wheatley Coast Road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QUINNINUP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18.5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16.52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41581"/>
                  </a:ext>
                </a:extLst>
              </a:tr>
              <a:tr h="252643">
                <a:tc>
                  <a:txBody>
                    <a:bodyPr/>
                    <a:lstStyle/>
                    <a:p>
                      <a:pPr algn="ctr" fontAlgn="b"/>
                      <a:r>
                        <a:rPr lang="en-AU" sz="1000" b="0" i="0" u="none" strike="noStrike">
                          <a:solidFill>
                            <a:srgbClr val="000000"/>
                          </a:solidFill>
                          <a:effectLst/>
                          <a:latin typeface="Arial" panose="020B0604020202020204" pitchFamily="34" charset="0"/>
                        </a:rPr>
                        <a:t>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R15663; Quinninup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QUINNINUP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18.08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40.05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3371227"/>
                  </a:ext>
                </a:extLst>
              </a:tr>
              <a:tr h="252643">
                <a:tc>
                  <a:txBody>
                    <a:bodyPr/>
                    <a:lstStyle/>
                    <a:p>
                      <a:pPr algn="ctr" fontAlgn="b"/>
                      <a:r>
                        <a:rPr lang="en-AU" sz="1000" b="0" i="0" u="none" strike="noStrike">
                          <a:solidFill>
                            <a:srgbClr val="000000"/>
                          </a:solidFill>
                          <a:effectLst/>
                          <a:latin typeface="Arial" panose="020B0604020202020204" pitchFamily="34" charset="0"/>
                        </a:rPr>
                        <a:t>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R9616, Black Georges Road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MANJIMUP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16.5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15.9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937322"/>
                  </a:ext>
                </a:extLst>
              </a:tr>
              <a:tr h="252643">
                <a:tc>
                  <a:txBody>
                    <a:bodyPr/>
                    <a:lstStyle/>
                    <a:p>
                      <a:pPr algn="ctr" fontAlgn="b"/>
                      <a:r>
                        <a:rPr lang="en-AU" sz="1000" b="0" i="0" u="none" strike="noStrike">
                          <a:solidFill>
                            <a:srgbClr val="000000"/>
                          </a:solidFill>
                          <a:effectLst/>
                          <a:latin typeface="Arial" panose="020B0604020202020204" pitchFamily="34" charset="0"/>
                        </a:rPr>
                        <a:t>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R19552; Rae Park</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MANJIMUP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15.7</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25.25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7404979"/>
                  </a:ext>
                </a:extLst>
              </a:tr>
              <a:tr h="431598">
                <a:tc>
                  <a:txBody>
                    <a:bodyPr/>
                    <a:lstStyle/>
                    <a:p>
                      <a:pPr algn="ctr" fontAlgn="b"/>
                      <a:r>
                        <a:rPr lang="en-AU" sz="1000" b="0" i="0" u="none" strike="noStrike">
                          <a:solidFill>
                            <a:srgbClr val="000000"/>
                          </a:solidFill>
                          <a:effectLst/>
                          <a:latin typeface="Arial" panose="020B0604020202020204" pitchFamily="34" charset="0"/>
                        </a:rPr>
                        <a:t>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R24937; Mottram Street Reserve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MANJIMUP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dirty="0">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dirty="0">
                          <a:solidFill>
                            <a:srgbClr val="000000"/>
                          </a:solidFill>
                          <a:effectLst/>
                          <a:latin typeface="Arial" panose="020B0604020202020204" pitchFamily="34" charset="0"/>
                        </a:rPr>
                        <a:t>14.1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13.48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0775236"/>
                  </a:ext>
                </a:extLst>
              </a:tr>
              <a:tr h="252643">
                <a:tc>
                  <a:txBody>
                    <a:bodyPr/>
                    <a:lstStyle/>
                    <a:p>
                      <a:pPr algn="ctr" fontAlgn="b"/>
                      <a:r>
                        <a:rPr lang="en-AU" sz="1000" b="0" i="0" u="none" strike="noStrike">
                          <a:solidFill>
                            <a:srgbClr val="000000"/>
                          </a:solidFill>
                          <a:effectLst/>
                          <a:latin typeface="Arial" panose="020B0604020202020204" pitchFamily="34" charset="0"/>
                        </a:rPr>
                        <a:t>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R21374; O'Connor St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MANJIMUP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dirty="0">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dirty="0">
                          <a:solidFill>
                            <a:srgbClr val="000000"/>
                          </a:solidFill>
                          <a:effectLst/>
                          <a:latin typeface="Arial" panose="020B0604020202020204" pitchFamily="34" charset="0"/>
                        </a:rPr>
                        <a:t>13.9</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dirty="0">
                          <a:solidFill>
                            <a:srgbClr val="000000"/>
                          </a:solidFill>
                          <a:effectLst/>
                          <a:latin typeface="Arial" panose="020B0604020202020204" pitchFamily="34" charset="0"/>
                        </a:rPr>
                        <a:t>2.496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358201"/>
                  </a:ext>
                </a:extLst>
              </a:tr>
              <a:tr h="252643">
                <a:tc>
                  <a:txBody>
                    <a:bodyPr/>
                    <a:lstStyle/>
                    <a:p>
                      <a:pPr algn="ctr" fontAlgn="b"/>
                      <a:r>
                        <a:rPr lang="en-AU" sz="1000" b="0" i="0" u="none" strike="noStrike">
                          <a:solidFill>
                            <a:srgbClr val="000000"/>
                          </a:solidFill>
                          <a:effectLst/>
                          <a:latin typeface="Arial" panose="020B0604020202020204" pitchFamily="34" charset="0"/>
                        </a:rPr>
                        <a:t>10</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R23904; Lefroy Street Reserve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a:solidFill>
                            <a:srgbClr val="000000"/>
                          </a:solidFill>
                          <a:effectLst/>
                          <a:latin typeface="Arial" panose="020B0604020202020204" pitchFamily="34" charset="0"/>
                        </a:rPr>
                        <a:t>PEMBERTON</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11.96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dirty="0">
                          <a:solidFill>
                            <a:srgbClr val="000000"/>
                          </a:solidFill>
                          <a:effectLst/>
                          <a:latin typeface="Arial" panose="020B0604020202020204" pitchFamily="34" charset="0"/>
                        </a:rPr>
                        <a:t>1.32</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59084"/>
                  </a:ext>
                </a:extLst>
              </a:tr>
              <a:tr h="252643">
                <a:tc>
                  <a:txBody>
                    <a:bodyPr/>
                    <a:lstStyle/>
                    <a:p>
                      <a:pPr algn="ctr" fontAlgn="b"/>
                      <a:r>
                        <a:rPr lang="en-AU" sz="1000" b="0" i="0" u="none" strike="noStrike" dirty="0">
                          <a:solidFill>
                            <a:srgbClr val="000000"/>
                          </a:solidFill>
                          <a:effectLst/>
                          <a:latin typeface="Arial" panose="020B0604020202020204" pitchFamily="34" charset="0"/>
                        </a:rPr>
                        <a:t>11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R4150; </a:t>
                      </a:r>
                      <a:r>
                        <a:rPr lang="en-AU" sz="1000" b="0" i="0" u="none" strike="noStrike" dirty="0" err="1">
                          <a:solidFill>
                            <a:srgbClr val="000000"/>
                          </a:solidFill>
                          <a:effectLst/>
                          <a:latin typeface="Arial" panose="020B0604020202020204" pitchFamily="34" charset="0"/>
                        </a:rPr>
                        <a:t>Balbarrup</a:t>
                      </a:r>
                      <a:r>
                        <a:rPr lang="en-AU" sz="1000" b="0" i="0" u="none" strike="noStrike" dirty="0">
                          <a:solidFill>
                            <a:srgbClr val="000000"/>
                          </a:solidFill>
                          <a:effectLst/>
                          <a:latin typeface="Arial" panose="020B0604020202020204" pitchFamily="34" charset="0"/>
                        </a:rPr>
                        <a:t> Road</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AU" sz="1000" b="0" i="0" u="none" strike="noStrike" dirty="0">
                          <a:solidFill>
                            <a:srgbClr val="000000"/>
                          </a:solidFill>
                          <a:effectLst/>
                          <a:latin typeface="Arial" panose="020B0604020202020204" pitchFamily="34" charset="0"/>
                        </a:rPr>
                        <a:t>MANJIMUP</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1A</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a:solidFill>
                            <a:srgbClr val="000000"/>
                          </a:solidFill>
                          <a:effectLst/>
                          <a:latin typeface="Arial" panose="020B0604020202020204" pitchFamily="34" charset="0"/>
                        </a:rPr>
                        <a:t>11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AU" sz="1000" b="0" i="0" u="none" strike="noStrike" dirty="0">
                          <a:solidFill>
                            <a:srgbClr val="000000"/>
                          </a:solidFill>
                          <a:effectLst/>
                          <a:latin typeface="Arial" panose="020B0604020202020204" pitchFamily="34" charset="0"/>
                        </a:rPr>
                        <a:t>5.44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2585206"/>
                  </a:ext>
                </a:extLst>
              </a:tr>
            </a:tbl>
          </a:graphicData>
        </a:graphic>
      </p:graphicFrame>
      <p:graphicFrame>
        <p:nvGraphicFramePr>
          <p:cNvPr id="5" name="Chart 4">
            <a:extLst>
              <a:ext uri="{FF2B5EF4-FFF2-40B4-BE49-F238E27FC236}">
                <a16:creationId xmlns:a16="http://schemas.microsoft.com/office/drawing/2014/main" id="{4188F0C1-B4E0-FB73-0029-154D3DF057C8}"/>
              </a:ext>
            </a:extLst>
          </p:cNvPr>
          <p:cNvGraphicFramePr>
            <a:graphicFrameLocks/>
          </p:cNvGraphicFramePr>
          <p:nvPr>
            <p:extLst>
              <p:ext uri="{D42A27DB-BD31-4B8C-83A1-F6EECF244321}">
                <p14:modId xmlns:p14="http://schemas.microsoft.com/office/powerpoint/2010/main" val="126778963"/>
              </p:ext>
            </p:extLst>
          </p:nvPr>
        </p:nvGraphicFramePr>
        <p:xfrm>
          <a:off x="7072826" y="912685"/>
          <a:ext cx="4501892" cy="6037004"/>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Straight Arrow Connector 6">
            <a:extLst>
              <a:ext uri="{FF2B5EF4-FFF2-40B4-BE49-F238E27FC236}">
                <a16:creationId xmlns:a16="http://schemas.microsoft.com/office/drawing/2014/main" id="{2FD9A1DD-599F-2E56-48C5-BE509CA3AECB}"/>
              </a:ext>
            </a:extLst>
          </p:cNvPr>
          <p:cNvCxnSpPr>
            <a:cxnSpLocks/>
          </p:cNvCxnSpPr>
          <p:nvPr/>
        </p:nvCxnSpPr>
        <p:spPr>
          <a:xfrm>
            <a:off x="6600877" y="3731569"/>
            <a:ext cx="47194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4659FD9D-00FF-9DFA-1F2D-5961E08328BB}"/>
              </a:ext>
            </a:extLst>
          </p:cNvPr>
          <p:cNvSpPr txBox="1"/>
          <p:nvPr/>
        </p:nvSpPr>
        <p:spPr>
          <a:xfrm>
            <a:off x="870805" y="1521803"/>
            <a:ext cx="4895842" cy="276999"/>
          </a:xfrm>
          <a:prstGeom prst="rect">
            <a:avLst/>
          </a:prstGeom>
          <a:noFill/>
        </p:spPr>
        <p:txBody>
          <a:bodyPr wrap="square" rtlCol="0">
            <a:spAutoFit/>
          </a:bodyPr>
          <a:lstStyle/>
          <a:p>
            <a:r>
              <a:rPr lang="en-AU" sz="1200" dirty="0">
                <a:latin typeface="Gantari Light" pitchFamily="2" charset="0"/>
              </a:rPr>
              <a:t>Example: Shire of Manjimup reserves’ 2007 assessment summary</a:t>
            </a:r>
          </a:p>
        </p:txBody>
      </p:sp>
      <p:pic>
        <p:nvPicPr>
          <p:cNvPr id="10" name="Graphic 9" descr="Internet outline">
            <a:extLst>
              <a:ext uri="{FF2B5EF4-FFF2-40B4-BE49-F238E27FC236}">
                <a16:creationId xmlns:a16="http://schemas.microsoft.com/office/drawing/2014/main" id="{ED2A934F-3D6D-5257-F50C-D35DF6C1C7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142" y="5708000"/>
            <a:ext cx="914400" cy="914400"/>
          </a:xfrm>
          <a:prstGeom prst="rect">
            <a:avLst/>
          </a:prstGeom>
        </p:spPr>
      </p:pic>
      <p:sp>
        <p:nvSpPr>
          <p:cNvPr id="11" name="TextBox 10">
            <a:extLst>
              <a:ext uri="{FF2B5EF4-FFF2-40B4-BE49-F238E27FC236}">
                <a16:creationId xmlns:a16="http://schemas.microsoft.com/office/drawing/2014/main" id="{79536368-00A6-E8FE-E6CA-F5202C22705A}"/>
              </a:ext>
            </a:extLst>
          </p:cNvPr>
          <p:cNvSpPr txBox="1"/>
          <p:nvPr/>
        </p:nvSpPr>
        <p:spPr>
          <a:xfrm>
            <a:off x="1858548" y="5905898"/>
            <a:ext cx="4895842" cy="518604"/>
          </a:xfrm>
          <a:prstGeom prst="rect">
            <a:avLst/>
          </a:prstGeom>
          <a:noFill/>
        </p:spPr>
        <p:txBody>
          <a:bodyPr wrap="square" rtlCol="0">
            <a:spAutoFit/>
          </a:bodyPr>
          <a:lstStyle/>
          <a:p>
            <a:pPr>
              <a:lnSpc>
                <a:spcPct val="120000"/>
              </a:lnSpc>
            </a:pPr>
            <a:r>
              <a:rPr lang="en-US" sz="1200" dirty="0">
                <a:latin typeface="Gantari Light" pitchFamily="2" charset="0"/>
              </a:rPr>
              <a:t>Available via: </a:t>
            </a:r>
          </a:p>
          <a:p>
            <a:pPr>
              <a:lnSpc>
                <a:spcPct val="120000"/>
              </a:lnSpc>
            </a:pPr>
            <a:r>
              <a:rPr lang="en-US" sz="1200" dirty="0">
                <a:latin typeface="Gantari Light" pitchFamily="2" charset="0"/>
                <a:hlinkClick r:id="rId8"/>
              </a:rPr>
              <a:t>https://spatial.agric.wa.gov.au/naia/code/default.asp</a:t>
            </a:r>
            <a:endParaRPr lang="en-US" sz="1200" dirty="0">
              <a:latin typeface="Gantari Light" pitchFamily="2" charset="0"/>
            </a:endParaRPr>
          </a:p>
        </p:txBody>
      </p:sp>
      <p:pic>
        <p:nvPicPr>
          <p:cNvPr id="2" name="Slide 9">
            <a:hlinkClick r:id="" action="ppaction://media"/>
            <a:extLst>
              <a:ext uri="{FF2B5EF4-FFF2-40B4-BE49-F238E27FC236}">
                <a16:creationId xmlns:a16="http://schemas.microsoft.com/office/drawing/2014/main" id="{B63E216D-8B68-103F-BAB4-4D2FFC287F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36679" y="1734951"/>
            <a:ext cx="609600" cy="609600"/>
          </a:xfrm>
          <a:prstGeom prst="rect">
            <a:avLst/>
          </a:prstGeom>
        </p:spPr>
      </p:pic>
    </p:spTree>
    <p:extLst>
      <p:ext uri="{BB962C8B-B14F-4D97-AF65-F5344CB8AC3E}">
        <p14:creationId xmlns:p14="http://schemas.microsoft.com/office/powerpoint/2010/main" val="39038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ntari">
      <a:majorFont>
        <a:latin typeface="Gantari"/>
        <a:ea typeface=""/>
        <a:cs typeface=""/>
      </a:majorFont>
      <a:minorFont>
        <a:latin typeface="Ganta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 id="{15DDDFD5-1BA4-3344-B695-BCC616E10E16}" vid="{90D72147-1D9D-BC41-8A81-600F15152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3459</TotalTime>
  <Words>1676</Words>
  <Application>Microsoft Office PowerPoint</Application>
  <PresentationFormat>Widescreen</PresentationFormat>
  <Paragraphs>243</Paragraphs>
  <Slides>24</Slides>
  <Notes>0</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Gantari</vt:lpstr>
      <vt:lpstr>Gantari Light</vt:lpstr>
      <vt:lpstr>Gantari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Mills (Marketforce)</dc:creator>
  <cp:lastModifiedBy>Sarah Coles</cp:lastModifiedBy>
  <cp:revision>35</cp:revision>
  <cp:lastPrinted>2024-04-03T05:12:03Z</cp:lastPrinted>
  <dcterms:created xsi:type="dcterms:W3CDTF">2024-01-18T07:17:56Z</dcterms:created>
  <dcterms:modified xsi:type="dcterms:W3CDTF">2025-02-21T04:00:02Z</dcterms:modified>
</cp:coreProperties>
</file>