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1"/>
  </p:notesMasterIdLst>
  <p:sldIdLst>
    <p:sldId id="333" r:id="rId2"/>
    <p:sldId id="331" r:id="rId3"/>
    <p:sldId id="313" r:id="rId4"/>
    <p:sldId id="368" r:id="rId5"/>
    <p:sldId id="363" r:id="rId6"/>
    <p:sldId id="343" r:id="rId7"/>
    <p:sldId id="374" r:id="rId8"/>
    <p:sldId id="380" r:id="rId9"/>
    <p:sldId id="337" r:id="rId10"/>
    <p:sldId id="377" r:id="rId11"/>
    <p:sldId id="378" r:id="rId12"/>
    <p:sldId id="375" r:id="rId13"/>
    <p:sldId id="370" r:id="rId14"/>
    <p:sldId id="382" r:id="rId15"/>
    <p:sldId id="362" r:id="rId16"/>
    <p:sldId id="381" r:id="rId17"/>
    <p:sldId id="347" r:id="rId18"/>
    <p:sldId id="354" r:id="rId19"/>
    <p:sldId id="314" r:id="rId2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0000CC"/>
    <a:srgbClr val="009DD1"/>
    <a:srgbClr val="008354"/>
    <a:srgbClr val="A8DCF8"/>
    <a:srgbClr val="00465D"/>
    <a:srgbClr val="002448"/>
    <a:srgbClr val="7F136C"/>
    <a:srgbClr val="3587B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C14322-5967-47C9-8AD4-54C2C59AB312}" v="38" dt="2025-04-14T02:12:38.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00" autoAdjust="0"/>
    <p:restoredTop sz="93447" autoAdjust="0"/>
  </p:normalViewPr>
  <p:slideViewPr>
    <p:cSldViewPr snapToGrid="0">
      <p:cViewPr varScale="1">
        <p:scale>
          <a:sx n="111" d="100"/>
          <a:sy n="111" d="100"/>
        </p:scale>
        <p:origin x="1170" y="1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BD9A20-AE36-BC4F-B08C-EBC015148991}" type="datetimeFigureOut">
              <a:rPr lang="en-US" smtClean="0"/>
              <a:t>4/14/2025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11B442-6EFE-324F-8B20-12FE16D27F66}" type="slidenum">
              <a:rPr lang="en-US" smtClean="0"/>
              <a:t>‹#›</a:t>
            </a:fld>
            <a:endParaRPr lang="en-US"/>
          </a:p>
        </p:txBody>
      </p:sp>
    </p:spTree>
    <p:extLst>
      <p:ext uri="{BB962C8B-B14F-4D97-AF65-F5344CB8AC3E}">
        <p14:creationId xmlns:p14="http://schemas.microsoft.com/office/powerpoint/2010/main" val="59738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5</a:t>
            </a:fld>
            <a:endParaRPr lang="en-US"/>
          </a:p>
        </p:txBody>
      </p:sp>
    </p:spTree>
    <p:extLst>
      <p:ext uri="{BB962C8B-B14F-4D97-AF65-F5344CB8AC3E}">
        <p14:creationId xmlns:p14="http://schemas.microsoft.com/office/powerpoint/2010/main" val="280856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Road reserve designation happened in two stages in WA. Before mid 50-ies, 20m wide road reserves were a standard.</a:t>
            </a:r>
          </a:p>
          <a:p>
            <a:r>
              <a:rPr lang="en-AU" dirty="0"/>
              <a:t>Replace image with aerials</a:t>
            </a:r>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6</a:t>
            </a:fld>
            <a:endParaRPr lang="en-US"/>
          </a:p>
        </p:txBody>
      </p:sp>
    </p:spTree>
    <p:extLst>
      <p:ext uri="{BB962C8B-B14F-4D97-AF65-F5344CB8AC3E}">
        <p14:creationId xmlns:p14="http://schemas.microsoft.com/office/powerpoint/2010/main" val="139075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Road reserve designation happened in two stages in WA. Before mid 50-ies, 20m wide road reserves were a standard.</a:t>
            </a:r>
          </a:p>
          <a:p>
            <a:r>
              <a:rPr lang="en-AU" dirty="0"/>
              <a:t>Replace image with aerials</a:t>
            </a:r>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7</a:t>
            </a:fld>
            <a:endParaRPr lang="en-US"/>
          </a:p>
        </p:txBody>
      </p:sp>
    </p:spTree>
    <p:extLst>
      <p:ext uri="{BB962C8B-B14F-4D97-AF65-F5344CB8AC3E}">
        <p14:creationId xmlns:p14="http://schemas.microsoft.com/office/powerpoint/2010/main" val="139197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Due to the high levels of historical clearing in large parts of the SW of WA, in many areas vegetation in road reserves retains the last examples of original vegetation, habitat for local wildlife.</a:t>
            </a:r>
          </a:p>
        </p:txBody>
      </p:sp>
      <p:sp>
        <p:nvSpPr>
          <p:cNvPr id="4" name="Slide Number Placeholder 3"/>
          <p:cNvSpPr>
            <a:spLocks noGrp="1"/>
          </p:cNvSpPr>
          <p:nvPr>
            <p:ph type="sldNum" sz="quarter" idx="5"/>
          </p:nvPr>
        </p:nvSpPr>
        <p:spPr/>
        <p:txBody>
          <a:bodyPr/>
          <a:lstStyle/>
          <a:p>
            <a:fld id="{3A11B442-6EFE-324F-8B20-12FE16D27F66}" type="slidenum">
              <a:rPr lang="en-US" smtClean="0"/>
              <a:t>11</a:t>
            </a:fld>
            <a:endParaRPr lang="en-US"/>
          </a:p>
        </p:txBody>
      </p:sp>
    </p:spTree>
    <p:extLst>
      <p:ext uri="{BB962C8B-B14F-4D97-AF65-F5344CB8AC3E}">
        <p14:creationId xmlns:p14="http://schemas.microsoft.com/office/powerpoint/2010/main" val="334317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Due to the high levels of historical clearing in large parts of the SW of WA, in many areas vegetation in road reserves retains the last examples of original vegetation, habitat for local wildlife.</a:t>
            </a:r>
          </a:p>
        </p:txBody>
      </p:sp>
      <p:sp>
        <p:nvSpPr>
          <p:cNvPr id="4" name="Slide Number Placeholder 3"/>
          <p:cNvSpPr>
            <a:spLocks noGrp="1"/>
          </p:cNvSpPr>
          <p:nvPr>
            <p:ph type="sldNum" sz="quarter" idx="5"/>
          </p:nvPr>
        </p:nvSpPr>
        <p:spPr/>
        <p:txBody>
          <a:bodyPr/>
          <a:lstStyle/>
          <a:p>
            <a:fld id="{3A11B442-6EFE-324F-8B20-12FE16D27F66}" type="slidenum">
              <a:rPr lang="en-US" smtClean="0"/>
              <a:t>12</a:t>
            </a:fld>
            <a:endParaRPr lang="en-US"/>
          </a:p>
        </p:txBody>
      </p:sp>
    </p:spTree>
    <p:extLst>
      <p:ext uri="{BB962C8B-B14F-4D97-AF65-F5344CB8AC3E}">
        <p14:creationId xmlns:p14="http://schemas.microsoft.com/office/powerpoint/2010/main" val="192282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13</a:t>
            </a:fld>
            <a:endParaRPr lang="en-US"/>
          </a:p>
        </p:txBody>
      </p:sp>
    </p:spTree>
    <p:extLst>
      <p:ext uri="{BB962C8B-B14F-4D97-AF65-F5344CB8AC3E}">
        <p14:creationId xmlns:p14="http://schemas.microsoft.com/office/powerpoint/2010/main" val="65921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16</a:t>
            </a:fld>
            <a:endParaRPr lang="en-US"/>
          </a:p>
        </p:txBody>
      </p:sp>
    </p:spTree>
    <p:extLst>
      <p:ext uri="{BB962C8B-B14F-4D97-AF65-F5344CB8AC3E}">
        <p14:creationId xmlns:p14="http://schemas.microsoft.com/office/powerpoint/2010/main" val="192364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GA Title Graphic Tide">
    <p:bg>
      <p:bgPr>
        <a:solidFill>
          <a:srgbClr val="0046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Tree>
    <p:extLst>
      <p:ext uri="{BB962C8B-B14F-4D97-AF65-F5344CB8AC3E}">
        <p14:creationId xmlns:p14="http://schemas.microsoft.com/office/powerpoint/2010/main" val="3116359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LGA Section Break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6A01D525-0BF5-FE53-52F3-0A43F7AF8861}"/>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53CF7455-9BC9-FEBE-3D58-2A77D8911093}"/>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BC529A"/>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2982309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LGA Image Page Ocea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576478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LGA Image P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772515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GA Image Page Shape Ocean">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572627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LGA Image Page Shape Community">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409083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GA Text Page 2 Column  Ocea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009DD1"/>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600534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WALGA Text Page 2 Colum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DD1B29"/>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1243932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GA Title Graphic Ocean">
    <p:bg>
      <p:bgPr>
        <a:solidFill>
          <a:srgbClr val="009DD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rgbClr val="00465D"/>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A04E7704-E06B-D119-0889-6389612199B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5136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GA Title Image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6CECC566-2B65-CA24-0450-B81ACBCC64A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2347422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ALGA Title Image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DCE7B222-5979-0439-7225-590B77AA97AF}"/>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D1D33C1E-A823-70DD-102C-7DCB3E98699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7895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LGA Title Image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60AEEE12-4FB1-D5CC-7FB2-1ECDB3DD83A8}"/>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F100061E-CBD0-0FD4-49AD-3C385BB9F56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662154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GA_Acknowledgement of Country Tide">
    <p:bg>
      <p:bgPr>
        <a:solidFill>
          <a:srgbClr val="00465D"/>
        </a:solidFill>
        <a:effectLst/>
      </p:bgPr>
    </p:bg>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FCC3324A-07C8-3A70-F58A-D8116E1BA10A}"/>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8" name="Text Placeholder 7">
            <a:extLst>
              <a:ext uri="{FF2B5EF4-FFF2-40B4-BE49-F238E27FC236}">
                <a16:creationId xmlns:a16="http://schemas.microsoft.com/office/drawing/2014/main" id="{90C76B61-D64A-3E02-07F7-08DA298FFBF9}"/>
              </a:ext>
            </a:extLst>
          </p:cNvPr>
          <p:cNvSpPr>
            <a:spLocks noGrp="1"/>
          </p:cNvSpPr>
          <p:nvPr>
            <p:ph type="body" sz="quarter" idx="12" hasCustomPrompt="1"/>
          </p:nvPr>
        </p:nvSpPr>
        <p:spPr>
          <a:xfrm>
            <a:off x="560678" y="2100746"/>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0" name="Text Placeholder 11">
            <a:extLst>
              <a:ext uri="{FF2B5EF4-FFF2-40B4-BE49-F238E27FC236}">
                <a16:creationId xmlns:a16="http://schemas.microsoft.com/office/drawing/2014/main" id="{82B13684-25C2-839B-EF4A-6966890C3642}"/>
              </a:ext>
            </a:extLst>
          </p:cNvPr>
          <p:cNvSpPr>
            <a:spLocks noGrp="1"/>
          </p:cNvSpPr>
          <p:nvPr>
            <p:ph type="body" sz="quarter" idx="13" hasCustomPrompt="1"/>
          </p:nvPr>
        </p:nvSpPr>
        <p:spPr>
          <a:xfrm>
            <a:off x="560678" y="3372333"/>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12" name="Text Placeholder 14">
            <a:extLst>
              <a:ext uri="{FF2B5EF4-FFF2-40B4-BE49-F238E27FC236}">
                <a16:creationId xmlns:a16="http://schemas.microsoft.com/office/drawing/2014/main" id="{0DFAFC99-7192-2918-7650-602A3B6D4A31}"/>
              </a:ext>
            </a:extLst>
          </p:cNvPr>
          <p:cNvSpPr>
            <a:spLocks noGrp="1"/>
          </p:cNvSpPr>
          <p:nvPr>
            <p:ph type="body" sz="quarter" idx="14" hasCustomPrompt="1"/>
          </p:nvPr>
        </p:nvSpPr>
        <p:spPr>
          <a:xfrm>
            <a:off x="564617" y="5715368"/>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pic>
        <p:nvPicPr>
          <p:cNvPr id="2" name="Graphic 1">
            <a:extLst>
              <a:ext uri="{FF2B5EF4-FFF2-40B4-BE49-F238E27FC236}">
                <a16:creationId xmlns:a16="http://schemas.microsoft.com/office/drawing/2014/main" id="{97B5C855-A4A2-2E5C-A32B-42808BD52F2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694643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LGA Acklowledgement of Country Celebration">
    <p:bg>
      <p:bgPr>
        <a:solidFill>
          <a:srgbClr val="009DD1"/>
        </a:solidFill>
        <a:effectLst/>
      </p:bgPr>
    </p:bg>
    <p:spTree>
      <p:nvGrpSpPr>
        <p:cNvPr id="1" name=""/>
        <p:cNvGrpSpPr/>
        <p:nvPr/>
      </p:nvGrpSpPr>
      <p:grpSpPr>
        <a:xfrm>
          <a:off x="0" y="0"/>
          <a:ext cx="0" cy="0"/>
          <a:chOff x="0" y="0"/>
          <a:chExt cx="0" cy="0"/>
        </a:xfrm>
      </p:grpSpPr>
      <p:sp>
        <p:nvSpPr>
          <p:cNvPr id="45" name="Picture Placeholder 6">
            <a:extLst>
              <a:ext uri="{FF2B5EF4-FFF2-40B4-BE49-F238E27FC236}">
                <a16:creationId xmlns:a16="http://schemas.microsoft.com/office/drawing/2014/main" id="{5C20A347-42B3-76E4-92B4-85B21B86F96B}"/>
              </a:ext>
            </a:extLst>
          </p:cNvPr>
          <p:cNvSpPr>
            <a:spLocks noGrp="1"/>
          </p:cNvSpPr>
          <p:nvPr>
            <p:ph type="pic" sz="quarter" idx="11"/>
          </p:nvPr>
        </p:nvSpPr>
        <p:spPr>
          <a:xfrm>
            <a:off x="-2" y="1"/>
            <a:ext cx="6096001" cy="6857999"/>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10" name="Text Placeholder 7">
            <a:extLst>
              <a:ext uri="{FF2B5EF4-FFF2-40B4-BE49-F238E27FC236}">
                <a16:creationId xmlns:a16="http://schemas.microsoft.com/office/drawing/2014/main" id="{C5BA5E0A-245C-ABA9-C23F-13EA9EADE872}"/>
              </a:ext>
            </a:extLst>
          </p:cNvPr>
          <p:cNvSpPr>
            <a:spLocks noGrp="1"/>
          </p:cNvSpPr>
          <p:nvPr>
            <p:ph type="body" sz="quarter" idx="12" hasCustomPrompt="1"/>
          </p:nvPr>
        </p:nvSpPr>
        <p:spPr>
          <a:xfrm>
            <a:off x="6646800" y="2536103"/>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2" name="Text Placeholder 11">
            <a:extLst>
              <a:ext uri="{FF2B5EF4-FFF2-40B4-BE49-F238E27FC236}">
                <a16:creationId xmlns:a16="http://schemas.microsoft.com/office/drawing/2014/main" id="{5C967209-FD10-13C3-D41E-84A0E1887057}"/>
              </a:ext>
            </a:extLst>
          </p:cNvPr>
          <p:cNvSpPr>
            <a:spLocks noGrp="1"/>
          </p:cNvSpPr>
          <p:nvPr>
            <p:ph type="body" sz="quarter" idx="13" hasCustomPrompt="1"/>
          </p:nvPr>
        </p:nvSpPr>
        <p:spPr>
          <a:xfrm>
            <a:off x="6646800" y="3807690"/>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37" name="Text Placeholder 14">
            <a:extLst>
              <a:ext uri="{FF2B5EF4-FFF2-40B4-BE49-F238E27FC236}">
                <a16:creationId xmlns:a16="http://schemas.microsoft.com/office/drawing/2014/main" id="{E42B049D-EFF9-A3D2-0711-A25B9EA0B4F3}"/>
              </a:ext>
            </a:extLst>
          </p:cNvPr>
          <p:cNvSpPr>
            <a:spLocks noGrp="1"/>
          </p:cNvSpPr>
          <p:nvPr>
            <p:ph type="body" sz="quarter" idx="14" hasCustomPrompt="1"/>
          </p:nvPr>
        </p:nvSpPr>
        <p:spPr>
          <a:xfrm>
            <a:off x="6650739" y="6150725"/>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grpSp>
        <p:nvGrpSpPr>
          <p:cNvPr id="46" name="Group 45">
            <a:extLst>
              <a:ext uri="{FF2B5EF4-FFF2-40B4-BE49-F238E27FC236}">
                <a16:creationId xmlns:a16="http://schemas.microsoft.com/office/drawing/2014/main" id="{7218B335-0069-0675-3B06-80BFDE4C5D24}"/>
              </a:ext>
            </a:extLst>
          </p:cNvPr>
          <p:cNvGrpSpPr/>
          <p:nvPr userDrawn="1"/>
        </p:nvGrpSpPr>
        <p:grpSpPr>
          <a:xfrm>
            <a:off x="-1" y="0"/>
            <a:ext cx="8094507" cy="6858000"/>
            <a:chOff x="-1" y="0"/>
            <a:chExt cx="8094507" cy="6858000"/>
          </a:xfrm>
        </p:grpSpPr>
        <p:pic>
          <p:nvPicPr>
            <p:cNvPr id="38" name="Graphic 37">
              <a:extLst>
                <a:ext uri="{FF2B5EF4-FFF2-40B4-BE49-F238E27FC236}">
                  <a16:creationId xmlns:a16="http://schemas.microsoft.com/office/drawing/2014/main" id="{E4841691-8299-3598-17D7-98EC648B1D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29" t="49756" r="31338" b="29578"/>
            <a:stretch/>
          </p:blipFill>
          <p:spPr>
            <a:xfrm>
              <a:off x="460932" y="0"/>
              <a:ext cx="7633574" cy="2342405"/>
            </a:xfrm>
            <a:prstGeom prst="rect">
              <a:avLst/>
            </a:prstGeom>
          </p:spPr>
        </p:pic>
        <p:pic>
          <p:nvPicPr>
            <p:cNvPr id="39" name="Graphic 38">
              <a:extLst>
                <a:ext uri="{FF2B5EF4-FFF2-40B4-BE49-F238E27FC236}">
                  <a16:creationId xmlns:a16="http://schemas.microsoft.com/office/drawing/2014/main" id="{84D5FCAD-077B-E427-2FDE-4245A56CDC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1166" t="9031" r="31339" b="46211"/>
            <a:stretch/>
          </p:blipFill>
          <p:spPr>
            <a:xfrm>
              <a:off x="-1" y="1784716"/>
              <a:ext cx="6370051" cy="5073284"/>
            </a:xfrm>
            <a:prstGeom prst="rect">
              <a:avLst/>
            </a:prstGeom>
          </p:spPr>
        </p:pic>
      </p:grpSp>
      <p:pic>
        <p:nvPicPr>
          <p:cNvPr id="2" name="Graphic 1">
            <a:extLst>
              <a:ext uri="{FF2B5EF4-FFF2-40B4-BE49-F238E27FC236}">
                <a16:creationId xmlns:a16="http://schemas.microsoft.com/office/drawing/2014/main" id="{19D124FB-4093-C559-E7D1-815DE14256D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10370915" y="272041"/>
            <a:ext cx="1454449" cy="1427361"/>
          </a:xfrm>
          <a:prstGeom prst="rect">
            <a:avLst/>
          </a:prstGeom>
        </p:spPr>
      </p:pic>
    </p:spTree>
    <p:extLst>
      <p:ext uri="{BB962C8B-B14F-4D97-AF65-F5344CB8AC3E}">
        <p14:creationId xmlns:p14="http://schemas.microsoft.com/office/powerpoint/2010/main" val="2892342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pos="73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GA Section Break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sp>
        <p:nvSpPr>
          <p:cNvPr id="15" name="Text Placeholder 14">
            <a:extLst>
              <a:ext uri="{FF2B5EF4-FFF2-40B4-BE49-F238E27FC236}">
                <a16:creationId xmlns:a16="http://schemas.microsoft.com/office/drawing/2014/main" id="{D80B99B2-CC1C-2018-406D-C7CCD430F87A}"/>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18" name="Text Placeholder 17">
            <a:extLst>
              <a:ext uri="{FF2B5EF4-FFF2-40B4-BE49-F238E27FC236}">
                <a16:creationId xmlns:a16="http://schemas.microsoft.com/office/drawing/2014/main" id="{C9DD4D7B-CC4A-7893-4410-BD297BD0FBDE}"/>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9DD1"/>
                </a:solidFill>
                <a:latin typeface="Gantari Light" pitchFamily="2" charset="77"/>
              </a:defRPr>
            </a:lvl1pPr>
          </a:lstStyle>
          <a:p>
            <a:pPr lvl="0"/>
            <a:r>
              <a:rPr lang="en-US" dirty="0"/>
              <a:t>01</a:t>
            </a:r>
          </a:p>
        </p:txBody>
      </p:sp>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73909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LGA Section Break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F95D4151-AFD1-ECCE-2627-D1DC64B940E3}"/>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25345AA3-EA74-938C-68BF-919E50306041}"/>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465D"/>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755954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887351"/>
      </p:ext>
    </p:extLst>
  </p:cSld>
  <p:clrMap bg1="lt1" tx1="dk1" bg2="lt2" tx2="dk2" accent1="accent1" accent2="accent2" accent3="accent3" accent4="accent4" accent5="accent5" accent6="accent6" hlink="hlink" folHlink="folHlink"/>
  <p:sldLayoutIdLst>
    <p:sldLayoutId id="2147483772" r:id="rId1"/>
    <p:sldLayoutId id="2147483777" r:id="rId2"/>
    <p:sldLayoutId id="2147483764" r:id="rId3"/>
    <p:sldLayoutId id="2147483778" r:id="rId4"/>
    <p:sldLayoutId id="2147483779" r:id="rId5"/>
    <p:sldLayoutId id="2147483770" r:id="rId6"/>
    <p:sldLayoutId id="2147483767" r:id="rId7"/>
    <p:sldLayoutId id="2147483766" r:id="rId8"/>
    <p:sldLayoutId id="2147483776" r:id="rId9"/>
    <p:sldLayoutId id="2147483774" r:id="rId10"/>
    <p:sldLayoutId id="2147483765" r:id="rId11"/>
    <p:sldLayoutId id="2147483781" r:id="rId12"/>
    <p:sldLayoutId id="2147483769" r:id="rId13"/>
    <p:sldLayoutId id="2147483782" r:id="rId14"/>
    <p:sldLayoutId id="2147483771" r:id="rId15"/>
    <p:sldLayoutId id="2147483780" r:id="rId16"/>
  </p:sldLayoutIdLst>
  <p:txStyles>
    <p:titleStyle>
      <a:lvl1pPr algn="l" defTabSz="914400" rtl="0" eaLnBrk="1" latinLnBrk="0" hangingPunct="1">
        <a:lnSpc>
          <a:spcPct val="90000"/>
        </a:lnSpc>
        <a:spcBef>
          <a:spcPct val="0"/>
        </a:spcBef>
        <a:buNone/>
        <a:defRPr sz="55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70" userDrawn="1">
          <p15:clr>
            <a:srgbClr val="F26B43"/>
          </p15:clr>
        </p15:guide>
        <p15:guide id="4"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2.png"/><Relationship Id="rId5" Type="http://schemas.openxmlformats.org/officeDocument/2006/relationships/image" Target="../media/image54.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5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2.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2.png"/><Relationship Id="rId5" Type="http://schemas.openxmlformats.org/officeDocument/2006/relationships/hyperlink" Target="https://www.wheatbeltnrm.org.au/sites/default/files/Poster%20-%20Healthy%20Environments%20-%20WWTA%20-%20Flyer%20TEC%20Tool.pdf" TargetMode="External"/><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png"/><Relationship Id="rId5" Type="http://schemas.openxmlformats.org/officeDocument/2006/relationships/image" Target="../media/image63.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2.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hyperlink" Target="https://catalogue.data.wa.gov.au/org/walga" TargetMode="External"/><Relationship Id="rId3" Type="http://schemas.openxmlformats.org/officeDocument/2006/relationships/slideLayout" Target="../slideLayouts/slideLayout13.xml"/><Relationship Id="rId7" Type="http://schemas.openxmlformats.org/officeDocument/2006/relationships/hyperlink" Target="http://www.walga.asn.au/"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4.sv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hyperlink" Target="https://walga.asn.au/who-we-are/contact-us" TargetMode="External"/><Relationship Id="rId4" Type="http://schemas.openxmlformats.org/officeDocument/2006/relationships/hyperlink" Target="mailto:environment@walga.asn.au" TargetMode="External"/><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1.xml"/><Relationship Id="rId7"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3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mainroads.wa.gov.au/technical-commercial/technical-library/road-traffic-engineering/roadside-items/revegetation-and-landscaping/#mcetoc_1ebfpgriu8b" TargetMode="External"/><Relationship Id="rId5" Type="http://schemas.openxmlformats.org/officeDocument/2006/relationships/image" Target="../media/image40.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11.xml"/><Relationship Id="rId7" Type="http://schemas.openxmlformats.org/officeDocument/2006/relationships/image" Target="../media/image46.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5.jpg"/><Relationship Id="rId5" Type="http://schemas.openxmlformats.org/officeDocument/2006/relationships/image" Target="../media/image44.png"/><Relationship Id="rId10"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4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2.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ad with trees on the side&#10;&#10;Description automatically generated">
            <a:extLst>
              <a:ext uri="{FF2B5EF4-FFF2-40B4-BE49-F238E27FC236}">
                <a16:creationId xmlns:a16="http://schemas.microsoft.com/office/drawing/2014/main" id="{159C0C5F-DE5C-5909-2091-608B1B0AC0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1" y="0"/>
            <a:ext cx="6096000" cy="6858000"/>
          </a:xfrm>
          <a:prstGeom prst="rect">
            <a:avLst/>
          </a:prstGeom>
        </p:spPr>
      </p:pic>
      <p:sp>
        <p:nvSpPr>
          <p:cNvPr id="4" name="Text Placeholder 3">
            <a:extLst>
              <a:ext uri="{FF2B5EF4-FFF2-40B4-BE49-F238E27FC236}">
                <a16:creationId xmlns:a16="http://schemas.microsoft.com/office/drawing/2014/main" id="{0B8B3345-9837-0D69-6C37-207266264319}"/>
              </a:ext>
            </a:extLst>
          </p:cNvPr>
          <p:cNvSpPr>
            <a:spLocks noGrp="1"/>
          </p:cNvSpPr>
          <p:nvPr>
            <p:ph type="body" sz="quarter" idx="10"/>
          </p:nvPr>
        </p:nvSpPr>
        <p:spPr>
          <a:xfrm>
            <a:off x="434607" y="2218586"/>
            <a:ext cx="5571745" cy="2084544"/>
          </a:xfrm>
        </p:spPr>
        <p:txBody>
          <a:bodyPr/>
          <a:lstStyle/>
          <a:p>
            <a:r>
              <a:rPr lang="en-US" sz="4400" dirty="0"/>
              <a:t>Roadside Vegetation</a:t>
            </a:r>
          </a:p>
          <a:p>
            <a:r>
              <a:rPr lang="en-US" sz="4400" dirty="0"/>
              <a:t>Management – Part 1</a:t>
            </a:r>
          </a:p>
        </p:txBody>
      </p:sp>
      <p:pic>
        <p:nvPicPr>
          <p:cNvPr id="7" name="Graphic 6">
            <a:extLst>
              <a:ext uri="{FF2B5EF4-FFF2-40B4-BE49-F238E27FC236}">
                <a16:creationId xmlns:a16="http://schemas.microsoft.com/office/drawing/2014/main" id="{587A6BA0-FEFF-F214-F446-341BB5A3673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20" t="14189" r="37266" b="38816"/>
          <a:stretch/>
        </p:blipFill>
        <p:spPr>
          <a:xfrm>
            <a:off x="6498106"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41362" r="47232" b="39399"/>
          <a:stretch/>
        </p:blipFill>
        <p:spPr>
          <a:xfrm>
            <a:off x="10086277" y="0"/>
            <a:ext cx="2105724" cy="2450646"/>
          </a:xfrm>
          <a:prstGeom prst="rect">
            <a:avLst/>
          </a:prstGeom>
        </p:spPr>
      </p:pic>
      <p:pic>
        <p:nvPicPr>
          <p:cNvPr id="5" name="Graphic 4">
            <a:extLst>
              <a:ext uri="{FF2B5EF4-FFF2-40B4-BE49-F238E27FC236}">
                <a16:creationId xmlns:a16="http://schemas.microsoft.com/office/drawing/2014/main" id="{BC81A715-B1CF-AE32-2EBA-6028A984E5C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15077" r="38423" b="70366"/>
          <a:stretch/>
        </p:blipFill>
        <p:spPr>
          <a:xfrm>
            <a:off x="3184927" y="5003667"/>
            <a:ext cx="3787503" cy="1854334"/>
          </a:xfrm>
          <a:prstGeom prst="rect">
            <a:avLst/>
          </a:prstGeom>
        </p:spPr>
      </p:pic>
      <p:sp>
        <p:nvSpPr>
          <p:cNvPr id="11" name="Subtitle 2">
            <a:extLst>
              <a:ext uri="{FF2B5EF4-FFF2-40B4-BE49-F238E27FC236}">
                <a16:creationId xmlns:a16="http://schemas.microsoft.com/office/drawing/2014/main" id="{38A7B063-3740-84F1-A6A1-6F2D700547F7}"/>
              </a:ext>
            </a:extLst>
          </p:cNvPr>
          <p:cNvSpPr txBox="1">
            <a:spLocks/>
          </p:cNvSpPr>
          <p:nvPr/>
        </p:nvSpPr>
        <p:spPr>
          <a:xfrm>
            <a:off x="462708" y="6274946"/>
            <a:ext cx="7518809" cy="1396458"/>
          </a:xfrm>
          <a:prstGeom prst="rect">
            <a:avLst/>
          </a:prstGeom>
        </p:spPr>
        <p:txBody>
          <a:bodyPr vert="horz" wrap="none"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600" kern="1200" baseline="0">
                <a:solidFill>
                  <a:schemeClr val="bg1"/>
                </a:solidFill>
                <a:latin typeface="Gantari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 2024</a:t>
            </a:r>
          </a:p>
        </p:txBody>
      </p:sp>
      <p:sp>
        <p:nvSpPr>
          <p:cNvPr id="12" name="Subtitle 2">
            <a:extLst>
              <a:ext uri="{FF2B5EF4-FFF2-40B4-BE49-F238E27FC236}">
                <a16:creationId xmlns:a16="http://schemas.microsoft.com/office/drawing/2014/main" id="{97AE07C7-D47D-B50A-361A-075FD09A8B64}"/>
              </a:ext>
            </a:extLst>
          </p:cNvPr>
          <p:cNvSpPr txBox="1">
            <a:spLocks/>
          </p:cNvSpPr>
          <p:nvPr/>
        </p:nvSpPr>
        <p:spPr>
          <a:xfrm>
            <a:off x="462707" y="4588907"/>
            <a:ext cx="1948047" cy="320798"/>
          </a:xfrm>
          <a:prstGeom prst="rect">
            <a:avLst/>
          </a:prstGeom>
        </p:spPr>
        <p:txBody>
          <a:bodyPr vert="horz" wrap="none"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600" kern="1200" baseline="0">
                <a:solidFill>
                  <a:schemeClr val="bg1"/>
                </a:solidFill>
                <a:latin typeface="Gantari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t>Guidance for Local Government </a:t>
            </a:r>
          </a:p>
          <a:p>
            <a:r>
              <a:rPr lang="en-US" sz="2200" dirty="0"/>
              <a:t>in Western Australia</a:t>
            </a:r>
          </a:p>
        </p:txBody>
      </p:sp>
      <p:pic>
        <p:nvPicPr>
          <p:cNvPr id="2" name="Slide_1-">
            <a:hlinkClick r:id="" action="ppaction://media"/>
            <a:extLst>
              <a:ext uri="{FF2B5EF4-FFF2-40B4-BE49-F238E27FC236}">
                <a16:creationId xmlns:a16="http://schemas.microsoft.com/office/drawing/2014/main" id="{15D17BA3-BF43-DA84-1EB5-C2F84B0AF0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76677" y="413834"/>
            <a:ext cx="609600" cy="609600"/>
          </a:xfrm>
          <a:prstGeom prst="rect">
            <a:avLst/>
          </a:prstGeom>
        </p:spPr>
      </p:pic>
    </p:spTree>
    <p:extLst>
      <p:ext uri="{BB962C8B-B14F-4D97-AF65-F5344CB8AC3E}">
        <p14:creationId xmlns:p14="http://schemas.microsoft.com/office/powerpoint/2010/main" val="10278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708693" y="440904"/>
            <a:ext cx="8569713" cy="503488"/>
          </a:xfrm>
        </p:spPr>
        <p:txBody>
          <a:bodyPr anchor="b"/>
          <a:lstStyle/>
          <a:p>
            <a:r>
              <a:rPr lang="en-US" dirty="0"/>
              <a:t>Conservation values of road reserves </a:t>
            </a:r>
            <a:endParaRPr lang="en-US" sz="1400" dirty="0"/>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614518" y="2464576"/>
            <a:ext cx="10690082" cy="698895"/>
          </a:xfrm>
        </p:spPr>
        <p:txBody>
          <a:bodyPr/>
          <a:lstStyle/>
          <a:p>
            <a:pPr>
              <a:lnSpc>
                <a:spcPct val="100000"/>
              </a:lnSpc>
            </a:pPr>
            <a:r>
              <a:rPr lang="en-AU" sz="2000" spc="60" dirty="0">
                <a:latin typeface="Gantari Light" pitchFamily="2" charset="0"/>
                <a:ea typeface="DengXian" panose="02010600030101010101" pitchFamily="2" charset="-122"/>
                <a:cs typeface="Times New Roman" panose="02020603050405020304" pitchFamily="18" charset="0"/>
              </a:rPr>
              <a:t>Examples of threatened plants with all or all but one known occurrences being in local roadsides (</a:t>
            </a:r>
            <a:r>
              <a:rPr lang="en-AU" sz="2000" i="1" spc="60" dirty="0">
                <a:latin typeface="Gantari Light" pitchFamily="2" charset="0"/>
                <a:ea typeface="DengXian" panose="02010600030101010101" pitchFamily="2" charset="-122"/>
                <a:cs typeface="Times New Roman" panose="02020603050405020304" pitchFamily="18" charset="0"/>
              </a:rPr>
              <a:t>Images sourced from </a:t>
            </a:r>
            <a:r>
              <a:rPr lang="en-AU" sz="2000" i="1" spc="60" dirty="0" err="1">
                <a:latin typeface="Gantari Light" pitchFamily="2" charset="0"/>
                <a:ea typeface="DengXian" panose="02010600030101010101" pitchFamily="2" charset="-122"/>
                <a:cs typeface="Times New Roman" panose="02020603050405020304" pitchFamily="18" charset="0"/>
              </a:rPr>
              <a:t>Florabase</a:t>
            </a:r>
            <a:r>
              <a:rPr lang="en-AU" sz="2000" spc="60" dirty="0">
                <a:latin typeface="Gantari Light" pitchFamily="2" charset="0"/>
                <a:ea typeface="DengXian" panose="02010600030101010101" pitchFamily="2" charset="-122"/>
                <a:cs typeface="Times New Roman" panose="02020603050405020304" pitchFamily="18" charset="0"/>
              </a:rPr>
              <a:t>). </a:t>
            </a:r>
            <a:r>
              <a:rPr lang="en-AU" sz="2000" spc="60" dirty="0">
                <a:effectLst/>
                <a:latin typeface="Gantari Light" pitchFamily="2" charset="0"/>
                <a:ea typeface="DengXian" panose="02010600030101010101" pitchFamily="2" charset="-122"/>
                <a:cs typeface="Times New Roman" panose="02020603050405020304" pitchFamily="18" charset="0"/>
              </a:rPr>
              <a:t> </a:t>
            </a:r>
          </a:p>
          <a:p>
            <a:pPr marL="285750" indent="-285750">
              <a:buFont typeface="Wingdings" panose="05000000000000000000" pitchFamily="2" charset="2"/>
              <a:buChar char="Ø"/>
            </a:pPr>
            <a:endParaRPr lang="en-AU" sz="1600" dirty="0">
              <a:latin typeface="Gantari Light" pitchFamily="2" charset="0"/>
            </a:endParaRPr>
          </a:p>
        </p:txBody>
      </p:sp>
      <p:sp>
        <p:nvSpPr>
          <p:cNvPr id="12" name="Text Placeholder 4">
            <a:extLst>
              <a:ext uri="{FF2B5EF4-FFF2-40B4-BE49-F238E27FC236}">
                <a16:creationId xmlns:a16="http://schemas.microsoft.com/office/drawing/2014/main" id="{C6CFAB74-00AA-7AFA-D6EA-A564C79E2CDB}"/>
              </a:ext>
            </a:extLst>
          </p:cNvPr>
          <p:cNvSpPr txBox="1">
            <a:spLocks/>
          </p:cNvSpPr>
          <p:nvPr/>
        </p:nvSpPr>
        <p:spPr>
          <a:xfrm>
            <a:off x="621660" y="6019203"/>
            <a:ext cx="3427318"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400" dirty="0">
                <a:solidFill>
                  <a:srgbClr val="C00000"/>
                </a:solidFill>
              </a:rPr>
              <a:t>Endangered</a:t>
            </a:r>
          </a:p>
          <a:p>
            <a:pPr algn="l">
              <a:lnSpc>
                <a:spcPct val="100000"/>
              </a:lnSpc>
            </a:pPr>
            <a:r>
              <a:rPr lang="en-US" sz="1400" dirty="0">
                <a:solidFill>
                  <a:srgbClr val="C00000"/>
                </a:solidFill>
              </a:rPr>
              <a:t>Found only in the Shires of </a:t>
            </a:r>
            <a:r>
              <a:rPr lang="en-US" sz="1400" dirty="0" err="1">
                <a:solidFill>
                  <a:srgbClr val="C00000"/>
                </a:solidFill>
              </a:rPr>
              <a:t>Toodyay</a:t>
            </a:r>
            <a:r>
              <a:rPr lang="en-US" sz="1400" dirty="0">
                <a:solidFill>
                  <a:srgbClr val="C00000"/>
                </a:solidFill>
              </a:rPr>
              <a:t> and Victoria Plains </a:t>
            </a:r>
            <a:endParaRPr lang="en-US" sz="700" dirty="0">
              <a:solidFill>
                <a:srgbClr val="C00000"/>
              </a:solidFill>
            </a:endParaRPr>
          </a:p>
        </p:txBody>
      </p:sp>
      <p:pic>
        <p:nvPicPr>
          <p:cNvPr id="6" name="Picture 5">
            <a:extLst>
              <a:ext uri="{FF2B5EF4-FFF2-40B4-BE49-F238E27FC236}">
                <a16:creationId xmlns:a16="http://schemas.microsoft.com/office/drawing/2014/main" id="{DC4F1B67-2277-6D7A-341E-910EE4D3AE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518" y="3331107"/>
            <a:ext cx="3434460" cy="2582501"/>
          </a:xfrm>
          <a:prstGeom prst="rect">
            <a:avLst/>
          </a:prstGeom>
        </p:spPr>
      </p:pic>
      <p:pic>
        <p:nvPicPr>
          <p:cNvPr id="7" name="Picture 6">
            <a:extLst>
              <a:ext uri="{FF2B5EF4-FFF2-40B4-BE49-F238E27FC236}">
                <a16:creationId xmlns:a16="http://schemas.microsoft.com/office/drawing/2014/main" id="{CB5FD256-2023-4F96-F328-48F5BBB7F2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3211" y="3300086"/>
            <a:ext cx="3451207" cy="2597741"/>
          </a:xfrm>
          <a:prstGeom prst="rect">
            <a:avLst/>
          </a:prstGeom>
        </p:spPr>
      </p:pic>
      <p:pic>
        <p:nvPicPr>
          <p:cNvPr id="10" name="Picture 9">
            <a:extLst>
              <a:ext uri="{FF2B5EF4-FFF2-40B4-BE49-F238E27FC236}">
                <a16:creationId xmlns:a16="http://schemas.microsoft.com/office/drawing/2014/main" id="{9D690ECA-EBE7-652E-3908-EA8E015D08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5378" y="3300086"/>
            <a:ext cx="3429222" cy="2582501"/>
          </a:xfrm>
          <a:prstGeom prst="rect">
            <a:avLst/>
          </a:prstGeom>
        </p:spPr>
      </p:pic>
      <p:sp>
        <p:nvSpPr>
          <p:cNvPr id="13" name="Text Placeholder 4">
            <a:extLst>
              <a:ext uri="{FF2B5EF4-FFF2-40B4-BE49-F238E27FC236}">
                <a16:creationId xmlns:a16="http://schemas.microsoft.com/office/drawing/2014/main" id="{67C08420-8933-4F53-4131-20787C1B617A}"/>
              </a:ext>
            </a:extLst>
          </p:cNvPr>
          <p:cNvSpPr txBox="1">
            <a:spLocks/>
          </p:cNvSpPr>
          <p:nvPr/>
        </p:nvSpPr>
        <p:spPr>
          <a:xfrm>
            <a:off x="4279891" y="6019203"/>
            <a:ext cx="3427318"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400" dirty="0">
                <a:solidFill>
                  <a:srgbClr val="C00000"/>
                </a:solidFill>
              </a:rPr>
              <a:t>Endangered</a:t>
            </a:r>
          </a:p>
          <a:p>
            <a:pPr algn="l">
              <a:lnSpc>
                <a:spcPct val="100000"/>
              </a:lnSpc>
            </a:pPr>
            <a:r>
              <a:rPr lang="en-US" sz="1400" dirty="0">
                <a:solidFill>
                  <a:srgbClr val="C00000"/>
                </a:solidFill>
              </a:rPr>
              <a:t>Found only in the Shire of </a:t>
            </a:r>
            <a:r>
              <a:rPr lang="en-US" sz="1400" dirty="0" err="1">
                <a:solidFill>
                  <a:srgbClr val="C00000"/>
                </a:solidFill>
              </a:rPr>
              <a:t>Corrigin</a:t>
            </a:r>
            <a:endParaRPr lang="en-US" sz="700" dirty="0">
              <a:solidFill>
                <a:srgbClr val="C00000"/>
              </a:solidFill>
            </a:endParaRPr>
          </a:p>
        </p:txBody>
      </p:sp>
      <p:sp>
        <p:nvSpPr>
          <p:cNvPr id="15" name="Text Placeholder 4">
            <a:extLst>
              <a:ext uri="{FF2B5EF4-FFF2-40B4-BE49-F238E27FC236}">
                <a16:creationId xmlns:a16="http://schemas.microsoft.com/office/drawing/2014/main" id="{17E7C65C-0684-ACE2-028D-CBE6DA938F93}"/>
              </a:ext>
            </a:extLst>
          </p:cNvPr>
          <p:cNvSpPr txBox="1">
            <a:spLocks/>
          </p:cNvSpPr>
          <p:nvPr/>
        </p:nvSpPr>
        <p:spPr>
          <a:xfrm>
            <a:off x="7938122" y="6019202"/>
            <a:ext cx="3427318"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400" dirty="0">
                <a:solidFill>
                  <a:srgbClr val="C00000"/>
                </a:solidFill>
              </a:rPr>
              <a:t>Endangered</a:t>
            </a:r>
          </a:p>
          <a:p>
            <a:pPr algn="l">
              <a:lnSpc>
                <a:spcPct val="100000"/>
              </a:lnSpc>
            </a:pPr>
            <a:r>
              <a:rPr lang="en-US" sz="1400" dirty="0">
                <a:solidFill>
                  <a:srgbClr val="C00000"/>
                </a:solidFill>
              </a:rPr>
              <a:t>Found only in the Shire of Esperance</a:t>
            </a:r>
            <a:endParaRPr lang="en-US" sz="700" dirty="0">
              <a:solidFill>
                <a:srgbClr val="C00000"/>
              </a:solidFill>
            </a:endParaRPr>
          </a:p>
        </p:txBody>
      </p:sp>
      <p:sp>
        <p:nvSpPr>
          <p:cNvPr id="3" name="TextBox 2">
            <a:extLst>
              <a:ext uri="{FF2B5EF4-FFF2-40B4-BE49-F238E27FC236}">
                <a16:creationId xmlns:a16="http://schemas.microsoft.com/office/drawing/2014/main" id="{8657929E-ACCE-9152-C61F-04BD3DEE89E7}"/>
              </a:ext>
            </a:extLst>
          </p:cNvPr>
          <p:cNvSpPr txBox="1"/>
          <p:nvPr/>
        </p:nvSpPr>
        <p:spPr>
          <a:xfrm>
            <a:off x="593773" y="1281277"/>
            <a:ext cx="10690081" cy="1015663"/>
          </a:xfrm>
          <a:prstGeom prst="rect">
            <a:avLst/>
          </a:prstGeom>
          <a:noFill/>
        </p:spPr>
        <p:txBody>
          <a:bodyPr wrap="square">
            <a:spAutoFit/>
          </a:bodyPr>
          <a:lstStyle/>
          <a:p>
            <a:pPr>
              <a:spcBef>
                <a:spcPts val="600"/>
              </a:spcBef>
            </a:pPr>
            <a:r>
              <a:rPr lang="en-US" sz="2000" spc="60" dirty="0">
                <a:latin typeface="Gantari Light" pitchFamily="2" charset="0"/>
                <a:ea typeface="DengXian" panose="02010600030101010101" pitchFamily="2" charset="-122"/>
                <a:cs typeface="Times New Roman" panose="02020603050405020304" pitchFamily="18" charset="0"/>
              </a:rPr>
              <a:t>Retain diverse range of vegetation types representative of the local landscape, including last examples of original vegetation types, threatened ecological communities and threatened plants.</a:t>
            </a:r>
          </a:p>
        </p:txBody>
      </p:sp>
      <p:pic>
        <p:nvPicPr>
          <p:cNvPr id="2" name="Slide_10">
            <a:hlinkClick r:id="" action="ppaction://media"/>
            <a:extLst>
              <a:ext uri="{FF2B5EF4-FFF2-40B4-BE49-F238E27FC236}">
                <a16:creationId xmlns:a16="http://schemas.microsoft.com/office/drawing/2014/main" id="{43A54888-5ADA-2737-C582-90A68821C5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5915" y="247110"/>
            <a:ext cx="609600" cy="609600"/>
          </a:xfrm>
          <a:prstGeom prst="rect">
            <a:avLst/>
          </a:prstGeom>
        </p:spPr>
      </p:pic>
    </p:spTree>
    <p:extLst>
      <p:ext uri="{BB962C8B-B14F-4D97-AF65-F5344CB8AC3E}">
        <p14:creationId xmlns:p14="http://schemas.microsoft.com/office/powerpoint/2010/main" val="36423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5" cstate="hqprint">
            <a:extLst>
              <a:ext uri="{28A0092B-C50C-407E-A947-70E740481C1C}">
                <a14:useLocalDpi xmlns:a14="http://schemas.microsoft.com/office/drawing/2010/main"/>
              </a:ext>
            </a:extLst>
          </a:blip>
          <a:srcRect/>
          <a:stretch/>
        </p:blipFill>
        <p:spPr>
          <a:xfrm>
            <a:off x="6747117" y="0"/>
            <a:ext cx="5529943" cy="6858000"/>
          </a:xfrm>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732809" y="2486216"/>
            <a:ext cx="5529943" cy="4105970"/>
          </a:xfrm>
        </p:spPr>
        <p:txBody>
          <a:bodyPr/>
          <a:lstStyle/>
          <a:p>
            <a:pPr>
              <a:lnSpc>
                <a:spcPct val="100000"/>
              </a:lnSpc>
              <a:spcBef>
                <a:spcPts val="600"/>
              </a:spcBef>
            </a:pPr>
            <a:r>
              <a:rPr lang="en-US" sz="2000" dirty="0"/>
              <a:t>Provide foraging and breeding habitat for wildlife, including habitat for threatened species, pollinators and insectivorous birds. </a:t>
            </a:r>
          </a:p>
          <a:p>
            <a:pPr>
              <a:lnSpc>
                <a:spcPct val="100000"/>
              </a:lnSpc>
              <a:spcBef>
                <a:spcPts val="600"/>
              </a:spcBef>
            </a:pPr>
            <a:endParaRPr lang="en-US" sz="2000" dirty="0"/>
          </a:p>
          <a:p>
            <a:pPr>
              <a:lnSpc>
                <a:spcPct val="100000"/>
              </a:lnSpc>
              <a:spcBef>
                <a:spcPts val="600"/>
              </a:spcBef>
            </a:pPr>
            <a:r>
              <a:rPr lang="en-US" sz="2000" dirty="0"/>
              <a:t>Examples of threatened wildlife utilizing  roadside vegetation:</a:t>
            </a:r>
          </a:p>
          <a:p>
            <a:pPr marL="342900" lvl="1" indent="-342900">
              <a:lnSpc>
                <a:spcPct val="100000"/>
              </a:lnSpc>
              <a:spcBef>
                <a:spcPts val="600"/>
              </a:spcBef>
            </a:pPr>
            <a:r>
              <a:rPr lang="en-US" sz="2000" dirty="0">
                <a:latin typeface="Gantari Light" pitchFamily="2" charset="77"/>
              </a:rPr>
              <a:t>Mallee fowls have been recorded nesting in road reserves with good quality vegetation </a:t>
            </a:r>
          </a:p>
          <a:p>
            <a:pPr marL="342900" lvl="1" indent="-342900">
              <a:lnSpc>
                <a:spcPct val="100000"/>
              </a:lnSpc>
              <a:spcBef>
                <a:spcPts val="600"/>
              </a:spcBef>
            </a:pPr>
            <a:r>
              <a:rPr lang="en-US" sz="2000" dirty="0">
                <a:latin typeface="Gantari Light" pitchFamily="2" charset="77"/>
              </a:rPr>
              <a:t>Carnaby’s and Forest red-tail black cockatoos forage on vegetation in road reserves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732809" y="1154986"/>
            <a:ext cx="5510828" cy="1031332"/>
          </a:xfrm>
        </p:spPr>
        <p:txBody>
          <a:bodyPr anchor="b"/>
          <a:lstStyle/>
          <a:p>
            <a:r>
              <a:rPr lang="en-US" dirty="0"/>
              <a:t>Conservation values of roadside vegetation</a:t>
            </a:r>
            <a:endParaRPr lang="en-US" sz="1400" dirty="0"/>
          </a:p>
        </p:txBody>
      </p:sp>
      <p:sp>
        <p:nvSpPr>
          <p:cNvPr id="4" name="TextBox 3">
            <a:extLst>
              <a:ext uri="{FF2B5EF4-FFF2-40B4-BE49-F238E27FC236}">
                <a16:creationId xmlns:a16="http://schemas.microsoft.com/office/drawing/2014/main" id="{B1A89784-9F5B-1F47-DF72-EE9420D47B05}"/>
              </a:ext>
            </a:extLst>
          </p:cNvPr>
          <p:cNvSpPr txBox="1"/>
          <p:nvPr/>
        </p:nvSpPr>
        <p:spPr>
          <a:xfrm>
            <a:off x="7719441" y="0"/>
            <a:ext cx="4472559" cy="430887"/>
          </a:xfrm>
          <a:prstGeom prst="rect">
            <a:avLst/>
          </a:prstGeom>
          <a:noFill/>
        </p:spPr>
        <p:txBody>
          <a:bodyPr wrap="square" rtlCol="0">
            <a:spAutoFit/>
          </a:bodyPr>
          <a:lstStyle/>
          <a:p>
            <a:pPr algn="r"/>
            <a:r>
              <a:rPr lang="en-AU" sz="1100" b="1" i="1" dirty="0">
                <a:solidFill>
                  <a:schemeClr val="bg1"/>
                </a:solidFill>
              </a:rPr>
              <a:t>Evidence of feeding by the threatened Carnaby’s black cockatoos on vegetation in a local road reserve. . Photo: WALGA</a:t>
            </a:r>
          </a:p>
        </p:txBody>
      </p:sp>
      <p:sp>
        <p:nvSpPr>
          <p:cNvPr id="5" name="Arrow: Down 4">
            <a:extLst>
              <a:ext uri="{FF2B5EF4-FFF2-40B4-BE49-F238E27FC236}">
                <a16:creationId xmlns:a16="http://schemas.microsoft.com/office/drawing/2014/main" id="{F05B0770-F769-69A9-0227-4F8D15A479C9}"/>
              </a:ext>
            </a:extLst>
          </p:cNvPr>
          <p:cNvSpPr/>
          <p:nvPr/>
        </p:nvSpPr>
        <p:spPr>
          <a:xfrm>
            <a:off x="8983506" y="1667679"/>
            <a:ext cx="528582" cy="471223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Slide_11">
            <a:hlinkClick r:id="" action="ppaction://media"/>
            <a:extLst>
              <a:ext uri="{FF2B5EF4-FFF2-40B4-BE49-F238E27FC236}">
                <a16:creationId xmlns:a16="http://schemas.microsoft.com/office/drawing/2014/main" id="{60FEE33A-6820-8BD8-A75A-BCAF40A7B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2222" y="215443"/>
            <a:ext cx="609600" cy="609600"/>
          </a:xfrm>
          <a:prstGeom prst="rect">
            <a:avLst/>
          </a:prstGeom>
        </p:spPr>
      </p:pic>
    </p:spTree>
    <p:extLst>
      <p:ext uri="{BB962C8B-B14F-4D97-AF65-F5344CB8AC3E}">
        <p14:creationId xmlns:p14="http://schemas.microsoft.com/office/powerpoint/2010/main" val="362151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a:stretch/>
        </p:blipFill>
        <p:spPr>
          <a:xfrm>
            <a:off x="6662056" y="0"/>
            <a:ext cx="5529943" cy="6858000"/>
          </a:xfrm>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566057" y="2252786"/>
            <a:ext cx="5529943" cy="2791825"/>
          </a:xfrm>
        </p:spPr>
        <p:txBody>
          <a:bodyPr/>
          <a:lstStyle/>
          <a:p>
            <a:pPr marL="342900" indent="-342900">
              <a:spcBef>
                <a:spcPts val="600"/>
              </a:spcBef>
              <a:buFont typeface="Arial" panose="020B0604020202020204" pitchFamily="34" charset="0"/>
              <a:buChar char="•"/>
            </a:pPr>
            <a:endParaRPr lang="en-US" sz="2000" dirty="0"/>
          </a:p>
          <a:p>
            <a:pPr marL="342900" indent="-342900">
              <a:spcBef>
                <a:spcPts val="600"/>
              </a:spcBef>
              <a:buFont typeface="Arial" panose="020B0604020202020204" pitchFamily="34" charset="0"/>
              <a:buChar char="•"/>
            </a:pPr>
            <a:r>
              <a:rPr lang="en-US" sz="2000" dirty="0"/>
              <a:t>Enable the movement of animals and plant material between remaining patches of vegetation</a:t>
            </a:r>
          </a:p>
          <a:p>
            <a:pPr marL="342900" indent="-342900">
              <a:spcBef>
                <a:spcPts val="600"/>
              </a:spcBef>
              <a:buFont typeface="Arial" panose="020B0604020202020204" pitchFamily="34" charset="0"/>
              <a:buChar char="•"/>
            </a:pPr>
            <a:endParaRPr lang="en-US" sz="2000" dirty="0"/>
          </a:p>
          <a:p>
            <a:pPr marL="342900" indent="-342900">
              <a:spcBef>
                <a:spcPts val="600"/>
              </a:spcBef>
              <a:buFont typeface="Arial" panose="020B0604020202020204" pitchFamily="34" charset="0"/>
              <a:buChar char="•"/>
            </a:pPr>
            <a:r>
              <a:rPr lang="en-US" sz="2000" dirty="0"/>
              <a:t>Prevention of soil erosion</a:t>
            </a:r>
          </a:p>
          <a:p>
            <a:pPr marL="342900" indent="-342900">
              <a:spcBef>
                <a:spcPts val="600"/>
              </a:spcBef>
              <a:buFont typeface="Arial" panose="020B0604020202020204" pitchFamily="34" charset="0"/>
              <a:buChar char="•"/>
            </a:pPr>
            <a:endParaRPr lang="en-US" sz="2000" dirty="0"/>
          </a:p>
          <a:p>
            <a:pPr marL="342900" indent="-342900">
              <a:spcBef>
                <a:spcPts val="600"/>
              </a:spcBef>
              <a:buFont typeface="Arial" panose="020B0604020202020204" pitchFamily="34" charset="0"/>
              <a:buChar char="•"/>
            </a:pPr>
            <a:r>
              <a:rPr lang="en-US" sz="2000" dirty="0"/>
              <a:t>Reducing the risk of soil degradation from secondary salinity</a:t>
            </a:r>
          </a:p>
          <a:p>
            <a:pPr marL="342900" indent="-342900">
              <a:spcBef>
                <a:spcPts val="600"/>
              </a:spcBef>
              <a:buFont typeface="Arial" panose="020B0604020202020204" pitchFamily="34" charset="0"/>
              <a:buChar char="•"/>
            </a:pPr>
            <a:endParaRPr lang="en-US" sz="2000" dirty="0"/>
          </a:p>
          <a:p>
            <a:pPr>
              <a:spcBef>
                <a:spcPts val="600"/>
              </a:spcBef>
            </a:pPr>
            <a:endParaRPr lang="en-US" sz="2000" dirty="0"/>
          </a:p>
          <a:p>
            <a:pPr>
              <a:spcBef>
                <a:spcPts val="600"/>
              </a:spcBef>
            </a:pPr>
            <a:r>
              <a:rPr lang="en-US" sz="2000" dirty="0"/>
              <a:t>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2" y="1154986"/>
            <a:ext cx="5510828" cy="1031332"/>
          </a:xfrm>
        </p:spPr>
        <p:txBody>
          <a:bodyPr anchor="b"/>
          <a:lstStyle/>
          <a:p>
            <a:r>
              <a:rPr lang="en-US" dirty="0"/>
              <a:t>Conservation values of roadside vegetation</a:t>
            </a:r>
            <a:endParaRPr lang="en-US" sz="1400" dirty="0"/>
          </a:p>
        </p:txBody>
      </p:sp>
      <p:pic>
        <p:nvPicPr>
          <p:cNvPr id="8" name="Picture 7">
            <a:extLst>
              <a:ext uri="{FF2B5EF4-FFF2-40B4-BE49-F238E27FC236}">
                <a16:creationId xmlns:a16="http://schemas.microsoft.com/office/drawing/2014/main" id="{BCD97721-BEFC-18C2-CA24-540BEAFC9E95}"/>
              </a:ext>
            </a:extLst>
          </p:cNvPr>
          <p:cNvPicPr>
            <a:picLocks noChangeAspect="1"/>
          </p:cNvPicPr>
          <p:nvPr/>
        </p:nvPicPr>
        <p:blipFill>
          <a:blip r:embed="rId6"/>
          <a:stretch>
            <a:fillRect/>
          </a:stretch>
        </p:blipFill>
        <p:spPr>
          <a:xfrm>
            <a:off x="11079126" y="5231688"/>
            <a:ext cx="1033820" cy="1540180"/>
          </a:xfrm>
          <a:prstGeom prst="rect">
            <a:avLst/>
          </a:prstGeom>
        </p:spPr>
      </p:pic>
      <p:pic>
        <p:nvPicPr>
          <p:cNvPr id="10" name="Picture 9">
            <a:extLst>
              <a:ext uri="{FF2B5EF4-FFF2-40B4-BE49-F238E27FC236}">
                <a16:creationId xmlns:a16="http://schemas.microsoft.com/office/drawing/2014/main" id="{24C99813-4DAD-3F15-FB14-F4E4BC25DA8A}"/>
              </a:ext>
            </a:extLst>
          </p:cNvPr>
          <p:cNvPicPr>
            <a:picLocks noChangeAspect="1"/>
          </p:cNvPicPr>
          <p:nvPr/>
        </p:nvPicPr>
        <p:blipFill>
          <a:blip r:embed="rId7"/>
          <a:stretch>
            <a:fillRect/>
          </a:stretch>
        </p:blipFill>
        <p:spPr>
          <a:xfrm>
            <a:off x="6942743" y="5126575"/>
            <a:ext cx="2018738" cy="1645293"/>
          </a:xfrm>
          <a:prstGeom prst="rect">
            <a:avLst/>
          </a:prstGeom>
          <a:ln w="28575">
            <a:solidFill>
              <a:srgbClr val="009DD1"/>
            </a:solidFill>
          </a:ln>
        </p:spPr>
      </p:pic>
      <p:sp>
        <p:nvSpPr>
          <p:cNvPr id="11" name="Rectangle 10">
            <a:extLst>
              <a:ext uri="{FF2B5EF4-FFF2-40B4-BE49-F238E27FC236}">
                <a16:creationId xmlns:a16="http://schemas.microsoft.com/office/drawing/2014/main" id="{87060501-C312-DA7F-A401-D19B6270ADF6}"/>
              </a:ext>
            </a:extLst>
          </p:cNvPr>
          <p:cNvSpPr/>
          <p:nvPr/>
        </p:nvSpPr>
        <p:spPr>
          <a:xfrm>
            <a:off x="9516140" y="4348716"/>
            <a:ext cx="1041990" cy="777859"/>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Arrow Connector 12">
            <a:extLst>
              <a:ext uri="{FF2B5EF4-FFF2-40B4-BE49-F238E27FC236}">
                <a16:creationId xmlns:a16="http://schemas.microsoft.com/office/drawing/2014/main" id="{C6C980DC-89CB-DD47-1CBB-CFB7F307D55A}"/>
              </a:ext>
            </a:extLst>
          </p:cNvPr>
          <p:cNvCxnSpPr>
            <a:cxnSpLocks/>
          </p:cNvCxnSpPr>
          <p:nvPr/>
        </p:nvCxnSpPr>
        <p:spPr>
          <a:xfrm flipH="1">
            <a:off x="7058346" y="4348716"/>
            <a:ext cx="2457794" cy="69589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A7FD79-0120-30B9-E967-A1D6FB48A8F0}"/>
              </a:ext>
            </a:extLst>
          </p:cNvPr>
          <p:cNvCxnSpPr/>
          <p:nvPr/>
        </p:nvCxnSpPr>
        <p:spPr>
          <a:xfrm flipH="1">
            <a:off x="8961481" y="5126575"/>
            <a:ext cx="1596649" cy="16452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3FFA10-1F23-A265-8459-7894976A7740}"/>
              </a:ext>
            </a:extLst>
          </p:cNvPr>
          <p:cNvSpPr txBox="1"/>
          <p:nvPr/>
        </p:nvSpPr>
        <p:spPr>
          <a:xfrm>
            <a:off x="496442" y="5186819"/>
            <a:ext cx="5817025" cy="1585049"/>
          </a:xfrm>
          <a:prstGeom prst="rect">
            <a:avLst/>
          </a:prstGeom>
          <a:noFill/>
          <a:ln w="19050">
            <a:solidFill>
              <a:srgbClr val="00B0F0"/>
            </a:solidFill>
          </a:ln>
        </p:spPr>
        <p:txBody>
          <a:bodyPr wrap="square">
            <a:spAutoFit/>
          </a:bodyPr>
          <a:lstStyle/>
          <a:p>
            <a:pPr marL="92075" lvl="1">
              <a:lnSpc>
                <a:spcPct val="100000"/>
              </a:lnSpc>
              <a:spcBef>
                <a:spcPts val="600"/>
              </a:spcBef>
            </a:pPr>
            <a:r>
              <a:rPr lang="en-US" sz="1600" dirty="0">
                <a:latin typeface="Gantari Light" pitchFamily="2" charset="77"/>
              </a:rPr>
              <a:t>In the Kellerberrin region, where only 9% of original vegetation remains, western yellow robin and blue-breasted wrens, two uncommon species in the Wheatbelt, were recorded nesting in road reserves with well-developed shrub </a:t>
            </a:r>
            <a:r>
              <a:rPr lang="en-US" sz="1600" dirty="0" err="1">
                <a:latin typeface="Gantari Light" pitchFamily="2" charset="77"/>
              </a:rPr>
              <a:t>understorey</a:t>
            </a:r>
            <a:r>
              <a:rPr lang="en-US" sz="1600" dirty="0">
                <a:latin typeface="Gantari Light" pitchFamily="2" charset="77"/>
              </a:rPr>
              <a:t>. </a:t>
            </a:r>
          </a:p>
          <a:p>
            <a:pPr marL="266700" lvl="1" algn="r">
              <a:lnSpc>
                <a:spcPct val="100000"/>
              </a:lnSpc>
              <a:spcBef>
                <a:spcPts val="600"/>
              </a:spcBef>
            </a:pPr>
            <a:r>
              <a:rPr lang="en-US" sz="1200" i="1" dirty="0">
                <a:latin typeface="Gantari Light" pitchFamily="2" charset="77"/>
              </a:rPr>
              <a:t>Lynch &amp; Sanders, 1991)</a:t>
            </a:r>
          </a:p>
        </p:txBody>
      </p:sp>
      <p:pic>
        <p:nvPicPr>
          <p:cNvPr id="4" name="Slide_12">
            <a:hlinkClick r:id="" action="ppaction://media"/>
            <a:extLst>
              <a:ext uri="{FF2B5EF4-FFF2-40B4-BE49-F238E27FC236}">
                <a16:creationId xmlns:a16="http://schemas.microsoft.com/office/drawing/2014/main" id="{A341E01F-CE22-2341-798F-A03FC836CD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408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454037" y="2415575"/>
            <a:ext cx="5309765" cy="4226981"/>
          </a:xfrm>
        </p:spPr>
        <p:txBody>
          <a:bodyPr/>
          <a:lstStyle/>
          <a:p>
            <a:pPr marL="342900" indent="-342900">
              <a:lnSpc>
                <a:spcPct val="100000"/>
              </a:lnSpc>
              <a:spcBef>
                <a:spcPts val="1200"/>
              </a:spcBef>
              <a:buFont typeface="Arial" panose="020B0604020202020204" pitchFamily="34" charset="0"/>
              <a:buChar char="•"/>
            </a:pPr>
            <a:r>
              <a:rPr lang="en-US" sz="2400" dirty="0"/>
              <a:t>Windbreaks</a:t>
            </a:r>
          </a:p>
          <a:p>
            <a:pPr marL="342900" indent="-342900">
              <a:lnSpc>
                <a:spcPct val="100000"/>
              </a:lnSpc>
              <a:spcBef>
                <a:spcPts val="1200"/>
              </a:spcBef>
              <a:buFont typeface="Arial" panose="020B0604020202020204" pitchFamily="34" charset="0"/>
              <a:buChar char="•"/>
            </a:pPr>
            <a:r>
              <a:rPr lang="en-US" sz="2400" dirty="0"/>
              <a:t>Shelter for stock animals</a:t>
            </a:r>
          </a:p>
          <a:p>
            <a:pPr marL="342900" indent="-342900">
              <a:lnSpc>
                <a:spcPct val="100000"/>
              </a:lnSpc>
              <a:spcBef>
                <a:spcPts val="1200"/>
              </a:spcBef>
              <a:buFont typeface="Arial" panose="020B0604020202020204" pitchFamily="34" charset="0"/>
              <a:buChar char="•"/>
            </a:pPr>
            <a:r>
              <a:rPr lang="en-US" sz="2400" dirty="0"/>
              <a:t>Sense of place – local identity</a:t>
            </a:r>
          </a:p>
          <a:p>
            <a:pPr marL="342900" indent="-342900">
              <a:lnSpc>
                <a:spcPct val="100000"/>
              </a:lnSpc>
              <a:spcBef>
                <a:spcPts val="1200"/>
              </a:spcBef>
              <a:buFont typeface="Arial" panose="020B0604020202020204" pitchFamily="34" charset="0"/>
              <a:buChar char="•"/>
            </a:pPr>
            <a:r>
              <a:rPr lang="en-US" sz="2400" dirty="0"/>
              <a:t>Cultural values</a:t>
            </a:r>
          </a:p>
          <a:p>
            <a:pPr marL="342900" indent="-342900">
              <a:lnSpc>
                <a:spcPct val="100000"/>
              </a:lnSpc>
              <a:spcBef>
                <a:spcPts val="1200"/>
              </a:spcBef>
              <a:buFont typeface="Arial" panose="020B0604020202020204" pitchFamily="34" charset="0"/>
              <a:buChar char="•"/>
            </a:pPr>
            <a:r>
              <a:rPr lang="en-US" sz="2400" dirty="0"/>
              <a:t>Scenic values of tourist destinations, including wildflower drives</a:t>
            </a:r>
          </a:p>
          <a:p>
            <a:pPr>
              <a:lnSpc>
                <a:spcPct val="100000"/>
              </a:lnSpc>
              <a:spcBef>
                <a:spcPts val="1200"/>
              </a:spcBef>
            </a:pPr>
            <a:r>
              <a:rPr lang="en-US" sz="2400" dirty="0"/>
              <a:t>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2" y="998679"/>
            <a:ext cx="5510828" cy="1031332"/>
          </a:xfrm>
        </p:spPr>
        <p:txBody>
          <a:bodyPr anchor="b"/>
          <a:lstStyle/>
          <a:p>
            <a:r>
              <a:rPr lang="en-US" dirty="0"/>
              <a:t>Other values of roadside vegetation  </a:t>
            </a:r>
            <a:endParaRPr lang="en-US" sz="1200" dirty="0"/>
          </a:p>
        </p:txBody>
      </p:sp>
      <p:sp>
        <p:nvSpPr>
          <p:cNvPr id="4" name="TextBox 3">
            <a:extLst>
              <a:ext uri="{FF2B5EF4-FFF2-40B4-BE49-F238E27FC236}">
                <a16:creationId xmlns:a16="http://schemas.microsoft.com/office/drawing/2014/main" id="{B1A89784-9F5B-1F47-DF72-EE9420D47B05}"/>
              </a:ext>
            </a:extLst>
          </p:cNvPr>
          <p:cNvSpPr txBox="1"/>
          <p:nvPr/>
        </p:nvSpPr>
        <p:spPr>
          <a:xfrm>
            <a:off x="7587615" y="6427113"/>
            <a:ext cx="4472559" cy="430887"/>
          </a:xfrm>
          <a:prstGeom prst="rect">
            <a:avLst/>
          </a:prstGeom>
          <a:noFill/>
        </p:spPr>
        <p:txBody>
          <a:bodyPr wrap="square" rtlCol="0">
            <a:spAutoFit/>
          </a:bodyPr>
          <a:lstStyle/>
          <a:p>
            <a:pPr algn="r"/>
            <a:r>
              <a:rPr lang="en-AU" sz="1100" b="1" i="1" dirty="0">
                <a:solidFill>
                  <a:schemeClr val="bg1"/>
                </a:solidFill>
              </a:rPr>
              <a:t>Evidence of feeding by the threatened Carnaby’s black cockatoos on vegetation in a local road reserve. . Photo: WALGA</a:t>
            </a:r>
          </a:p>
        </p:txBody>
      </p:sp>
      <p:pic>
        <p:nvPicPr>
          <p:cNvPr id="8" name="Picture Placeholder 7" descr="A bus on a road with yellow flowers&#10;&#10;Description automatically generated">
            <a:extLst>
              <a:ext uri="{FF2B5EF4-FFF2-40B4-BE49-F238E27FC236}">
                <a16:creationId xmlns:a16="http://schemas.microsoft.com/office/drawing/2014/main" id="{32E1BEF5-B09E-16CE-02F3-38C403EAD25F}"/>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0370" r="20370"/>
          <a:stretch>
            <a:fillRect/>
          </a:stretch>
        </p:blipFill>
        <p:spPr/>
      </p:pic>
      <p:pic>
        <p:nvPicPr>
          <p:cNvPr id="10" name="Picture 9">
            <a:extLst>
              <a:ext uri="{FF2B5EF4-FFF2-40B4-BE49-F238E27FC236}">
                <a16:creationId xmlns:a16="http://schemas.microsoft.com/office/drawing/2014/main" id="{F02A24DA-8064-AB74-2874-91F0029AC1B7}"/>
              </a:ext>
            </a:extLst>
          </p:cNvPr>
          <p:cNvPicPr>
            <a:picLocks noChangeAspect="1"/>
          </p:cNvPicPr>
          <p:nvPr/>
        </p:nvPicPr>
        <p:blipFill>
          <a:blip r:embed="rId6"/>
          <a:stretch>
            <a:fillRect/>
          </a:stretch>
        </p:blipFill>
        <p:spPr>
          <a:xfrm>
            <a:off x="2068815" y="5653737"/>
            <a:ext cx="2194960" cy="988819"/>
          </a:xfrm>
          <a:prstGeom prst="rect">
            <a:avLst/>
          </a:prstGeom>
        </p:spPr>
      </p:pic>
      <p:pic>
        <p:nvPicPr>
          <p:cNvPr id="3" name="Slide_13">
            <a:hlinkClick r:id="" action="ppaction://media"/>
            <a:extLst>
              <a:ext uri="{FF2B5EF4-FFF2-40B4-BE49-F238E27FC236}">
                <a16:creationId xmlns:a16="http://schemas.microsoft.com/office/drawing/2014/main" id="{03633F8F-81A5-9993-1B3B-ED9C4EA995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83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C248B8-0C7A-4362-F4BD-183E184C0E34}"/>
              </a:ext>
            </a:extLst>
          </p:cNvPr>
          <p:cNvSpPr>
            <a:spLocks noGrp="1"/>
          </p:cNvSpPr>
          <p:nvPr>
            <p:ph type="pic" sz="quarter" idx="11"/>
          </p:nvPr>
        </p:nvSpPr>
        <p:spPr/>
        <p:txBody>
          <a:bodyPr/>
          <a:lstStyle/>
          <a:p>
            <a:endParaRPr lang="en-AU"/>
          </a:p>
        </p:txBody>
      </p:sp>
      <p:sp>
        <p:nvSpPr>
          <p:cNvPr id="3" name="Text Placeholder 2">
            <a:extLst>
              <a:ext uri="{FF2B5EF4-FFF2-40B4-BE49-F238E27FC236}">
                <a16:creationId xmlns:a16="http://schemas.microsoft.com/office/drawing/2014/main" id="{B1CB1CC4-CB9D-2879-4A7C-1645B192F2FF}"/>
              </a:ext>
            </a:extLst>
          </p:cNvPr>
          <p:cNvSpPr>
            <a:spLocks noGrp="1"/>
          </p:cNvSpPr>
          <p:nvPr>
            <p:ph type="body" sz="quarter" idx="12"/>
          </p:nvPr>
        </p:nvSpPr>
        <p:spPr/>
        <p:txBody>
          <a:bodyPr/>
          <a:lstStyle/>
          <a:p>
            <a:endParaRPr lang="en-AU"/>
          </a:p>
        </p:txBody>
      </p:sp>
      <p:sp>
        <p:nvSpPr>
          <p:cNvPr id="4" name="Text Placeholder 3">
            <a:extLst>
              <a:ext uri="{FF2B5EF4-FFF2-40B4-BE49-F238E27FC236}">
                <a16:creationId xmlns:a16="http://schemas.microsoft.com/office/drawing/2014/main" id="{C3C2AADB-F5F1-0CC3-4FBD-0F46DEFF158F}"/>
              </a:ext>
            </a:extLst>
          </p:cNvPr>
          <p:cNvSpPr>
            <a:spLocks noGrp="1"/>
          </p:cNvSpPr>
          <p:nvPr>
            <p:ph type="body" sz="quarter" idx="13"/>
          </p:nvPr>
        </p:nvSpPr>
        <p:spPr/>
        <p:txBody>
          <a:bodyPr/>
          <a:lstStyle/>
          <a:p>
            <a:endParaRPr lang="en-AU"/>
          </a:p>
        </p:txBody>
      </p:sp>
      <p:sp>
        <p:nvSpPr>
          <p:cNvPr id="5" name="Text Placeholder 4">
            <a:extLst>
              <a:ext uri="{FF2B5EF4-FFF2-40B4-BE49-F238E27FC236}">
                <a16:creationId xmlns:a16="http://schemas.microsoft.com/office/drawing/2014/main" id="{7BB47DF5-325A-3B1F-4D9B-72EED04DE177}"/>
              </a:ext>
            </a:extLst>
          </p:cNvPr>
          <p:cNvSpPr>
            <a:spLocks noGrp="1"/>
          </p:cNvSpPr>
          <p:nvPr>
            <p:ph type="body" sz="quarter" idx="14"/>
          </p:nvPr>
        </p:nvSpPr>
        <p:spPr/>
        <p:txBody>
          <a:bodyPr/>
          <a:lstStyle/>
          <a:p>
            <a:endParaRPr lang="en-AU"/>
          </a:p>
        </p:txBody>
      </p:sp>
      <p:sp>
        <p:nvSpPr>
          <p:cNvPr id="6" name="Text Placeholder 5">
            <a:extLst>
              <a:ext uri="{FF2B5EF4-FFF2-40B4-BE49-F238E27FC236}">
                <a16:creationId xmlns:a16="http://schemas.microsoft.com/office/drawing/2014/main" id="{6B326258-9D94-7ED8-0062-86108C60A51F}"/>
              </a:ext>
            </a:extLst>
          </p:cNvPr>
          <p:cNvSpPr>
            <a:spLocks noGrp="1"/>
          </p:cNvSpPr>
          <p:nvPr>
            <p:ph type="body" sz="quarter" idx="15"/>
          </p:nvPr>
        </p:nvSpPr>
        <p:spPr/>
        <p:txBody>
          <a:bodyPr/>
          <a:lstStyle/>
          <a:p>
            <a:endParaRPr lang="en-AU"/>
          </a:p>
        </p:txBody>
      </p:sp>
      <p:pic>
        <p:nvPicPr>
          <p:cNvPr id="8" name="Picture 7">
            <a:extLst>
              <a:ext uri="{FF2B5EF4-FFF2-40B4-BE49-F238E27FC236}">
                <a16:creationId xmlns:a16="http://schemas.microsoft.com/office/drawing/2014/main" id="{F113D4E7-5543-31E1-987E-5377F7F4B4D6}"/>
              </a:ext>
            </a:extLst>
          </p:cNvPr>
          <p:cNvPicPr>
            <a:picLocks noChangeAspect="1"/>
          </p:cNvPicPr>
          <p:nvPr/>
        </p:nvPicPr>
        <p:blipFill>
          <a:blip r:embed="rId4"/>
          <a:stretch>
            <a:fillRect/>
          </a:stretch>
        </p:blipFill>
        <p:spPr>
          <a:xfrm>
            <a:off x="964" y="0"/>
            <a:ext cx="12190072" cy="6858000"/>
          </a:xfrm>
          <a:prstGeom prst="rect">
            <a:avLst/>
          </a:prstGeom>
        </p:spPr>
      </p:pic>
      <p:pic>
        <p:nvPicPr>
          <p:cNvPr id="9" name="Slide_14-">
            <a:hlinkClick r:id="" action="ppaction://media"/>
            <a:extLst>
              <a:ext uri="{FF2B5EF4-FFF2-40B4-BE49-F238E27FC236}">
                <a16:creationId xmlns:a16="http://schemas.microsoft.com/office/drawing/2014/main" id="{B6069230-C380-3945-C081-45CDDA2955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1932" y="941717"/>
            <a:ext cx="609600" cy="609600"/>
          </a:xfrm>
          <a:prstGeom prst="rect">
            <a:avLst/>
          </a:prstGeom>
        </p:spPr>
      </p:pic>
    </p:spTree>
    <p:extLst>
      <p:ext uri="{BB962C8B-B14F-4D97-AF65-F5344CB8AC3E}">
        <p14:creationId xmlns:p14="http://schemas.microsoft.com/office/powerpoint/2010/main" val="9854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513254" y="1978931"/>
            <a:ext cx="5289848" cy="4560570"/>
          </a:xfrm>
        </p:spPr>
        <p:txBody>
          <a:bodyPr/>
          <a:lstStyle/>
          <a:p>
            <a:r>
              <a:rPr lang="en-AU" sz="2000" b="1" dirty="0">
                <a:latin typeface="Gantari Light" pitchFamily="2" charset="0"/>
                <a:cs typeface="Arial" panose="020B0604020202020204" pitchFamily="34" charset="0"/>
              </a:rPr>
              <a:t>State Government </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Biodiversity Conservation Act 2016</a:t>
            </a:r>
          </a:p>
          <a:p>
            <a:pPr marL="971550" lvl="1" indent="-285750"/>
            <a:r>
              <a:rPr lang="en-AU" sz="1400" i="1" dirty="0">
                <a:latin typeface="Gantari Light" pitchFamily="2" charset="0"/>
                <a:cs typeface="Arial" panose="020B0604020202020204" pitchFamily="34" charset="0"/>
              </a:rPr>
              <a:t>Biodiversity Conservation Regulations 2018</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Environmental Protection Act 1986:</a:t>
            </a:r>
          </a:p>
          <a:p>
            <a:pPr marL="971550" lvl="1" indent="-285750"/>
            <a:r>
              <a:rPr lang="en-AU" sz="1400" i="1" dirty="0">
                <a:latin typeface="Gantari Light" pitchFamily="2" charset="0"/>
                <a:cs typeface="Arial" panose="020B0604020202020204" pitchFamily="34" charset="0"/>
              </a:rPr>
              <a:t>Environmental Protection (Clearing of Native Vegetation) Regulations 2004 </a:t>
            </a:r>
          </a:p>
          <a:p>
            <a:pPr marL="971550" lvl="1" indent="-285750"/>
            <a:r>
              <a:rPr lang="en-AU" sz="1400" i="1" dirty="0">
                <a:latin typeface="Gantari Light" pitchFamily="2" charset="0"/>
                <a:cs typeface="Arial" panose="020B0604020202020204" pitchFamily="34" charset="0"/>
              </a:rPr>
              <a:t>Environmental Protection (Environmentally Sensitive Areas) Notice 2005 (ESA Notice)</a:t>
            </a:r>
          </a:p>
          <a:p>
            <a:pPr marL="971550" lvl="1" indent="-285750"/>
            <a:endParaRPr lang="en-AU" sz="1400" i="1" dirty="0">
              <a:latin typeface="Gantari Light" pitchFamily="2" charset="0"/>
              <a:cs typeface="Arial" panose="020B0604020202020204" pitchFamily="34" charset="0"/>
            </a:endParaRPr>
          </a:p>
          <a:p>
            <a:r>
              <a:rPr lang="en-AU" sz="2000" b="1" dirty="0">
                <a:latin typeface="Gantari Light" pitchFamily="2" charset="0"/>
                <a:cs typeface="Arial" panose="020B0604020202020204" pitchFamily="34" charset="0"/>
              </a:rPr>
              <a:t>Australian Government </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Environmental Protection and Biodiversity Conservation Act  1999</a:t>
            </a:r>
          </a:p>
          <a:p>
            <a:pPr marL="971550" lvl="1" indent="-285750"/>
            <a:r>
              <a:rPr lang="en-AU" sz="1600" i="1" dirty="0">
                <a:latin typeface="Gantari Light" pitchFamily="2" charset="0"/>
                <a:cs typeface="Arial" panose="020B0604020202020204" pitchFamily="34" charset="0"/>
              </a:rPr>
              <a:t>Matters of National Environmental Significance (MNES) – See the online MNES search tool</a:t>
            </a:r>
          </a:p>
          <a:p>
            <a:endParaRPr lang="en-AU" sz="1400" dirty="0">
              <a:latin typeface="Gantari Light" pitchFamily="2" charset="0"/>
            </a:endParaRP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3" y="1177289"/>
            <a:ext cx="4637088" cy="587079"/>
          </a:xfrm>
        </p:spPr>
        <p:txBody>
          <a:bodyPr anchor="b"/>
          <a:lstStyle/>
          <a:p>
            <a:r>
              <a:rPr lang="en-US" dirty="0"/>
              <a:t>Legislation</a:t>
            </a:r>
          </a:p>
        </p:txBody>
      </p:sp>
      <p:sp>
        <p:nvSpPr>
          <p:cNvPr id="4" name="TextBox 3">
            <a:extLst>
              <a:ext uri="{FF2B5EF4-FFF2-40B4-BE49-F238E27FC236}">
                <a16:creationId xmlns:a16="http://schemas.microsoft.com/office/drawing/2014/main" id="{D81C7936-3D9E-7BC1-572F-9966306E101E}"/>
              </a:ext>
            </a:extLst>
          </p:cNvPr>
          <p:cNvSpPr txBox="1"/>
          <p:nvPr/>
        </p:nvSpPr>
        <p:spPr>
          <a:xfrm>
            <a:off x="6040755" y="5431505"/>
            <a:ext cx="6096000" cy="1323439"/>
          </a:xfrm>
          <a:prstGeom prst="rect">
            <a:avLst/>
          </a:prstGeom>
          <a:noFill/>
        </p:spPr>
        <p:txBody>
          <a:bodyPr wrap="square" rtlCol="0">
            <a:spAutoFit/>
          </a:bodyPr>
          <a:lstStyle/>
          <a:p>
            <a:pPr algn="r"/>
            <a:r>
              <a:rPr lang="en-AU" sz="1200" b="1" i="1" dirty="0">
                <a:solidFill>
                  <a:schemeClr val="bg1"/>
                </a:solidFill>
              </a:rPr>
              <a:t>Eucalyptus woodlands of the Wheatbelt  Region of WA, nationally listed threatened ecological community. Scan this QR Code to access the Wheatbelt Woodlands Survey Tool. </a:t>
            </a:r>
          </a:p>
          <a:p>
            <a:pPr algn="r"/>
            <a:r>
              <a:rPr lang="en-AU" sz="1100" b="1" i="1" dirty="0">
                <a:solidFill>
                  <a:schemeClr val="bg1"/>
                </a:solidFill>
              </a:rPr>
              <a:t>Instructions on how to use this tool can be downloaded from </a:t>
            </a:r>
            <a:r>
              <a:rPr lang="en-AU" sz="1100" b="1" i="1" dirty="0">
                <a:solidFill>
                  <a:schemeClr val="bg1"/>
                </a:solidFill>
                <a:hlinkClick r:id="rId5">
                  <a:extLst>
                    <a:ext uri="{A12FA001-AC4F-418D-AE19-62706E023703}">
                      <ahyp:hlinkClr xmlns:ahyp="http://schemas.microsoft.com/office/drawing/2018/hyperlinkcolor" val="tx"/>
                    </a:ext>
                  </a:extLst>
                </a:hlinkClick>
              </a:rPr>
              <a:t>https://www.wheatbeltnrm.org.au/sites/default/files/Poster - Healthy Environments - WWTA - Flyer TEC Tool.pdf</a:t>
            </a:r>
            <a:endParaRPr lang="en-AU" sz="1100" b="1" i="1" dirty="0">
              <a:solidFill>
                <a:schemeClr val="bg1"/>
              </a:solidFill>
            </a:endParaRPr>
          </a:p>
          <a:p>
            <a:pPr algn="r"/>
            <a:r>
              <a:rPr lang="en-AU" sz="1100" b="1" i="1" dirty="0">
                <a:solidFill>
                  <a:schemeClr val="bg1"/>
                </a:solidFill>
              </a:rPr>
              <a:t>Photo: Courtesy of Wheatbelt NRM. </a:t>
            </a:r>
          </a:p>
        </p:txBody>
      </p:sp>
      <p:pic>
        <p:nvPicPr>
          <p:cNvPr id="5" name="Picture 4">
            <a:extLst>
              <a:ext uri="{FF2B5EF4-FFF2-40B4-BE49-F238E27FC236}">
                <a16:creationId xmlns:a16="http://schemas.microsoft.com/office/drawing/2014/main" id="{62ED6416-3B27-4C2D-63C4-0A0091A26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0242" y="4259216"/>
            <a:ext cx="981075" cy="970280"/>
          </a:xfrm>
          <a:prstGeom prst="rect">
            <a:avLst/>
          </a:prstGeom>
        </p:spPr>
      </p:pic>
      <p:pic>
        <p:nvPicPr>
          <p:cNvPr id="6" name="Slide_15">
            <a:hlinkClick r:id="" action="ppaction://media"/>
            <a:extLst>
              <a:ext uri="{FF2B5EF4-FFF2-40B4-BE49-F238E27FC236}">
                <a16:creationId xmlns:a16="http://schemas.microsoft.com/office/drawing/2014/main" id="{43BDB24C-D03D-EBBB-5728-2E677C5C6A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17461" y="318499"/>
            <a:ext cx="609600" cy="609600"/>
          </a:xfrm>
          <a:prstGeom prst="rect">
            <a:avLst/>
          </a:prstGeom>
        </p:spPr>
      </p:pic>
    </p:spTree>
    <p:extLst>
      <p:ext uri="{BB962C8B-B14F-4D97-AF65-F5344CB8AC3E}">
        <p14:creationId xmlns:p14="http://schemas.microsoft.com/office/powerpoint/2010/main" val="41783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D45FF-032B-E456-FBAD-925661C99873}"/>
              </a:ext>
            </a:extLst>
          </p:cNvPr>
          <p:cNvPicPr>
            <a:picLocks noChangeAspect="1"/>
          </p:cNvPicPr>
          <p:nvPr/>
        </p:nvPicPr>
        <p:blipFill>
          <a:blip r:embed="rId5">
            <a:extLst>
              <a:ext uri="{28A0092B-C50C-407E-A947-70E740481C1C}">
                <a14:useLocalDpi xmlns:a14="http://schemas.microsoft.com/office/drawing/2010/main" val="0"/>
              </a:ext>
            </a:extLst>
          </a:blip>
          <a:srcRect l="2610" t="6226" r="13526" b="16039"/>
          <a:stretch/>
        </p:blipFill>
        <p:spPr>
          <a:xfrm>
            <a:off x="454674" y="394273"/>
            <a:ext cx="11282651" cy="5586257"/>
          </a:xfrm>
          <a:prstGeom prst="rect">
            <a:avLst/>
          </a:prstGeom>
        </p:spPr>
      </p:pic>
      <p:sp>
        <p:nvSpPr>
          <p:cNvPr id="8" name="TextBox 7">
            <a:extLst>
              <a:ext uri="{FF2B5EF4-FFF2-40B4-BE49-F238E27FC236}">
                <a16:creationId xmlns:a16="http://schemas.microsoft.com/office/drawing/2014/main" id="{2955D32F-1E04-00C8-3435-4C05A5ACE362}"/>
              </a:ext>
            </a:extLst>
          </p:cNvPr>
          <p:cNvSpPr txBox="1"/>
          <p:nvPr/>
        </p:nvSpPr>
        <p:spPr>
          <a:xfrm>
            <a:off x="3841680" y="5556103"/>
            <a:ext cx="4233808" cy="646331"/>
          </a:xfrm>
          <a:prstGeom prst="rect">
            <a:avLst/>
          </a:prstGeom>
          <a:solidFill>
            <a:srgbClr val="FFF2CC">
              <a:alpha val="54118"/>
            </a:srgbClr>
          </a:solidFill>
        </p:spPr>
        <p:txBody>
          <a:bodyPr wrap="square" rtlCol="0">
            <a:spAutoFit/>
          </a:bodyPr>
          <a:lstStyle/>
          <a:p>
            <a:pPr algn="ctr"/>
            <a:r>
              <a:rPr lang="en-AU" sz="1200" b="1" dirty="0">
                <a:solidFill>
                  <a:srgbClr val="C00000"/>
                </a:solidFill>
              </a:rPr>
              <a:t>Clearing in Maintenance Zone exempt by prescription in Regulation 5, Item 22 &amp; Schedule 2 of the EP Act: Clearing in existing transport corridors. </a:t>
            </a:r>
          </a:p>
        </p:txBody>
      </p:sp>
      <p:sp>
        <p:nvSpPr>
          <p:cNvPr id="9" name="TextBox 8">
            <a:extLst>
              <a:ext uri="{FF2B5EF4-FFF2-40B4-BE49-F238E27FC236}">
                <a16:creationId xmlns:a16="http://schemas.microsoft.com/office/drawing/2014/main" id="{9DF5C47A-D207-D1A6-211D-D25990757046}"/>
              </a:ext>
            </a:extLst>
          </p:cNvPr>
          <p:cNvSpPr txBox="1"/>
          <p:nvPr/>
        </p:nvSpPr>
        <p:spPr>
          <a:xfrm>
            <a:off x="8903944" y="5232938"/>
            <a:ext cx="2434975" cy="646331"/>
          </a:xfrm>
          <a:prstGeom prst="rect">
            <a:avLst/>
          </a:prstGeom>
          <a:noFill/>
        </p:spPr>
        <p:txBody>
          <a:bodyPr wrap="square" rtlCol="0">
            <a:spAutoFit/>
          </a:bodyPr>
          <a:lstStyle/>
          <a:p>
            <a:r>
              <a:rPr lang="en-AU" sz="1200" i="1" dirty="0">
                <a:solidFill>
                  <a:srgbClr val="0000CC"/>
                </a:solidFill>
              </a:rPr>
              <a:t>Where clearing permit granted, no further authorisation is needed under BC Act </a:t>
            </a:r>
          </a:p>
        </p:txBody>
      </p:sp>
      <p:sp>
        <p:nvSpPr>
          <p:cNvPr id="10" name="TextBox 9">
            <a:extLst>
              <a:ext uri="{FF2B5EF4-FFF2-40B4-BE49-F238E27FC236}">
                <a16:creationId xmlns:a16="http://schemas.microsoft.com/office/drawing/2014/main" id="{608DDC72-9E7C-3550-0FD1-8770774B609A}"/>
              </a:ext>
            </a:extLst>
          </p:cNvPr>
          <p:cNvSpPr txBox="1"/>
          <p:nvPr/>
        </p:nvSpPr>
        <p:spPr>
          <a:xfrm>
            <a:off x="647600" y="5232938"/>
            <a:ext cx="2434975" cy="646331"/>
          </a:xfrm>
          <a:prstGeom prst="rect">
            <a:avLst/>
          </a:prstGeom>
          <a:noFill/>
        </p:spPr>
        <p:txBody>
          <a:bodyPr wrap="square" rtlCol="0">
            <a:spAutoFit/>
          </a:bodyPr>
          <a:lstStyle/>
          <a:p>
            <a:pPr algn="r"/>
            <a:r>
              <a:rPr lang="en-AU" sz="1200" i="1" dirty="0">
                <a:solidFill>
                  <a:srgbClr val="0000CC"/>
                </a:solidFill>
              </a:rPr>
              <a:t>Where clearing permit granted, no further authorisation is needed under BC Act </a:t>
            </a:r>
          </a:p>
        </p:txBody>
      </p:sp>
      <p:sp>
        <p:nvSpPr>
          <p:cNvPr id="11" name="TextBox 10">
            <a:extLst>
              <a:ext uri="{FF2B5EF4-FFF2-40B4-BE49-F238E27FC236}">
                <a16:creationId xmlns:a16="http://schemas.microsoft.com/office/drawing/2014/main" id="{51BBAAE2-284D-81E7-303A-1C7A22DBDAB7}"/>
              </a:ext>
            </a:extLst>
          </p:cNvPr>
          <p:cNvSpPr txBox="1"/>
          <p:nvPr/>
        </p:nvSpPr>
        <p:spPr>
          <a:xfrm>
            <a:off x="3822678" y="6271196"/>
            <a:ext cx="4150759" cy="461665"/>
          </a:xfrm>
          <a:prstGeom prst="rect">
            <a:avLst/>
          </a:prstGeom>
          <a:noFill/>
        </p:spPr>
        <p:txBody>
          <a:bodyPr wrap="square" rtlCol="0">
            <a:spAutoFit/>
          </a:bodyPr>
          <a:lstStyle/>
          <a:p>
            <a:pPr algn="ctr"/>
            <a:r>
              <a:rPr lang="en-AU" sz="1200" b="1" i="1" dirty="0">
                <a:solidFill>
                  <a:srgbClr val="0000CC"/>
                </a:solidFill>
              </a:rPr>
              <a:t>But authorisation to remove Threatened Flora within the Maintenance Zone if required under the BC Act </a:t>
            </a:r>
          </a:p>
        </p:txBody>
      </p:sp>
      <p:sp>
        <p:nvSpPr>
          <p:cNvPr id="12" name="Rectangle 11">
            <a:extLst>
              <a:ext uri="{FF2B5EF4-FFF2-40B4-BE49-F238E27FC236}">
                <a16:creationId xmlns:a16="http://schemas.microsoft.com/office/drawing/2014/main" id="{459A1E4D-085E-20AA-2F98-4AE3AF7DA574}"/>
              </a:ext>
            </a:extLst>
          </p:cNvPr>
          <p:cNvSpPr/>
          <p:nvPr/>
        </p:nvSpPr>
        <p:spPr>
          <a:xfrm>
            <a:off x="3822678" y="3842535"/>
            <a:ext cx="4252810" cy="1713568"/>
          </a:xfrm>
          <a:prstGeom prst="rect">
            <a:avLst/>
          </a:prstGeom>
          <a:solidFill>
            <a:srgbClr val="FFF2CC">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06AF1B93-D7EA-0B91-AE78-45E7A2E1BF5E}"/>
              </a:ext>
            </a:extLst>
          </p:cNvPr>
          <p:cNvSpPr txBox="1"/>
          <p:nvPr/>
        </p:nvSpPr>
        <p:spPr>
          <a:xfrm>
            <a:off x="2977293" y="172369"/>
            <a:ext cx="5926651" cy="276999"/>
          </a:xfrm>
          <a:prstGeom prst="rect">
            <a:avLst/>
          </a:prstGeom>
          <a:solidFill>
            <a:srgbClr val="FFCCFF"/>
          </a:solidFill>
        </p:spPr>
        <p:txBody>
          <a:bodyPr wrap="square" rtlCol="0">
            <a:spAutoFit/>
          </a:bodyPr>
          <a:lstStyle/>
          <a:p>
            <a:pPr algn="ctr"/>
            <a:r>
              <a:rPr lang="en-AU" sz="1200" b="1" i="1" dirty="0">
                <a:solidFill>
                  <a:srgbClr val="7F136C"/>
                </a:solidFill>
              </a:rPr>
              <a:t>Check for Matters of National Environmental Significance (EPBC Act )</a:t>
            </a:r>
          </a:p>
        </p:txBody>
      </p:sp>
      <p:cxnSp>
        <p:nvCxnSpPr>
          <p:cNvPr id="6" name="Straight Arrow Connector 5">
            <a:extLst>
              <a:ext uri="{FF2B5EF4-FFF2-40B4-BE49-F238E27FC236}">
                <a16:creationId xmlns:a16="http://schemas.microsoft.com/office/drawing/2014/main" id="{A010B9DF-73E8-63C5-99CD-3959064F8F82}"/>
              </a:ext>
            </a:extLst>
          </p:cNvPr>
          <p:cNvCxnSpPr/>
          <p:nvPr/>
        </p:nvCxnSpPr>
        <p:spPr>
          <a:xfrm>
            <a:off x="2977293" y="514970"/>
            <a:ext cx="0" cy="479001"/>
          </a:xfrm>
          <a:prstGeom prst="straightConnector1">
            <a:avLst/>
          </a:prstGeom>
          <a:ln w="28575">
            <a:solidFill>
              <a:srgbClr val="FFCC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D3FD38A-9198-1A66-097B-C99D0A5F02FE}"/>
              </a:ext>
            </a:extLst>
          </p:cNvPr>
          <p:cNvCxnSpPr/>
          <p:nvPr/>
        </p:nvCxnSpPr>
        <p:spPr>
          <a:xfrm>
            <a:off x="8903944" y="514970"/>
            <a:ext cx="0" cy="479001"/>
          </a:xfrm>
          <a:prstGeom prst="straightConnector1">
            <a:avLst/>
          </a:prstGeom>
          <a:ln w="28575">
            <a:solidFill>
              <a:srgbClr val="FFCCFF"/>
            </a:solidFill>
            <a:tailEnd type="triangle"/>
          </a:ln>
        </p:spPr>
        <p:style>
          <a:lnRef idx="1">
            <a:schemeClr val="accent1"/>
          </a:lnRef>
          <a:fillRef idx="0">
            <a:schemeClr val="accent1"/>
          </a:fillRef>
          <a:effectRef idx="0">
            <a:schemeClr val="accent1"/>
          </a:effectRef>
          <a:fontRef idx="minor">
            <a:schemeClr val="tx1"/>
          </a:fontRef>
        </p:style>
      </p:cxnSp>
      <p:pic>
        <p:nvPicPr>
          <p:cNvPr id="3" name="Slide_16">
            <a:hlinkClick r:id="" action="ppaction://media"/>
            <a:extLst>
              <a:ext uri="{FF2B5EF4-FFF2-40B4-BE49-F238E27FC236}">
                <a16:creationId xmlns:a16="http://schemas.microsoft.com/office/drawing/2014/main" id="{C87F18FF-01F4-01EF-7597-49ED9FCF3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307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50218" y="951487"/>
            <a:ext cx="5119174" cy="1031332"/>
          </a:xfrm>
        </p:spPr>
        <p:txBody>
          <a:bodyPr anchor="b"/>
          <a:lstStyle/>
          <a:p>
            <a:r>
              <a:rPr lang="en-US" dirty="0"/>
              <a:t>Risk of non-compliance with legislative requirements</a:t>
            </a:r>
          </a:p>
        </p:txBody>
      </p:sp>
      <p:sp>
        <p:nvSpPr>
          <p:cNvPr id="3" name="Text Placeholder 19">
            <a:extLst>
              <a:ext uri="{FF2B5EF4-FFF2-40B4-BE49-F238E27FC236}">
                <a16:creationId xmlns:a16="http://schemas.microsoft.com/office/drawing/2014/main" id="{85D71348-721A-B718-435D-A946018ECDE6}"/>
              </a:ext>
            </a:extLst>
          </p:cNvPr>
          <p:cNvSpPr>
            <a:spLocks noGrp="1"/>
          </p:cNvSpPr>
          <p:nvPr>
            <p:ph type="body" sz="quarter" idx="13"/>
          </p:nvPr>
        </p:nvSpPr>
        <p:spPr>
          <a:xfrm>
            <a:off x="550218" y="2379878"/>
            <a:ext cx="5448580" cy="4083978"/>
          </a:xfrm>
        </p:spPr>
        <p:txBody>
          <a:bodyPr/>
          <a:lstStyle/>
          <a:p>
            <a:pPr>
              <a:lnSpc>
                <a:spcPct val="100000"/>
              </a:lnSpc>
            </a:pPr>
            <a:r>
              <a:rPr lang="en-AU" sz="2000" dirty="0"/>
              <a:t>To avoid reputational damage, prosecution and cost to ratepayers:</a:t>
            </a:r>
          </a:p>
          <a:p>
            <a:pPr marL="342900" indent="-342900">
              <a:lnSpc>
                <a:spcPct val="100000"/>
              </a:lnSpc>
              <a:buFont typeface="Arial" panose="020B0604020202020204" pitchFamily="34" charset="0"/>
              <a:buChar char="•"/>
            </a:pPr>
            <a:r>
              <a:rPr lang="en-AU" sz="2000" dirty="0"/>
              <a:t>Understand the current provisions of legislation </a:t>
            </a:r>
          </a:p>
          <a:p>
            <a:pPr marL="342900" indent="-342900">
              <a:lnSpc>
                <a:spcPct val="100000"/>
              </a:lnSpc>
              <a:buFont typeface="Arial" panose="020B0604020202020204" pitchFamily="34" charset="0"/>
              <a:buChar char="•"/>
            </a:pPr>
            <a:r>
              <a:rPr lang="en-AU" sz="2000" dirty="0"/>
              <a:t>Adopt best practice procedures, checklists and Code of Conduct </a:t>
            </a:r>
          </a:p>
          <a:p>
            <a:pPr marL="342900" indent="-342900">
              <a:lnSpc>
                <a:spcPct val="100000"/>
              </a:lnSpc>
              <a:buFont typeface="Arial" panose="020B0604020202020204" pitchFamily="34" charset="0"/>
              <a:buChar char="•"/>
            </a:pPr>
            <a:r>
              <a:rPr lang="en-AU" sz="2000" dirty="0"/>
              <a:t>Undertake relevant training </a:t>
            </a:r>
          </a:p>
          <a:p>
            <a:pPr marL="342900" indent="-342900">
              <a:lnSpc>
                <a:spcPct val="100000"/>
              </a:lnSpc>
              <a:buFont typeface="Arial" panose="020B0604020202020204" pitchFamily="34" charset="0"/>
              <a:buChar char="•"/>
            </a:pPr>
            <a:r>
              <a:rPr lang="en-AU" sz="2000" dirty="0"/>
              <a:t>Keep records to demonstrate compliance and support decision making </a:t>
            </a:r>
          </a:p>
          <a:p>
            <a:pPr marL="342900" indent="-342900">
              <a:lnSpc>
                <a:spcPct val="100000"/>
              </a:lnSpc>
              <a:buFont typeface="Arial" panose="020B0604020202020204" pitchFamily="34" charset="0"/>
              <a:buChar char="•"/>
            </a:pPr>
            <a:endParaRPr lang="en-AU" sz="2400" b="1" dirty="0">
              <a:latin typeface="Gantari Light" pitchFamily="2" charset="0"/>
              <a:cs typeface="Arial" panose="020B0604020202020204" pitchFamily="34" charset="0"/>
            </a:endParaRPr>
          </a:p>
          <a:p>
            <a:pPr marL="342900" indent="-342900">
              <a:lnSpc>
                <a:spcPct val="100000"/>
              </a:lnSpc>
              <a:buFont typeface="Arial" panose="020B0604020202020204" pitchFamily="34" charset="0"/>
              <a:buChar char="•"/>
            </a:pPr>
            <a:endParaRPr lang="en-AU" sz="2400" b="1" dirty="0">
              <a:latin typeface="Gantari Light" pitchFamily="2" charset="0"/>
              <a:cs typeface="Arial" panose="020B0604020202020204" pitchFamily="34" charset="0"/>
            </a:endParaRPr>
          </a:p>
          <a:p>
            <a:pPr>
              <a:lnSpc>
                <a:spcPct val="100000"/>
              </a:lnSpc>
            </a:pPr>
            <a:endParaRPr lang="en-AU" sz="2400" b="1" dirty="0">
              <a:latin typeface="Gantari Light" pitchFamily="2" charset="0"/>
              <a:cs typeface="Arial" panose="020B0604020202020204" pitchFamily="34" charset="0"/>
            </a:endParaRPr>
          </a:p>
          <a:p>
            <a:pPr>
              <a:lnSpc>
                <a:spcPct val="100000"/>
              </a:lnSpc>
            </a:pPr>
            <a:endParaRPr lang="en-AU" sz="2400" b="1" dirty="0">
              <a:latin typeface="Gantari Light" pitchFamily="2" charset="0"/>
              <a:cs typeface="Arial" panose="020B0604020202020204" pitchFamily="34" charset="0"/>
            </a:endParaRPr>
          </a:p>
        </p:txBody>
      </p:sp>
      <p:pic>
        <p:nvPicPr>
          <p:cNvPr id="7" name="Picture 6">
            <a:extLst>
              <a:ext uri="{FF2B5EF4-FFF2-40B4-BE49-F238E27FC236}">
                <a16:creationId xmlns:a16="http://schemas.microsoft.com/office/drawing/2014/main" id="{8074337F-9FC6-7D89-8D35-20CBF11A0364}"/>
              </a:ext>
            </a:extLst>
          </p:cNvPr>
          <p:cNvPicPr>
            <a:picLocks noChangeAspect="1"/>
          </p:cNvPicPr>
          <p:nvPr/>
        </p:nvPicPr>
        <p:blipFill>
          <a:blip r:embed="rId4"/>
          <a:stretch>
            <a:fillRect/>
          </a:stretch>
        </p:blipFill>
        <p:spPr>
          <a:xfrm>
            <a:off x="6629827" y="3205136"/>
            <a:ext cx="5486682" cy="2768742"/>
          </a:xfrm>
          <a:prstGeom prst="rect">
            <a:avLst/>
          </a:prstGeom>
        </p:spPr>
      </p:pic>
      <p:pic>
        <p:nvPicPr>
          <p:cNvPr id="10" name="Picture 9">
            <a:extLst>
              <a:ext uri="{FF2B5EF4-FFF2-40B4-BE49-F238E27FC236}">
                <a16:creationId xmlns:a16="http://schemas.microsoft.com/office/drawing/2014/main" id="{207E1D3C-9320-4673-A3F9-8C32AD48B1FE}"/>
              </a:ext>
            </a:extLst>
          </p:cNvPr>
          <p:cNvPicPr>
            <a:picLocks noChangeAspect="1"/>
          </p:cNvPicPr>
          <p:nvPr/>
        </p:nvPicPr>
        <p:blipFill>
          <a:blip r:embed="rId5"/>
          <a:stretch>
            <a:fillRect/>
          </a:stretch>
        </p:blipFill>
        <p:spPr>
          <a:xfrm>
            <a:off x="6629827" y="423693"/>
            <a:ext cx="5448580" cy="2781443"/>
          </a:xfrm>
          <a:prstGeom prst="rect">
            <a:avLst/>
          </a:prstGeom>
        </p:spPr>
      </p:pic>
      <p:sp>
        <p:nvSpPr>
          <p:cNvPr id="11" name="TextBox 10">
            <a:extLst>
              <a:ext uri="{FF2B5EF4-FFF2-40B4-BE49-F238E27FC236}">
                <a16:creationId xmlns:a16="http://schemas.microsoft.com/office/drawing/2014/main" id="{92851BB6-7036-2876-1160-A7AE1DEFB2B8}"/>
              </a:ext>
            </a:extLst>
          </p:cNvPr>
          <p:cNvSpPr txBox="1"/>
          <p:nvPr/>
        </p:nvSpPr>
        <p:spPr>
          <a:xfrm>
            <a:off x="6629827" y="5986579"/>
            <a:ext cx="5448580" cy="646331"/>
          </a:xfrm>
          <a:prstGeom prst="rect">
            <a:avLst/>
          </a:prstGeom>
          <a:noFill/>
        </p:spPr>
        <p:txBody>
          <a:bodyPr wrap="square" rtlCol="0">
            <a:spAutoFit/>
          </a:bodyPr>
          <a:lstStyle/>
          <a:p>
            <a:r>
              <a:rPr lang="en-AU" sz="1200" dirty="0"/>
              <a:t>Examples of unauthorised clearing by two Local Governments that were fined in 2024.  Images reprinted from media releases with permission from the Department of Water and Environment Regulation. </a:t>
            </a:r>
          </a:p>
        </p:txBody>
      </p:sp>
      <p:pic>
        <p:nvPicPr>
          <p:cNvPr id="4" name="Slide_17">
            <a:hlinkClick r:id="" action="ppaction://media"/>
            <a:extLst>
              <a:ext uri="{FF2B5EF4-FFF2-40B4-BE49-F238E27FC236}">
                <a16:creationId xmlns:a16="http://schemas.microsoft.com/office/drawing/2014/main" id="{9F310A93-E9AA-136D-F832-4BBFF9E4B8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80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a:off x="0" y="0"/>
            <a:ext cx="5998028" cy="6858000"/>
          </a:xfrm>
        </p:spPr>
      </p:pic>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6655436" y="314716"/>
            <a:ext cx="5162484" cy="1031332"/>
          </a:xfrm>
        </p:spPr>
        <p:txBody>
          <a:bodyPr anchor="b"/>
          <a:lstStyle/>
          <a:p>
            <a:r>
              <a:rPr lang="en-US" dirty="0"/>
              <a:t>Summary </a:t>
            </a:r>
          </a:p>
        </p:txBody>
      </p:sp>
      <p:sp>
        <p:nvSpPr>
          <p:cNvPr id="23" name="Text Placeholder 8">
            <a:extLst>
              <a:ext uri="{FF2B5EF4-FFF2-40B4-BE49-F238E27FC236}">
                <a16:creationId xmlns:a16="http://schemas.microsoft.com/office/drawing/2014/main" id="{A6509B39-7F99-A779-24B8-FA8F541417DE}"/>
              </a:ext>
            </a:extLst>
          </p:cNvPr>
          <p:cNvSpPr>
            <a:spLocks noGrp="1"/>
          </p:cNvSpPr>
          <p:nvPr>
            <p:ph type="body" sz="quarter" idx="13"/>
          </p:nvPr>
        </p:nvSpPr>
        <p:spPr>
          <a:xfrm>
            <a:off x="6652780" y="2967644"/>
            <a:ext cx="5347437" cy="617552"/>
          </a:xfrm>
        </p:spPr>
        <p:txBody>
          <a:bodyPr/>
          <a:lstStyle/>
          <a:p>
            <a:r>
              <a:rPr lang="en-US" sz="1800" dirty="0">
                <a:latin typeface="Gantari Light" pitchFamily="2" charset="0"/>
              </a:rPr>
              <a:t>Local Government roles and responsibilities in roadside vegetation management includes: </a:t>
            </a:r>
          </a:p>
          <a:p>
            <a:pPr marL="285750" indent="-285750">
              <a:buFont typeface="Arial" panose="020B0604020202020204" pitchFamily="34" charset="0"/>
              <a:buChar char="•"/>
            </a:pPr>
            <a:r>
              <a:rPr lang="en-US" sz="1800" dirty="0">
                <a:latin typeface="Gantari Light" pitchFamily="2" charset="0"/>
              </a:rPr>
              <a:t>Asset management </a:t>
            </a:r>
          </a:p>
          <a:p>
            <a:pPr marL="285750" indent="-285750">
              <a:buFont typeface="Arial" panose="020B0604020202020204" pitchFamily="34" charset="0"/>
              <a:buChar char="•"/>
            </a:pPr>
            <a:r>
              <a:rPr lang="en-US" sz="1800" dirty="0">
                <a:latin typeface="Gantari Light" pitchFamily="2" charset="0"/>
              </a:rPr>
              <a:t>Project delivery</a:t>
            </a:r>
          </a:p>
          <a:p>
            <a:pPr marL="285750" indent="-285750">
              <a:buFont typeface="Arial" panose="020B0604020202020204" pitchFamily="34" charset="0"/>
              <a:buChar char="•"/>
            </a:pPr>
            <a:r>
              <a:rPr lang="en-US" sz="1800" dirty="0">
                <a:latin typeface="Gantari Light" pitchFamily="2" charset="0"/>
              </a:rPr>
              <a:t>Facilitator of land access </a:t>
            </a:r>
          </a:p>
          <a:p>
            <a:pPr marL="285750" indent="-285750">
              <a:buFont typeface="Arial" panose="020B0604020202020204" pitchFamily="34" charset="0"/>
              <a:buChar char="•"/>
            </a:pPr>
            <a:endParaRPr lang="en-US" sz="1800" dirty="0">
              <a:latin typeface="Gantari Light" pitchFamily="2" charset="0"/>
            </a:endParaRPr>
          </a:p>
        </p:txBody>
      </p:sp>
      <p:sp>
        <p:nvSpPr>
          <p:cNvPr id="24" name="Text Placeholder 8">
            <a:extLst>
              <a:ext uri="{FF2B5EF4-FFF2-40B4-BE49-F238E27FC236}">
                <a16:creationId xmlns:a16="http://schemas.microsoft.com/office/drawing/2014/main" id="{D96585C4-1F9C-AA87-14F1-0F0FED07CFB2}"/>
              </a:ext>
            </a:extLst>
          </p:cNvPr>
          <p:cNvSpPr txBox="1">
            <a:spLocks/>
          </p:cNvSpPr>
          <p:nvPr/>
        </p:nvSpPr>
        <p:spPr>
          <a:xfrm>
            <a:off x="6655437" y="5092286"/>
            <a:ext cx="5447520" cy="1293862"/>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antari Light" pitchFamily="2" charset="0"/>
              </a:rPr>
              <a:t>Impacts on vegetation in road reserves are regulated via two State Acts and the Australian Government legislation, the </a:t>
            </a:r>
            <a:r>
              <a:rPr lang="en-US" sz="1800" i="1" dirty="0">
                <a:latin typeface="Gantari Light" pitchFamily="2" charset="0"/>
              </a:rPr>
              <a:t>Environmental Protection and Biodiversity Conservation Act 1999</a:t>
            </a:r>
            <a:r>
              <a:rPr lang="en-US" sz="1800" dirty="0">
                <a:latin typeface="Gantari Light" pitchFamily="2" charset="0"/>
              </a:rPr>
              <a:t>  </a:t>
            </a:r>
          </a:p>
          <a:p>
            <a:endParaRPr lang="en-US" sz="1800" dirty="0">
              <a:latin typeface="Gantari Light" pitchFamily="2" charset="0"/>
            </a:endParaRPr>
          </a:p>
        </p:txBody>
      </p:sp>
      <p:pic>
        <p:nvPicPr>
          <p:cNvPr id="10" name="Picture 9">
            <a:extLst>
              <a:ext uri="{FF2B5EF4-FFF2-40B4-BE49-F238E27FC236}">
                <a16:creationId xmlns:a16="http://schemas.microsoft.com/office/drawing/2014/main" id="{86610669-94BB-FA15-190D-301402534DE9}"/>
              </a:ext>
            </a:extLst>
          </p:cNvPr>
          <p:cNvPicPr>
            <a:picLocks noChangeAspect="1"/>
          </p:cNvPicPr>
          <p:nvPr/>
        </p:nvPicPr>
        <p:blipFill>
          <a:blip r:embed="rId5"/>
          <a:stretch>
            <a:fillRect/>
          </a:stretch>
        </p:blipFill>
        <p:spPr>
          <a:xfrm>
            <a:off x="10402876" y="393538"/>
            <a:ext cx="1203951" cy="925142"/>
          </a:xfrm>
          <a:prstGeom prst="rect">
            <a:avLst/>
          </a:prstGeom>
        </p:spPr>
      </p:pic>
      <p:pic>
        <p:nvPicPr>
          <p:cNvPr id="19" name="Picture Placeholder 31">
            <a:extLst>
              <a:ext uri="{FF2B5EF4-FFF2-40B4-BE49-F238E27FC236}">
                <a16:creationId xmlns:a16="http://schemas.microsoft.com/office/drawing/2014/main" id="{3CA7D280-C590-3003-FA36-1F47293C88D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487204" y="3472052"/>
            <a:ext cx="838200" cy="833438"/>
          </a:xfrm>
          <a:prstGeom prst="rect">
            <a:avLst/>
          </a:prstGeom>
        </p:spPr>
      </p:pic>
      <p:pic>
        <p:nvPicPr>
          <p:cNvPr id="20" name="Picture Placeholder 33">
            <a:extLst>
              <a:ext uri="{FF2B5EF4-FFF2-40B4-BE49-F238E27FC236}">
                <a16:creationId xmlns:a16="http://schemas.microsoft.com/office/drawing/2014/main" id="{6A1F9013-68B7-2617-5FD9-2B8BEF208AE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554398" y="5092286"/>
            <a:ext cx="838200" cy="833438"/>
          </a:xfrm>
          <a:prstGeom prst="rect">
            <a:avLst/>
          </a:prstGeom>
        </p:spPr>
      </p:pic>
      <p:pic>
        <p:nvPicPr>
          <p:cNvPr id="29" name="Picture Placeholder 29">
            <a:extLst>
              <a:ext uri="{FF2B5EF4-FFF2-40B4-BE49-F238E27FC236}">
                <a16:creationId xmlns:a16="http://schemas.microsoft.com/office/drawing/2014/main" id="{671873E0-D263-7808-4F7F-EE5EFEF194B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479681" y="1851818"/>
            <a:ext cx="838200" cy="833438"/>
          </a:xfrm>
          <a:prstGeom prst="rect">
            <a:avLst/>
          </a:prstGeom>
        </p:spPr>
      </p:pic>
      <p:pic>
        <p:nvPicPr>
          <p:cNvPr id="30" name="Graphic 29" descr="Checkmark with solid fill">
            <a:extLst>
              <a:ext uri="{FF2B5EF4-FFF2-40B4-BE49-F238E27FC236}">
                <a16:creationId xmlns:a16="http://schemas.microsoft.com/office/drawing/2014/main" id="{095DA214-7E63-5F25-1E55-B2D1DA019A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4796" y="2033363"/>
            <a:ext cx="605672" cy="605672"/>
          </a:xfrm>
          <a:prstGeom prst="rect">
            <a:avLst/>
          </a:prstGeom>
        </p:spPr>
      </p:pic>
      <p:pic>
        <p:nvPicPr>
          <p:cNvPr id="31" name="Graphic 30" descr="Checkmark with solid fill">
            <a:extLst>
              <a:ext uri="{FF2B5EF4-FFF2-40B4-BE49-F238E27FC236}">
                <a16:creationId xmlns:a16="http://schemas.microsoft.com/office/drawing/2014/main" id="{E82F3ABC-9242-6CF2-D738-73F1F333E6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4796" y="3554338"/>
            <a:ext cx="605672" cy="605672"/>
          </a:xfrm>
          <a:prstGeom prst="rect">
            <a:avLst/>
          </a:prstGeom>
        </p:spPr>
      </p:pic>
      <p:pic>
        <p:nvPicPr>
          <p:cNvPr id="32" name="Graphic 31" descr="Checkmark with solid fill">
            <a:extLst>
              <a:ext uri="{FF2B5EF4-FFF2-40B4-BE49-F238E27FC236}">
                <a16:creationId xmlns:a16="http://schemas.microsoft.com/office/drawing/2014/main" id="{C120E3E0-6737-6E84-DFBD-C0AA06964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8175" y="5252505"/>
            <a:ext cx="605672" cy="605672"/>
          </a:xfrm>
          <a:prstGeom prst="rect">
            <a:avLst/>
          </a:prstGeom>
        </p:spPr>
      </p:pic>
      <p:cxnSp>
        <p:nvCxnSpPr>
          <p:cNvPr id="35" name="Straight Connector 34">
            <a:extLst>
              <a:ext uri="{FF2B5EF4-FFF2-40B4-BE49-F238E27FC236}">
                <a16:creationId xmlns:a16="http://schemas.microsoft.com/office/drawing/2014/main" id="{115A21BE-667C-7122-FAE7-DDD98C655AB3}"/>
              </a:ext>
            </a:extLst>
          </p:cNvPr>
          <p:cNvCxnSpPr/>
          <p:nvPr/>
        </p:nvCxnSpPr>
        <p:spPr>
          <a:xfrm>
            <a:off x="6655435" y="2726697"/>
            <a:ext cx="4761419" cy="0"/>
          </a:xfrm>
          <a:prstGeom prst="line">
            <a:avLst/>
          </a:prstGeom>
          <a:ln>
            <a:solidFill>
              <a:srgbClr val="00465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A1891D-7B79-03AF-57AA-2228E503027D}"/>
              </a:ext>
            </a:extLst>
          </p:cNvPr>
          <p:cNvCxnSpPr/>
          <p:nvPr/>
        </p:nvCxnSpPr>
        <p:spPr>
          <a:xfrm>
            <a:off x="6652780" y="4930675"/>
            <a:ext cx="4761419" cy="0"/>
          </a:xfrm>
          <a:prstGeom prst="line">
            <a:avLst/>
          </a:prstGeom>
          <a:ln>
            <a:solidFill>
              <a:srgbClr val="00465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1C400A-6A52-1B4D-03B1-EC1B6DA5473A}"/>
              </a:ext>
            </a:extLst>
          </p:cNvPr>
          <p:cNvSpPr txBox="1"/>
          <p:nvPr/>
        </p:nvSpPr>
        <p:spPr>
          <a:xfrm>
            <a:off x="16098" y="6596390"/>
            <a:ext cx="1200150" cy="261610"/>
          </a:xfrm>
          <a:prstGeom prst="rect">
            <a:avLst/>
          </a:prstGeom>
          <a:noFill/>
        </p:spPr>
        <p:txBody>
          <a:bodyPr wrap="square" rtlCol="0">
            <a:spAutoFit/>
          </a:bodyPr>
          <a:lstStyle/>
          <a:p>
            <a:r>
              <a:rPr lang="en-AU" sz="1100" i="1" dirty="0">
                <a:solidFill>
                  <a:schemeClr val="bg1"/>
                </a:solidFill>
              </a:rPr>
              <a:t>Photo: WALGA </a:t>
            </a:r>
          </a:p>
        </p:txBody>
      </p:sp>
      <p:sp>
        <p:nvSpPr>
          <p:cNvPr id="5" name="Text Placeholder 8">
            <a:extLst>
              <a:ext uri="{FF2B5EF4-FFF2-40B4-BE49-F238E27FC236}">
                <a16:creationId xmlns:a16="http://schemas.microsoft.com/office/drawing/2014/main" id="{DC730214-BFAC-ED92-4275-7125303A1AAD}"/>
              </a:ext>
            </a:extLst>
          </p:cNvPr>
          <p:cNvSpPr txBox="1">
            <a:spLocks/>
          </p:cNvSpPr>
          <p:nvPr/>
        </p:nvSpPr>
        <p:spPr>
          <a:xfrm>
            <a:off x="6652780" y="1912578"/>
            <a:ext cx="4447401" cy="617552"/>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antari Light" pitchFamily="2" charset="0"/>
              </a:rPr>
              <a:t>Roadside vegetation has multiple functions and benefits</a:t>
            </a:r>
          </a:p>
        </p:txBody>
      </p:sp>
      <p:pic>
        <p:nvPicPr>
          <p:cNvPr id="6" name="Slide_18">
            <a:hlinkClick r:id="" action="ppaction://media"/>
            <a:extLst>
              <a:ext uri="{FF2B5EF4-FFF2-40B4-BE49-F238E27FC236}">
                <a16:creationId xmlns:a16="http://schemas.microsoft.com/office/drawing/2014/main" id="{1A8C9553-D58F-019A-CC66-F1F93A17E7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64272" y="567099"/>
            <a:ext cx="609600" cy="609600"/>
          </a:xfrm>
          <a:prstGeom prst="rect">
            <a:avLst/>
          </a:prstGeom>
        </p:spPr>
      </p:pic>
    </p:spTree>
    <p:extLst>
      <p:ext uri="{BB962C8B-B14F-4D97-AF65-F5344CB8AC3E}">
        <p14:creationId xmlns:p14="http://schemas.microsoft.com/office/powerpoint/2010/main" val="21049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D0FDC4A-3B3D-BA72-DC11-6F5E8B8E3AD9}"/>
              </a:ext>
            </a:extLst>
          </p:cNvPr>
          <p:cNvSpPr>
            <a:spLocks noGrp="1"/>
          </p:cNvSpPr>
          <p:nvPr>
            <p:ph type="body" sz="quarter" idx="12"/>
          </p:nvPr>
        </p:nvSpPr>
        <p:spPr>
          <a:xfrm>
            <a:off x="779040" y="697365"/>
            <a:ext cx="4637088" cy="1031332"/>
          </a:xfrm>
        </p:spPr>
        <p:txBody>
          <a:bodyPr anchor="b"/>
          <a:lstStyle/>
          <a:p>
            <a:r>
              <a:rPr lang="en-US" dirty="0"/>
              <a:t>Contact</a:t>
            </a:r>
          </a:p>
        </p:txBody>
      </p:sp>
      <p:sp>
        <p:nvSpPr>
          <p:cNvPr id="18" name="Text Placeholder 17">
            <a:extLst>
              <a:ext uri="{FF2B5EF4-FFF2-40B4-BE49-F238E27FC236}">
                <a16:creationId xmlns:a16="http://schemas.microsoft.com/office/drawing/2014/main" id="{2F9281A4-82C0-5870-15D7-64CF951735FD}"/>
              </a:ext>
            </a:extLst>
          </p:cNvPr>
          <p:cNvSpPr>
            <a:spLocks noGrp="1"/>
          </p:cNvSpPr>
          <p:nvPr>
            <p:ph type="body" sz="quarter" idx="13"/>
          </p:nvPr>
        </p:nvSpPr>
        <p:spPr>
          <a:xfrm>
            <a:off x="783537" y="1828255"/>
            <a:ext cx="6132124" cy="332851"/>
          </a:xfrm>
        </p:spPr>
        <p:txBody>
          <a:bodyPr/>
          <a:lstStyle/>
          <a:p>
            <a:pPr>
              <a:spcBef>
                <a:spcPts val="600"/>
              </a:spcBef>
            </a:pPr>
            <a:r>
              <a:rPr lang="en-AU" dirty="0">
                <a:latin typeface="Gantari Light" pitchFamily="2" charset="0"/>
                <a:cs typeface="Arial" panose="020B0604020202020204" pitchFamily="34" charset="0"/>
              </a:rPr>
              <a:t>For further information email to </a:t>
            </a:r>
            <a:r>
              <a:rPr lang="en-AU" dirty="0">
                <a:latin typeface="Gantari Light" pitchFamily="2" charset="0"/>
                <a:cs typeface="Arial" panose="020B0604020202020204" pitchFamily="34" charset="0"/>
                <a:hlinkClick r:id="rId4"/>
              </a:rPr>
              <a:t>environment@walga.asn.au</a:t>
            </a:r>
            <a:endParaRPr lang="en-AU" dirty="0">
              <a:latin typeface="Gantari Light" pitchFamily="2" charset="0"/>
              <a:cs typeface="Arial" panose="020B0604020202020204" pitchFamily="34" charset="0"/>
            </a:endParaRPr>
          </a:p>
        </p:txBody>
      </p:sp>
      <p:pic>
        <p:nvPicPr>
          <p:cNvPr id="13" name="Graphic 12">
            <a:extLst>
              <a:ext uri="{FF2B5EF4-FFF2-40B4-BE49-F238E27FC236}">
                <a16:creationId xmlns:a16="http://schemas.microsoft.com/office/drawing/2014/main" id="{63770643-1E4B-9904-482E-B9568441D0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801" r="13801"/>
          <a:stretch/>
        </p:blipFill>
        <p:spPr>
          <a:xfrm>
            <a:off x="529684" y="420337"/>
            <a:ext cx="893077" cy="823024"/>
          </a:xfrm>
          <a:prstGeom prst="rect">
            <a:avLst/>
          </a:prstGeom>
        </p:spPr>
      </p:pic>
      <p:sp>
        <p:nvSpPr>
          <p:cNvPr id="5" name="Text Placeholder 16">
            <a:extLst>
              <a:ext uri="{FF2B5EF4-FFF2-40B4-BE49-F238E27FC236}">
                <a16:creationId xmlns:a16="http://schemas.microsoft.com/office/drawing/2014/main" id="{1CD3924B-618C-C696-7BB5-E50AE138C428}"/>
              </a:ext>
            </a:extLst>
          </p:cNvPr>
          <p:cNvSpPr txBox="1">
            <a:spLocks/>
          </p:cNvSpPr>
          <p:nvPr/>
        </p:nvSpPr>
        <p:spPr>
          <a:xfrm>
            <a:off x="779040" y="2333463"/>
            <a:ext cx="4637088" cy="403987"/>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Resources</a:t>
            </a:r>
            <a:endParaRPr lang="en-US" dirty="0"/>
          </a:p>
        </p:txBody>
      </p:sp>
      <p:sp>
        <p:nvSpPr>
          <p:cNvPr id="6" name="Text Placeholder 17">
            <a:extLst>
              <a:ext uri="{FF2B5EF4-FFF2-40B4-BE49-F238E27FC236}">
                <a16:creationId xmlns:a16="http://schemas.microsoft.com/office/drawing/2014/main" id="{49121A78-7374-800F-22AE-9525EC5F402E}"/>
              </a:ext>
            </a:extLst>
          </p:cNvPr>
          <p:cNvSpPr txBox="1">
            <a:spLocks/>
          </p:cNvSpPr>
          <p:nvPr/>
        </p:nvSpPr>
        <p:spPr>
          <a:xfrm>
            <a:off x="779040" y="2909807"/>
            <a:ext cx="4447401" cy="1577931"/>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0" dirty="0">
                <a:latin typeface="Gantari Light" pitchFamily="2" charset="0"/>
                <a:cs typeface="Arial" panose="020B0604020202020204" pitchFamily="34" charset="0"/>
              </a:rPr>
              <a:t>To download resources supporting </a:t>
            </a:r>
            <a:r>
              <a:rPr lang="en-AU" dirty="0">
                <a:latin typeface="Gantari Light" pitchFamily="2" charset="0"/>
                <a:cs typeface="Arial" panose="020B0604020202020204" pitchFamily="34" charset="0"/>
              </a:rPr>
              <a:t>roadside vegetation management </a:t>
            </a:r>
            <a:r>
              <a:rPr lang="en-AU" sz="1600" b="0" dirty="0">
                <a:latin typeface="Gantari Light" pitchFamily="2" charset="0"/>
                <a:cs typeface="Arial" panose="020B0604020202020204" pitchFamily="34" charset="0"/>
              </a:rPr>
              <a:t>visit </a:t>
            </a:r>
            <a:r>
              <a:rPr lang="en-AU" sz="1600" b="0" dirty="0">
                <a:latin typeface="Gantari Light" pitchFamily="2" charset="0"/>
                <a:cs typeface="Arial" panose="020B0604020202020204" pitchFamily="34" charset="0"/>
                <a:hlinkClick r:id="rId7"/>
              </a:rPr>
              <a:t>WALGA’s website </a:t>
            </a:r>
            <a:endParaRPr lang="en-AU" sz="1600" b="0" dirty="0">
              <a:latin typeface="Gantari Light" pitchFamily="2" charset="0"/>
              <a:cs typeface="Arial" panose="020B0604020202020204" pitchFamily="34" charset="0"/>
            </a:endParaRPr>
          </a:p>
          <a:p>
            <a:pPr>
              <a:spcBef>
                <a:spcPts val="0"/>
              </a:spcBef>
            </a:pPr>
            <a:endParaRPr lang="en-US" sz="1000" b="0" dirty="0">
              <a:latin typeface="Gantari Light" pitchFamily="2" charset="0"/>
              <a:cs typeface="Arial" panose="020B0604020202020204" pitchFamily="34" charset="0"/>
            </a:endParaRPr>
          </a:p>
          <a:p>
            <a:pPr>
              <a:spcBef>
                <a:spcPts val="0"/>
              </a:spcBef>
            </a:pPr>
            <a:r>
              <a:rPr lang="en-US" sz="1600" b="0" dirty="0">
                <a:latin typeface="Gantari Light" pitchFamily="2" charset="0"/>
                <a:cs typeface="Arial" panose="020B0604020202020204" pitchFamily="34" charset="0"/>
              </a:rPr>
              <a:t>To download mapping data, go to </a:t>
            </a:r>
          </a:p>
          <a:p>
            <a:pPr>
              <a:spcBef>
                <a:spcPts val="0"/>
              </a:spcBef>
            </a:pPr>
            <a:r>
              <a:rPr lang="en-AU" sz="1600" b="0" dirty="0">
                <a:latin typeface="Gantari Light" pitchFamily="2" charset="0"/>
                <a:cs typeface="Arial" panose="020B0604020202020204" pitchFamily="34" charset="0"/>
                <a:hlinkClick r:id="rId8">
                  <a:extLst>
                    <a:ext uri="{A12FA001-AC4F-418D-AE19-62706E023703}">
                      <ahyp:hlinkClr xmlns:ahyp="http://schemas.microsoft.com/office/drawing/2018/hyperlinkcolor" val="tx"/>
                    </a:ext>
                  </a:extLst>
                </a:hlinkClick>
              </a:rPr>
              <a:t>Western Australian Local Government Association - Organisations - data.wa.gov.au</a:t>
            </a:r>
            <a:endParaRPr lang="en-US" sz="1600" b="0" dirty="0">
              <a:latin typeface="Gantari Light" pitchFamily="2" charset="0"/>
              <a:cs typeface="Arial" panose="020B0604020202020204" pitchFamily="34" charset="0"/>
            </a:endParaRPr>
          </a:p>
        </p:txBody>
      </p:sp>
      <p:sp>
        <p:nvSpPr>
          <p:cNvPr id="15" name="Text Box 9">
            <a:extLst>
              <a:ext uri="{FF2B5EF4-FFF2-40B4-BE49-F238E27FC236}">
                <a16:creationId xmlns:a16="http://schemas.microsoft.com/office/drawing/2014/main" id="{4A72FE81-EA4A-51D9-187E-223BA11D042D}"/>
              </a:ext>
            </a:extLst>
          </p:cNvPr>
          <p:cNvSpPr txBox="1"/>
          <p:nvPr/>
        </p:nvSpPr>
        <p:spPr>
          <a:xfrm>
            <a:off x="635986" y="4770677"/>
            <a:ext cx="5587537" cy="6138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solidFill>
                  <a:srgbClr val="215868"/>
                </a:solidFill>
                <a:effectLst/>
                <a:latin typeface="Gantari Light" pitchFamily="2" charset="0"/>
                <a:ea typeface="Carlito"/>
                <a:cs typeface="Carlito"/>
              </a:rPr>
              <a:t>This Project is supported by funding from the Western Australian Government’s  State NRM Program</a:t>
            </a:r>
            <a:endParaRPr lang="en-AU" sz="1400" dirty="0">
              <a:effectLst/>
              <a:latin typeface="Gantari Light" pitchFamily="2" charset="0"/>
              <a:ea typeface="Carlito"/>
              <a:cs typeface="Carlito"/>
            </a:endParaRPr>
          </a:p>
        </p:txBody>
      </p:sp>
      <p:pic>
        <p:nvPicPr>
          <p:cNvPr id="21" name="Picture 20">
            <a:extLst>
              <a:ext uri="{FF2B5EF4-FFF2-40B4-BE49-F238E27FC236}">
                <a16:creationId xmlns:a16="http://schemas.microsoft.com/office/drawing/2014/main" id="{A091C0DC-13F0-7350-4AAA-D2743DF7961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3227" y="5528930"/>
            <a:ext cx="5499942" cy="908733"/>
          </a:xfrm>
          <a:prstGeom prst="rect">
            <a:avLst/>
          </a:prstGeom>
        </p:spPr>
      </p:pic>
      <p:sp>
        <p:nvSpPr>
          <p:cNvPr id="7" name="TextBox 6">
            <a:extLst>
              <a:ext uri="{FF2B5EF4-FFF2-40B4-BE49-F238E27FC236}">
                <a16:creationId xmlns:a16="http://schemas.microsoft.com/office/drawing/2014/main" id="{6D9A11EF-0016-9B1F-5E87-505602DD1888}"/>
              </a:ext>
            </a:extLst>
          </p:cNvPr>
          <p:cNvSpPr txBox="1"/>
          <p:nvPr/>
        </p:nvSpPr>
        <p:spPr>
          <a:xfrm>
            <a:off x="7030918" y="159489"/>
            <a:ext cx="4953122" cy="6561384"/>
          </a:xfrm>
          <a:prstGeom prst="rect">
            <a:avLst/>
          </a:prstGeom>
          <a:solidFill>
            <a:schemeClr val="tx2">
              <a:lumMod val="20000"/>
              <a:lumOff val="80000"/>
            </a:schemeClr>
          </a:solidFill>
        </p:spPr>
        <p:txBody>
          <a:bodyPr wrap="square" rtlCol="0">
            <a:spAutoFit/>
          </a:bodyPr>
          <a:lstStyle/>
          <a:p>
            <a:pPr algn="l"/>
            <a:r>
              <a:rPr lang="en-AU" sz="2000" b="1" dirty="0">
                <a:solidFill>
                  <a:srgbClr val="009DD1"/>
                </a:solidFill>
                <a:latin typeface="+mj-lt"/>
              </a:rPr>
              <a:t>Disclaimer</a:t>
            </a:r>
          </a:p>
          <a:p>
            <a:pPr algn="l"/>
            <a:endParaRPr lang="en-AU" sz="1200" dirty="0"/>
          </a:p>
          <a:p>
            <a:pPr algn="l"/>
            <a:r>
              <a:rPr lang="en-AU" sz="1200" dirty="0"/>
              <a:t>At WALGA, we've made every effort to ensure that the material contained on our website is accurate, current and reliable at the time it was created or last modified.</a:t>
            </a:r>
          </a:p>
          <a:p>
            <a:pPr algn="l"/>
            <a:endParaRPr lang="en-AU" sz="1200" dirty="0"/>
          </a:p>
          <a:p>
            <a:pPr algn="l"/>
            <a:r>
              <a:rPr lang="en-AU" sz="1200" dirty="0"/>
              <a:t>While the material on this resource is compiled with due care, WALGA does not warrant or accept liability with regards to the accuracy or completeness of the material. As such, no reliance should be made by the user on the material who should carefully assess the relevance and accuracy of that material, including seeking confirmation from the originating body.</a:t>
            </a:r>
          </a:p>
          <a:p>
            <a:pPr algn="l"/>
            <a:endParaRPr lang="en-AU" sz="1200" dirty="0"/>
          </a:p>
          <a:p>
            <a:pPr algn="l"/>
            <a:r>
              <a:rPr lang="en-AU" sz="1200" dirty="0"/>
              <a:t>The information delivered to you via any externally hosted website is produced and managed by the website owner. All care has been taken to ensure validity of these external sites, however WALGA cannot be held responsible for any misrepresentation of information found on any external websites.</a:t>
            </a:r>
          </a:p>
          <a:p>
            <a:pPr algn="l"/>
            <a:endParaRPr lang="en-AU" sz="1200" dirty="0"/>
          </a:p>
          <a:p>
            <a:pPr algn="l"/>
            <a:r>
              <a:rPr lang="en-AU" sz="1200" dirty="0"/>
              <a:t>If you wish to clarify anything about this site or have concerns regarding your privacy, please contact us.</a:t>
            </a:r>
          </a:p>
          <a:p>
            <a:pPr algn="l"/>
            <a:endParaRPr lang="en-AU" sz="2000" dirty="0">
              <a:solidFill>
                <a:srgbClr val="009DD1"/>
              </a:solidFill>
              <a:latin typeface="+mj-lt"/>
            </a:endParaRPr>
          </a:p>
          <a:p>
            <a:pPr algn="l"/>
            <a:r>
              <a:rPr lang="en-AU" sz="2000" b="1" dirty="0">
                <a:solidFill>
                  <a:srgbClr val="009DD1"/>
                </a:solidFill>
                <a:latin typeface="+mj-lt"/>
              </a:rPr>
              <a:t>Copyright</a:t>
            </a:r>
            <a:endParaRPr lang="en-AU" sz="2000" dirty="0">
              <a:solidFill>
                <a:srgbClr val="009DD1"/>
              </a:solidFill>
              <a:latin typeface="+mj-lt"/>
            </a:endParaRPr>
          </a:p>
          <a:p>
            <a:pPr algn="l"/>
            <a:endParaRPr lang="en-AU" sz="1200" dirty="0"/>
          </a:p>
          <a:p>
            <a:pPr algn="l"/>
            <a:r>
              <a:rPr lang="en-AU" sz="1200" dirty="0"/>
              <a:t>All material that appears in this presentation, including content, graphics and audio is protected by the operation of the Copyright Act 1968, and is owned by the WALGA unless otherwise referenced as being from another source. Materials contained  here can be reproduced for personal and non-commercial use, without permission providing it remains unaltered in its original form. Should you wish to reproduce material that is for commercial or non-personal use, you can request permission to do so by </a:t>
            </a:r>
            <a:r>
              <a:rPr lang="en-AU" sz="1200" dirty="0">
                <a:hlinkClick r:id="rId10"/>
              </a:rPr>
              <a:t>contacting us</a:t>
            </a:r>
            <a:r>
              <a:rPr lang="en-AU" sz="1200" dirty="0"/>
              <a:t>.</a:t>
            </a:r>
          </a:p>
        </p:txBody>
      </p:sp>
      <p:pic>
        <p:nvPicPr>
          <p:cNvPr id="2" name="Slide_19">
            <a:hlinkClick r:id="" action="ppaction://media"/>
            <a:extLst>
              <a:ext uri="{FF2B5EF4-FFF2-40B4-BE49-F238E27FC236}">
                <a16:creationId xmlns:a16="http://schemas.microsoft.com/office/drawing/2014/main" id="{206023EA-0D9D-5D8C-D6A6-87D1842AC92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719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557A01D-7CBA-80A8-9084-90DF1FAA643C}"/>
              </a:ext>
            </a:extLst>
          </p:cNvPr>
          <p:cNvSpPr>
            <a:spLocks noGrp="1"/>
          </p:cNvSpPr>
          <p:nvPr>
            <p:ph type="body" sz="quarter" idx="12"/>
          </p:nvPr>
        </p:nvSpPr>
        <p:spPr/>
        <p:txBody>
          <a:bodyPr/>
          <a:lstStyle/>
          <a:p>
            <a:r>
              <a:rPr lang="en-US" dirty="0"/>
              <a:t>Acknowledgement of Traditional Owners</a:t>
            </a:r>
          </a:p>
        </p:txBody>
      </p:sp>
      <p:sp>
        <p:nvSpPr>
          <p:cNvPr id="17" name="Text Placeholder 16">
            <a:extLst>
              <a:ext uri="{FF2B5EF4-FFF2-40B4-BE49-F238E27FC236}">
                <a16:creationId xmlns:a16="http://schemas.microsoft.com/office/drawing/2014/main" id="{D0A30D35-F0E7-5BF7-455B-021699B95CE9}"/>
              </a:ext>
            </a:extLst>
          </p:cNvPr>
          <p:cNvSpPr>
            <a:spLocks noGrp="1"/>
          </p:cNvSpPr>
          <p:nvPr>
            <p:ph type="body" sz="quarter" idx="13"/>
          </p:nvPr>
        </p:nvSpPr>
        <p:spPr/>
        <p:txBody>
          <a:bodyPr/>
          <a:lstStyle/>
          <a:p>
            <a:r>
              <a:rPr lang="en-AU" sz="1400" dirty="0">
                <a:effectLst/>
                <a:latin typeface="Gantari Light" pitchFamily="2" charset="0"/>
                <a:ea typeface="Calibri" panose="020F0502020204030204" pitchFamily="34" charset="0"/>
              </a:rPr>
              <a:t>WALGA acknowledges the continuing connection of Aboriginal people to Country, culture and community. We embrace the vast Aboriginal cultural diversity throughout Western Australia, including </a:t>
            </a:r>
            <a:r>
              <a:rPr lang="en-AU" sz="1400" dirty="0" err="1">
                <a:effectLst/>
                <a:latin typeface="Gantari Light" pitchFamily="2" charset="0"/>
                <a:ea typeface="Calibri" panose="020F0502020204030204" pitchFamily="34" charset="0"/>
              </a:rPr>
              <a:t>Boorloo</a:t>
            </a:r>
            <a:r>
              <a:rPr lang="en-AU" sz="1400" dirty="0">
                <a:effectLst/>
                <a:latin typeface="Gantari Light" pitchFamily="2" charset="0"/>
                <a:ea typeface="Calibri" panose="020F0502020204030204" pitchFamily="34" charset="0"/>
              </a:rPr>
              <a:t> (Perth), on the land of the </a:t>
            </a:r>
            <a:r>
              <a:rPr lang="en-AU" sz="1400" dirty="0" err="1">
                <a:effectLst/>
                <a:latin typeface="Gantari Light" pitchFamily="2" charset="0"/>
                <a:ea typeface="Calibri" panose="020F0502020204030204" pitchFamily="34" charset="0"/>
              </a:rPr>
              <a:t>Whadjuk</a:t>
            </a:r>
            <a:r>
              <a:rPr lang="en-AU" sz="1400" dirty="0">
                <a:effectLst/>
                <a:latin typeface="Gantari Light" pitchFamily="2" charset="0"/>
                <a:ea typeface="Calibri" panose="020F0502020204030204" pitchFamily="34" charset="0"/>
              </a:rPr>
              <a:t> Noongar People, where WALGA is located and we acknowledge and pay respect to Elders past and present.</a:t>
            </a:r>
          </a:p>
          <a:p>
            <a:endParaRPr lang="en-US" dirty="0"/>
          </a:p>
        </p:txBody>
      </p:sp>
      <p:sp>
        <p:nvSpPr>
          <p:cNvPr id="18" name="Text Placeholder 17">
            <a:extLst>
              <a:ext uri="{FF2B5EF4-FFF2-40B4-BE49-F238E27FC236}">
                <a16:creationId xmlns:a16="http://schemas.microsoft.com/office/drawing/2014/main" id="{FF916D8E-F31A-801C-E8F3-252DD41FC946}"/>
              </a:ext>
            </a:extLst>
          </p:cNvPr>
          <p:cNvSpPr>
            <a:spLocks noGrp="1"/>
          </p:cNvSpPr>
          <p:nvPr>
            <p:ph type="body" sz="quarter" idx="14"/>
          </p:nvPr>
        </p:nvSpPr>
        <p:spPr/>
        <p:txBody>
          <a:bodyPr/>
          <a:lstStyle/>
          <a:p>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endParaRPr lang="en-US" dirty="0"/>
          </a:p>
          <a:p>
            <a:endParaRPr lang="en-US" dirty="0"/>
          </a:p>
        </p:txBody>
      </p:sp>
      <p:pic>
        <p:nvPicPr>
          <p:cNvPr id="14" name="Picture Placeholder 13" descr="A close up of a painting&#10;&#10;Description automatically generated">
            <a:extLst>
              <a:ext uri="{FF2B5EF4-FFF2-40B4-BE49-F238E27FC236}">
                <a16:creationId xmlns:a16="http://schemas.microsoft.com/office/drawing/2014/main" id="{BBFFB71A-58A9-487B-C8A1-8BB15CCA2268}"/>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p:pic>
      <p:pic>
        <p:nvPicPr>
          <p:cNvPr id="6" name="Graphic 5">
            <a:extLst>
              <a:ext uri="{FF2B5EF4-FFF2-40B4-BE49-F238E27FC236}">
                <a16:creationId xmlns:a16="http://schemas.microsoft.com/office/drawing/2014/main" id="{3176C086-2195-936D-C2BD-B6DCC2994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15077" r="38423" b="70366"/>
          <a:stretch/>
        </p:blipFill>
        <p:spPr>
          <a:xfrm>
            <a:off x="3184926" y="5003667"/>
            <a:ext cx="3787503" cy="1854334"/>
          </a:xfrm>
          <a:prstGeom prst="rect">
            <a:avLst/>
          </a:prstGeom>
        </p:spPr>
      </p:pic>
      <p:pic>
        <p:nvPicPr>
          <p:cNvPr id="7" name="Graphic 6">
            <a:extLst>
              <a:ext uri="{FF2B5EF4-FFF2-40B4-BE49-F238E27FC236}">
                <a16:creationId xmlns:a16="http://schemas.microsoft.com/office/drawing/2014/main" id="{587A6BA0-FEFF-F214-F446-341BB5A3673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020" t="14189" r="37266" b="38816"/>
          <a:stretch/>
        </p:blipFill>
        <p:spPr>
          <a:xfrm>
            <a:off x="6498105"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41362" r="47232" b="39399"/>
          <a:stretch/>
        </p:blipFill>
        <p:spPr>
          <a:xfrm>
            <a:off x="10086276" y="0"/>
            <a:ext cx="2105724" cy="2450646"/>
          </a:xfrm>
          <a:prstGeom prst="rect">
            <a:avLst/>
          </a:prstGeom>
        </p:spPr>
      </p:pic>
      <p:pic>
        <p:nvPicPr>
          <p:cNvPr id="2" name="Slide_2">
            <a:hlinkClick r:id="" action="ppaction://media"/>
            <a:extLst>
              <a:ext uri="{FF2B5EF4-FFF2-40B4-BE49-F238E27FC236}">
                <a16:creationId xmlns:a16="http://schemas.microsoft.com/office/drawing/2014/main" id="{D4E46455-A8DA-529C-89AC-158217FEE2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44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r="4104"/>
          <a:stretch/>
        </p:blipFill>
        <p:spPr>
          <a:xfrm>
            <a:off x="6346209" y="0"/>
            <a:ext cx="5845791" cy="6858000"/>
          </a:xfrm>
        </p:spPr>
      </p:pic>
      <p:sp>
        <p:nvSpPr>
          <p:cNvPr id="8" name="Text Placeholder 7">
            <a:extLst>
              <a:ext uri="{FF2B5EF4-FFF2-40B4-BE49-F238E27FC236}">
                <a16:creationId xmlns:a16="http://schemas.microsoft.com/office/drawing/2014/main" id="{E0848027-E554-8647-8C65-38A6333C6167}"/>
              </a:ext>
            </a:extLst>
          </p:cNvPr>
          <p:cNvSpPr>
            <a:spLocks noGrp="1"/>
          </p:cNvSpPr>
          <p:nvPr>
            <p:ph type="body" sz="quarter" idx="12"/>
          </p:nvPr>
        </p:nvSpPr>
        <p:spPr>
          <a:xfrm>
            <a:off x="512557" y="1182199"/>
            <a:ext cx="5510828" cy="1152944"/>
          </a:xfrm>
        </p:spPr>
        <p:txBody>
          <a:bodyPr anchor="b"/>
          <a:lstStyle/>
          <a:p>
            <a:r>
              <a:rPr lang="en-US" sz="2800" dirty="0"/>
              <a:t>Roadside vegetation management training module – Overview</a:t>
            </a:r>
          </a:p>
        </p:txBody>
      </p:sp>
      <p:sp>
        <p:nvSpPr>
          <p:cNvPr id="9" name="Text Placeholder 8">
            <a:extLst>
              <a:ext uri="{FF2B5EF4-FFF2-40B4-BE49-F238E27FC236}">
                <a16:creationId xmlns:a16="http://schemas.microsoft.com/office/drawing/2014/main" id="{3F3419DD-51C2-C5CE-E330-F8E4B63CB4FC}"/>
              </a:ext>
            </a:extLst>
          </p:cNvPr>
          <p:cNvSpPr>
            <a:spLocks noGrp="1"/>
          </p:cNvSpPr>
          <p:nvPr>
            <p:ph type="body" sz="quarter" idx="13"/>
          </p:nvPr>
        </p:nvSpPr>
        <p:spPr>
          <a:xfrm>
            <a:off x="1211728" y="2670499"/>
            <a:ext cx="4447401" cy="207148"/>
          </a:xfrm>
        </p:spPr>
        <p:txBody>
          <a:bodyPr/>
          <a:lstStyle/>
          <a:p>
            <a:r>
              <a:rPr lang="en-US" dirty="0">
                <a:latin typeface="Gantari Light" pitchFamily="2" charset="0"/>
              </a:rPr>
              <a:t>Part 1: Road reserves and Local Government roles and responsibilities in roadside vegetation management </a:t>
            </a:r>
          </a:p>
        </p:txBody>
      </p:sp>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3</a:t>
            </a:fld>
            <a:endParaRPr lang="en-US" dirty="0"/>
          </a:p>
        </p:txBody>
      </p:sp>
      <p:pic>
        <p:nvPicPr>
          <p:cNvPr id="2" name="Picture 1" descr="Icon&#10;&#10;Description automatically generated">
            <a:extLst>
              <a:ext uri="{FF2B5EF4-FFF2-40B4-BE49-F238E27FC236}">
                <a16:creationId xmlns:a16="http://schemas.microsoft.com/office/drawing/2014/main" id="{2BF0C383-3285-B9A4-1D6C-971CBEDB408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1814" y="2677630"/>
            <a:ext cx="450258" cy="450258"/>
          </a:xfrm>
          <a:prstGeom prst="rect">
            <a:avLst/>
          </a:prstGeom>
        </p:spPr>
      </p:pic>
      <p:pic>
        <p:nvPicPr>
          <p:cNvPr id="4" name="Picture 3" descr="Icon&#10;&#10;Description automatically generated">
            <a:extLst>
              <a:ext uri="{FF2B5EF4-FFF2-40B4-BE49-F238E27FC236}">
                <a16:creationId xmlns:a16="http://schemas.microsoft.com/office/drawing/2014/main" id="{CE24C536-A7DE-08CE-477C-7BA400D911D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4016" y="3656197"/>
            <a:ext cx="448056" cy="448056"/>
          </a:xfrm>
          <a:prstGeom prst="rect">
            <a:avLst/>
          </a:prstGeom>
        </p:spPr>
      </p:pic>
      <p:pic>
        <p:nvPicPr>
          <p:cNvPr id="5" name="Picture 4" descr="Icon&#10;&#10;Description automatically generated">
            <a:extLst>
              <a:ext uri="{FF2B5EF4-FFF2-40B4-BE49-F238E27FC236}">
                <a16:creationId xmlns:a16="http://schemas.microsoft.com/office/drawing/2014/main" id="{57CF5D66-97A3-C9BC-DDB1-3C56ECFF05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5173" y="4589663"/>
            <a:ext cx="450169" cy="448056"/>
          </a:xfrm>
          <a:prstGeom prst="rect">
            <a:avLst/>
          </a:prstGeom>
        </p:spPr>
      </p:pic>
      <p:sp>
        <p:nvSpPr>
          <p:cNvPr id="13" name="Text Placeholder 8">
            <a:extLst>
              <a:ext uri="{FF2B5EF4-FFF2-40B4-BE49-F238E27FC236}">
                <a16:creationId xmlns:a16="http://schemas.microsoft.com/office/drawing/2014/main" id="{EE47876F-7682-E763-AEBA-3002964BD937}"/>
              </a:ext>
            </a:extLst>
          </p:cNvPr>
          <p:cNvSpPr txBox="1">
            <a:spLocks/>
          </p:cNvSpPr>
          <p:nvPr/>
        </p:nvSpPr>
        <p:spPr>
          <a:xfrm>
            <a:off x="1211727" y="3657839"/>
            <a:ext cx="4447401"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Part 2: Meeting the regulatory requirements for road works affecting roadside vegetation </a:t>
            </a:r>
          </a:p>
        </p:txBody>
      </p:sp>
      <p:sp>
        <p:nvSpPr>
          <p:cNvPr id="14" name="Text Placeholder 8">
            <a:extLst>
              <a:ext uri="{FF2B5EF4-FFF2-40B4-BE49-F238E27FC236}">
                <a16:creationId xmlns:a16="http://schemas.microsoft.com/office/drawing/2014/main" id="{44515E9B-BE5B-6790-72FA-1D07E2247105}"/>
              </a:ext>
            </a:extLst>
          </p:cNvPr>
          <p:cNvSpPr txBox="1">
            <a:spLocks/>
          </p:cNvSpPr>
          <p:nvPr/>
        </p:nvSpPr>
        <p:spPr>
          <a:xfrm>
            <a:off x="1212828" y="3978496"/>
            <a:ext cx="4110286"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Gantari Light" pitchFamily="2" charset="0"/>
            </a:endParaRPr>
          </a:p>
        </p:txBody>
      </p:sp>
      <p:sp>
        <p:nvSpPr>
          <p:cNvPr id="10" name="TextBox 9">
            <a:extLst>
              <a:ext uri="{FF2B5EF4-FFF2-40B4-BE49-F238E27FC236}">
                <a16:creationId xmlns:a16="http://schemas.microsoft.com/office/drawing/2014/main" id="{1B225ABE-B56D-88E9-275B-B6B8AD360C3A}"/>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sp>
        <p:nvSpPr>
          <p:cNvPr id="12" name="Text Placeholder 8">
            <a:extLst>
              <a:ext uri="{FF2B5EF4-FFF2-40B4-BE49-F238E27FC236}">
                <a16:creationId xmlns:a16="http://schemas.microsoft.com/office/drawing/2014/main" id="{B8642990-0C1C-11AB-99B1-E00D632ABA5E}"/>
              </a:ext>
            </a:extLst>
          </p:cNvPr>
          <p:cNvSpPr txBox="1">
            <a:spLocks/>
          </p:cNvSpPr>
          <p:nvPr/>
        </p:nvSpPr>
        <p:spPr>
          <a:xfrm>
            <a:off x="1211727" y="4649743"/>
            <a:ext cx="4447401"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Part 3: Delivering works in road reserves  </a:t>
            </a:r>
          </a:p>
        </p:txBody>
      </p:sp>
      <p:pic>
        <p:nvPicPr>
          <p:cNvPr id="17" name="Picture 16">
            <a:extLst>
              <a:ext uri="{FF2B5EF4-FFF2-40B4-BE49-F238E27FC236}">
                <a16:creationId xmlns:a16="http://schemas.microsoft.com/office/drawing/2014/main" id="{A091C0DC-13F0-7350-4AAA-D2743DF79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5036" y="5953176"/>
            <a:ext cx="3308985" cy="546735"/>
          </a:xfrm>
          <a:prstGeom prst="rect">
            <a:avLst/>
          </a:prstGeom>
        </p:spPr>
      </p:pic>
      <p:sp>
        <p:nvSpPr>
          <p:cNvPr id="18" name="TextBox 17">
            <a:extLst>
              <a:ext uri="{FF2B5EF4-FFF2-40B4-BE49-F238E27FC236}">
                <a16:creationId xmlns:a16="http://schemas.microsoft.com/office/drawing/2014/main" id="{1131C21F-C9A2-52BD-50EC-6B2B3B3CE685}"/>
              </a:ext>
            </a:extLst>
          </p:cNvPr>
          <p:cNvSpPr txBox="1"/>
          <p:nvPr/>
        </p:nvSpPr>
        <p:spPr>
          <a:xfrm>
            <a:off x="626569" y="5380206"/>
            <a:ext cx="5082988" cy="504625"/>
          </a:xfrm>
          <a:prstGeom prst="rect">
            <a:avLst/>
          </a:prstGeom>
          <a:noFill/>
        </p:spPr>
        <p:txBody>
          <a:bodyPr wrap="square" rtlCol="0">
            <a:spAutoFit/>
          </a:bodyPr>
          <a:lstStyle/>
          <a:p>
            <a:pPr algn="ctr">
              <a:lnSpc>
                <a:spcPct val="115000"/>
              </a:lnSpc>
            </a:pPr>
            <a:r>
              <a:rPr lang="en-AU" sz="1200" i="1" dirty="0">
                <a:effectLst/>
                <a:latin typeface="Calibri" panose="020F0502020204030204" pitchFamily="34" charset="0"/>
                <a:ea typeface="Calibri" panose="020F0502020204030204" pitchFamily="34" charset="0"/>
                <a:cs typeface="Times New Roman" panose="02020603050405020304" pitchFamily="18" charset="0"/>
              </a:rPr>
              <a:t>Preparation of this resource was supported by funding from </a:t>
            </a:r>
          </a:p>
          <a:p>
            <a:pPr algn="ctr">
              <a:lnSpc>
                <a:spcPct val="115000"/>
              </a:lnSpc>
            </a:pPr>
            <a:r>
              <a:rPr lang="en-AU" sz="1200" i="1" dirty="0">
                <a:effectLst/>
                <a:latin typeface="Calibri" panose="020F0502020204030204" pitchFamily="34" charset="0"/>
                <a:ea typeface="Calibri" panose="020F0502020204030204" pitchFamily="34" charset="0"/>
                <a:cs typeface="Times New Roman" panose="02020603050405020304" pitchFamily="18" charset="0"/>
              </a:rPr>
              <a:t>the Western Australian Government’s’ State NRM Program </a:t>
            </a:r>
          </a:p>
        </p:txBody>
      </p:sp>
      <p:pic>
        <p:nvPicPr>
          <p:cNvPr id="6" name="Slide_3">
            <a:hlinkClick r:id="" action="ppaction://media"/>
            <a:extLst>
              <a:ext uri="{FF2B5EF4-FFF2-40B4-BE49-F238E27FC236}">
                <a16:creationId xmlns:a16="http://schemas.microsoft.com/office/drawing/2014/main" id="{2640E7CE-2EA9-8BE1-8B0D-BBC5B6017C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0246" y="691356"/>
            <a:ext cx="609600" cy="609600"/>
          </a:xfrm>
          <a:prstGeom prst="rect">
            <a:avLst/>
          </a:prstGeom>
        </p:spPr>
      </p:pic>
    </p:spTree>
    <p:extLst>
      <p:ext uri="{BB962C8B-B14F-4D97-AF65-F5344CB8AC3E}">
        <p14:creationId xmlns:p14="http://schemas.microsoft.com/office/powerpoint/2010/main" val="12476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848027-E554-8647-8C65-38A6333C6167}"/>
              </a:ext>
            </a:extLst>
          </p:cNvPr>
          <p:cNvSpPr>
            <a:spLocks noGrp="1"/>
          </p:cNvSpPr>
          <p:nvPr>
            <p:ph type="body" sz="quarter" idx="12"/>
          </p:nvPr>
        </p:nvSpPr>
        <p:spPr>
          <a:xfrm>
            <a:off x="585173" y="1127644"/>
            <a:ext cx="4637088" cy="1031332"/>
          </a:xfrm>
        </p:spPr>
        <p:txBody>
          <a:bodyPr anchor="b"/>
          <a:lstStyle/>
          <a:p>
            <a:r>
              <a:rPr lang="en-US" dirty="0"/>
              <a:t>Part 1 Overview</a:t>
            </a:r>
          </a:p>
        </p:txBody>
      </p:sp>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4</a:t>
            </a:fld>
            <a:endParaRPr lang="en-US" dirty="0"/>
          </a:p>
        </p:txBody>
      </p:sp>
      <p:pic>
        <p:nvPicPr>
          <p:cNvPr id="2" name="Picture 1" descr="Icon&#10;&#10;Description automatically generated">
            <a:extLst>
              <a:ext uri="{FF2B5EF4-FFF2-40B4-BE49-F238E27FC236}">
                <a16:creationId xmlns:a16="http://schemas.microsoft.com/office/drawing/2014/main" id="{2BF0C383-3285-B9A4-1D6C-971CBEDB40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1814" y="2501463"/>
            <a:ext cx="450258" cy="450258"/>
          </a:xfrm>
          <a:prstGeom prst="rect">
            <a:avLst/>
          </a:prstGeom>
        </p:spPr>
      </p:pic>
      <p:pic>
        <p:nvPicPr>
          <p:cNvPr id="4" name="Picture 3" descr="Icon&#10;&#10;Description automatically generated">
            <a:extLst>
              <a:ext uri="{FF2B5EF4-FFF2-40B4-BE49-F238E27FC236}">
                <a16:creationId xmlns:a16="http://schemas.microsoft.com/office/drawing/2014/main" id="{CE24C536-A7DE-08CE-477C-7BA400D911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1814" y="3457629"/>
            <a:ext cx="448056" cy="448056"/>
          </a:xfrm>
          <a:prstGeom prst="rect">
            <a:avLst/>
          </a:prstGeom>
        </p:spPr>
      </p:pic>
      <p:pic>
        <p:nvPicPr>
          <p:cNvPr id="5" name="Picture 4" descr="Icon&#10;&#10;Description automatically generated">
            <a:extLst>
              <a:ext uri="{FF2B5EF4-FFF2-40B4-BE49-F238E27FC236}">
                <a16:creationId xmlns:a16="http://schemas.microsoft.com/office/drawing/2014/main" id="{57CF5D66-97A3-C9BC-DDB1-3C56ECFF05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1814" y="4411594"/>
            <a:ext cx="450169" cy="448056"/>
          </a:xfrm>
          <a:prstGeom prst="rect">
            <a:avLst/>
          </a:prstGeom>
        </p:spPr>
      </p:pic>
      <p:sp>
        <p:nvSpPr>
          <p:cNvPr id="13" name="Text Placeholder 8">
            <a:extLst>
              <a:ext uri="{FF2B5EF4-FFF2-40B4-BE49-F238E27FC236}">
                <a16:creationId xmlns:a16="http://schemas.microsoft.com/office/drawing/2014/main" id="{EE47876F-7682-E763-AEBA-3002964BD937}"/>
              </a:ext>
            </a:extLst>
          </p:cNvPr>
          <p:cNvSpPr txBox="1">
            <a:spLocks/>
          </p:cNvSpPr>
          <p:nvPr/>
        </p:nvSpPr>
        <p:spPr>
          <a:xfrm>
            <a:off x="1211728" y="3441397"/>
            <a:ext cx="4447401" cy="53709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Regulatory requirements applicable to activities affecting roadside vegetation </a:t>
            </a:r>
          </a:p>
        </p:txBody>
      </p:sp>
      <p:sp>
        <p:nvSpPr>
          <p:cNvPr id="14" name="Text Placeholder 8">
            <a:extLst>
              <a:ext uri="{FF2B5EF4-FFF2-40B4-BE49-F238E27FC236}">
                <a16:creationId xmlns:a16="http://schemas.microsoft.com/office/drawing/2014/main" id="{44515E9B-BE5B-6790-72FA-1D07E2247105}"/>
              </a:ext>
            </a:extLst>
          </p:cNvPr>
          <p:cNvSpPr txBox="1">
            <a:spLocks/>
          </p:cNvSpPr>
          <p:nvPr/>
        </p:nvSpPr>
        <p:spPr>
          <a:xfrm>
            <a:off x="1212828" y="3978496"/>
            <a:ext cx="4110286"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Gantari Light" pitchFamily="2" charset="0"/>
            </a:endParaRPr>
          </a:p>
        </p:txBody>
      </p:sp>
      <p:sp>
        <p:nvSpPr>
          <p:cNvPr id="10" name="TextBox 9">
            <a:extLst>
              <a:ext uri="{FF2B5EF4-FFF2-40B4-BE49-F238E27FC236}">
                <a16:creationId xmlns:a16="http://schemas.microsoft.com/office/drawing/2014/main" id="{1B225ABE-B56D-88E9-275B-B6B8AD360C3A}"/>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sp>
        <p:nvSpPr>
          <p:cNvPr id="12" name="Text Placeholder 8">
            <a:extLst>
              <a:ext uri="{FF2B5EF4-FFF2-40B4-BE49-F238E27FC236}">
                <a16:creationId xmlns:a16="http://schemas.microsoft.com/office/drawing/2014/main" id="{B8642990-0C1C-11AB-99B1-E00D632ABA5E}"/>
              </a:ext>
            </a:extLst>
          </p:cNvPr>
          <p:cNvSpPr txBox="1">
            <a:spLocks/>
          </p:cNvSpPr>
          <p:nvPr/>
        </p:nvSpPr>
        <p:spPr>
          <a:xfrm>
            <a:off x="1262154" y="4491875"/>
            <a:ext cx="4447401"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Local Government roles and responsibilities</a:t>
            </a:r>
          </a:p>
        </p:txBody>
      </p:sp>
      <p:pic>
        <p:nvPicPr>
          <p:cNvPr id="16" name="Picture Placeholder 15" descr="A road with trees and blue sky&#10;&#10;Description automatically generated">
            <a:extLst>
              <a:ext uri="{FF2B5EF4-FFF2-40B4-BE49-F238E27FC236}">
                <a16:creationId xmlns:a16="http://schemas.microsoft.com/office/drawing/2014/main" id="{D04BF19A-D4F2-E670-DF06-1677062658F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a:stretch/>
        </p:blipFill>
        <p:spPr>
          <a:xfrm>
            <a:off x="6532872" y="0"/>
            <a:ext cx="5659128" cy="6858000"/>
          </a:xfrm>
        </p:spPr>
      </p:pic>
      <p:sp>
        <p:nvSpPr>
          <p:cNvPr id="19" name="Text Placeholder 8">
            <a:extLst>
              <a:ext uri="{FF2B5EF4-FFF2-40B4-BE49-F238E27FC236}">
                <a16:creationId xmlns:a16="http://schemas.microsoft.com/office/drawing/2014/main" id="{AE009875-1F07-D340-2BBB-1C9BC95BECEC}"/>
              </a:ext>
            </a:extLst>
          </p:cNvPr>
          <p:cNvSpPr txBox="1">
            <a:spLocks/>
          </p:cNvSpPr>
          <p:nvPr/>
        </p:nvSpPr>
        <p:spPr>
          <a:xfrm>
            <a:off x="1262156" y="2583280"/>
            <a:ext cx="4447401" cy="296223"/>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Why is there vegetation in road reserves? </a:t>
            </a:r>
          </a:p>
        </p:txBody>
      </p:sp>
      <p:pic>
        <p:nvPicPr>
          <p:cNvPr id="3" name="Slide_4">
            <a:hlinkClick r:id="" action="ppaction://media"/>
            <a:extLst>
              <a:ext uri="{FF2B5EF4-FFF2-40B4-BE49-F238E27FC236}">
                <a16:creationId xmlns:a16="http://schemas.microsoft.com/office/drawing/2014/main" id="{F58225AC-AFA9-217D-6514-3846BB19A2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17461" y="398540"/>
            <a:ext cx="609600" cy="609600"/>
          </a:xfrm>
          <a:prstGeom prst="rect">
            <a:avLst/>
          </a:prstGeom>
        </p:spPr>
      </p:pic>
    </p:spTree>
    <p:extLst>
      <p:ext uri="{BB962C8B-B14F-4D97-AF65-F5344CB8AC3E}">
        <p14:creationId xmlns:p14="http://schemas.microsoft.com/office/powerpoint/2010/main" val="23467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674174" y="518959"/>
            <a:ext cx="7937659" cy="503488"/>
          </a:xfrm>
        </p:spPr>
        <p:txBody>
          <a:bodyPr anchor="b"/>
          <a:lstStyle/>
          <a:p>
            <a:r>
              <a:rPr lang="en-US" dirty="0"/>
              <a:t>Road reserve zones </a:t>
            </a:r>
          </a:p>
        </p:txBody>
      </p:sp>
      <p:pic>
        <p:nvPicPr>
          <p:cNvPr id="4" name="Picture 3">
            <a:extLst>
              <a:ext uri="{FF2B5EF4-FFF2-40B4-BE49-F238E27FC236}">
                <a16:creationId xmlns:a16="http://schemas.microsoft.com/office/drawing/2014/main" id="{36CD45FF-032B-E456-FBAD-925661C99873}"/>
              </a:ext>
            </a:extLst>
          </p:cNvPr>
          <p:cNvPicPr>
            <a:picLocks noChangeAspect="1"/>
          </p:cNvPicPr>
          <p:nvPr/>
        </p:nvPicPr>
        <p:blipFill>
          <a:blip r:embed="rId5">
            <a:extLst>
              <a:ext uri="{28A0092B-C50C-407E-A947-70E740481C1C}">
                <a14:useLocalDpi xmlns:a14="http://schemas.microsoft.com/office/drawing/2010/main" val="0"/>
              </a:ext>
            </a:extLst>
          </a:blip>
          <a:srcRect l="13621" t="11735" r="13904" b="17342"/>
          <a:stretch/>
        </p:blipFill>
        <p:spPr>
          <a:xfrm>
            <a:off x="528065" y="1202447"/>
            <a:ext cx="9569995" cy="5002439"/>
          </a:xfrm>
          <a:prstGeom prst="rect">
            <a:avLst/>
          </a:prstGeom>
        </p:spPr>
      </p:pic>
      <p:sp>
        <p:nvSpPr>
          <p:cNvPr id="6" name="TextBox 5">
            <a:extLst>
              <a:ext uri="{FF2B5EF4-FFF2-40B4-BE49-F238E27FC236}">
                <a16:creationId xmlns:a16="http://schemas.microsoft.com/office/drawing/2014/main" id="{00E644DD-850D-9E5B-D66A-202877A153D6}"/>
              </a:ext>
            </a:extLst>
          </p:cNvPr>
          <p:cNvSpPr txBox="1"/>
          <p:nvPr/>
        </p:nvSpPr>
        <p:spPr>
          <a:xfrm>
            <a:off x="3561070" y="6339041"/>
            <a:ext cx="2225091" cy="461665"/>
          </a:xfrm>
          <a:prstGeom prst="rect">
            <a:avLst/>
          </a:prstGeom>
          <a:noFill/>
        </p:spPr>
        <p:txBody>
          <a:bodyPr wrap="square" rtlCol="0">
            <a:spAutoFit/>
          </a:bodyPr>
          <a:lstStyle/>
          <a:p>
            <a:r>
              <a:rPr lang="en-AU" sz="2400" dirty="0"/>
              <a:t>20-100 meters</a:t>
            </a:r>
          </a:p>
        </p:txBody>
      </p:sp>
      <p:cxnSp>
        <p:nvCxnSpPr>
          <p:cNvPr id="3" name="Straight Arrow Connector 2">
            <a:extLst>
              <a:ext uri="{FF2B5EF4-FFF2-40B4-BE49-F238E27FC236}">
                <a16:creationId xmlns:a16="http://schemas.microsoft.com/office/drawing/2014/main" id="{DB1F9304-81E2-867A-E1F6-34ED6370A207}"/>
              </a:ext>
            </a:extLst>
          </p:cNvPr>
          <p:cNvCxnSpPr/>
          <p:nvPr/>
        </p:nvCxnSpPr>
        <p:spPr>
          <a:xfrm>
            <a:off x="1845356" y="6204886"/>
            <a:ext cx="565652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DA0E4A3-6F0D-673D-91BA-9D4441543ADB}"/>
              </a:ext>
            </a:extLst>
          </p:cNvPr>
          <p:cNvSpPr/>
          <p:nvPr/>
        </p:nvSpPr>
        <p:spPr>
          <a:xfrm>
            <a:off x="4344349" y="1426616"/>
            <a:ext cx="1472146" cy="151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id="{2BAD46E0-1251-C6CD-79A5-FD1243094307}"/>
              </a:ext>
            </a:extLst>
          </p:cNvPr>
          <p:cNvCxnSpPr>
            <a:endCxn id="8" idx="1"/>
          </p:cNvCxnSpPr>
          <p:nvPr/>
        </p:nvCxnSpPr>
        <p:spPr>
          <a:xfrm flipH="1" flipV="1">
            <a:off x="4344349" y="1502500"/>
            <a:ext cx="1472146" cy="3794"/>
          </a:xfrm>
          <a:prstGeom prst="line">
            <a:avLst/>
          </a:prstGeom>
        </p:spPr>
        <p:style>
          <a:lnRef idx="1">
            <a:schemeClr val="dk1"/>
          </a:lnRef>
          <a:fillRef idx="0">
            <a:schemeClr val="dk1"/>
          </a:fillRef>
          <a:effectRef idx="0">
            <a:schemeClr val="dk1"/>
          </a:effectRef>
          <a:fontRef idx="minor">
            <a:schemeClr val="tx1"/>
          </a:fontRef>
        </p:style>
      </p:cxnSp>
      <p:sp>
        <p:nvSpPr>
          <p:cNvPr id="11" name="Arrow: Bent 10">
            <a:extLst>
              <a:ext uri="{FF2B5EF4-FFF2-40B4-BE49-F238E27FC236}">
                <a16:creationId xmlns:a16="http://schemas.microsoft.com/office/drawing/2014/main" id="{393B2CB7-3E61-05B8-156E-1142C5FCAF86}"/>
              </a:ext>
            </a:extLst>
          </p:cNvPr>
          <p:cNvSpPr/>
          <p:nvPr/>
        </p:nvSpPr>
        <p:spPr>
          <a:xfrm rot="5400000">
            <a:off x="9440019" y="451131"/>
            <a:ext cx="707002" cy="2445322"/>
          </a:xfrm>
          <a:prstGeom prst="bentArrow">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aphicFrame>
        <p:nvGraphicFramePr>
          <p:cNvPr id="12" name="Table 11">
            <a:extLst>
              <a:ext uri="{FF2B5EF4-FFF2-40B4-BE49-F238E27FC236}">
                <a16:creationId xmlns:a16="http://schemas.microsoft.com/office/drawing/2014/main" id="{50088813-757F-30FB-750C-BFB394870E58}"/>
              </a:ext>
            </a:extLst>
          </p:cNvPr>
          <p:cNvGraphicFramePr>
            <a:graphicFrameLocks noGrp="1"/>
          </p:cNvGraphicFramePr>
          <p:nvPr>
            <p:extLst>
              <p:ext uri="{D42A27DB-BD31-4B8C-83A1-F6EECF244321}">
                <p14:modId xmlns:p14="http://schemas.microsoft.com/office/powerpoint/2010/main" val="4028988749"/>
              </p:ext>
            </p:extLst>
          </p:nvPr>
        </p:nvGraphicFramePr>
        <p:xfrm>
          <a:off x="8463516" y="2141260"/>
          <a:ext cx="3382171" cy="4159163"/>
        </p:xfrm>
        <a:graphic>
          <a:graphicData uri="http://schemas.openxmlformats.org/drawingml/2006/table">
            <a:tbl>
              <a:tblPr>
                <a:tableStyleId>{5C22544A-7EE6-4342-B048-85BDC9FD1C3A}</a:tableStyleId>
              </a:tblPr>
              <a:tblGrid>
                <a:gridCol w="667411">
                  <a:extLst>
                    <a:ext uri="{9D8B030D-6E8A-4147-A177-3AD203B41FA5}">
                      <a16:colId xmlns:a16="http://schemas.microsoft.com/office/drawing/2014/main" val="2591572530"/>
                    </a:ext>
                  </a:extLst>
                </a:gridCol>
                <a:gridCol w="863074">
                  <a:extLst>
                    <a:ext uri="{9D8B030D-6E8A-4147-A177-3AD203B41FA5}">
                      <a16:colId xmlns:a16="http://schemas.microsoft.com/office/drawing/2014/main" val="2528395779"/>
                    </a:ext>
                  </a:extLst>
                </a:gridCol>
                <a:gridCol w="737535">
                  <a:extLst>
                    <a:ext uri="{9D8B030D-6E8A-4147-A177-3AD203B41FA5}">
                      <a16:colId xmlns:a16="http://schemas.microsoft.com/office/drawing/2014/main" val="229971610"/>
                    </a:ext>
                  </a:extLst>
                </a:gridCol>
                <a:gridCol w="1114151">
                  <a:extLst>
                    <a:ext uri="{9D8B030D-6E8A-4147-A177-3AD203B41FA5}">
                      <a16:colId xmlns:a16="http://schemas.microsoft.com/office/drawing/2014/main" val="3571517631"/>
                    </a:ext>
                  </a:extLst>
                </a:gridCol>
              </a:tblGrid>
              <a:tr h="202610">
                <a:tc gridSpan="3">
                  <a:txBody>
                    <a:bodyPr/>
                    <a:lstStyle/>
                    <a:p>
                      <a:pPr algn="ctr" fontAlgn="b"/>
                      <a:r>
                        <a:rPr lang="en-AU" sz="1100" b="1" u="none" strike="noStrike" dirty="0">
                          <a:effectLst/>
                        </a:rPr>
                        <a:t>Verge treatment zones</a:t>
                      </a:r>
                      <a:endParaRPr lang="en-AU" sz="1100" b="1" i="0" u="none" strike="noStrike" dirty="0">
                        <a:solidFill>
                          <a:srgbClr val="000000"/>
                        </a:solidFill>
                        <a:effectLst/>
                        <a:latin typeface="Aptos Narrow" panose="020B0004020202020204" pitchFamily="34" charset="0"/>
                      </a:endParaRPr>
                    </a:p>
                  </a:txBody>
                  <a:tcPr marL="45720" marR="4572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AU"/>
                    </a:p>
                  </a:txBody>
                  <a:tcPr/>
                </a:tc>
                <a:tc hMerge="1">
                  <a:txBody>
                    <a:bodyPr/>
                    <a:lstStyle/>
                    <a:p>
                      <a:endParaRPr lang="en-AU"/>
                    </a:p>
                  </a:txBody>
                  <a:tcPr/>
                </a:tc>
                <a:tc rowSpan="2">
                  <a:txBody>
                    <a:bodyPr/>
                    <a:lstStyle/>
                    <a:p>
                      <a:pPr algn="l" fontAlgn="ctr"/>
                      <a:r>
                        <a:rPr lang="en-AU" sz="1100" b="1" u="none" strike="noStrike" dirty="0">
                          <a:effectLst/>
                        </a:rPr>
                        <a:t>Treatment Objectives </a:t>
                      </a:r>
                      <a:endParaRPr lang="en-AU" sz="1100" b="1" i="0" u="none" strike="noStrike" dirty="0">
                        <a:solidFill>
                          <a:srgbClr val="000000"/>
                        </a:solidFill>
                        <a:effectLst/>
                        <a:latin typeface="Aptos Narrow" panose="020B000402020202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02411568"/>
                  </a:ext>
                </a:extLst>
              </a:tr>
              <a:tr h="405220">
                <a:tc>
                  <a:txBody>
                    <a:bodyPr/>
                    <a:lstStyle/>
                    <a:p>
                      <a:pPr algn="ctr" fontAlgn="b"/>
                      <a:r>
                        <a:rPr lang="en-AU" sz="1000" b="1" u="none" strike="noStrike" dirty="0">
                          <a:effectLst/>
                        </a:rPr>
                        <a:t>Frangible vegetation zone</a:t>
                      </a:r>
                      <a:endParaRPr lang="en-AU" sz="1000" b="1" i="0" u="none" strike="noStrike" dirty="0">
                        <a:solidFill>
                          <a:srgbClr val="000000"/>
                        </a:solidFill>
                        <a:effectLst/>
                        <a:latin typeface="Aptos Narrow" panose="020B000402020202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AU" sz="1100" b="1" u="none" strike="noStrike" dirty="0">
                          <a:effectLst/>
                        </a:rPr>
                        <a:t>Vegetation zone </a:t>
                      </a:r>
                      <a:endParaRPr lang="en-AU" sz="1100" b="1" i="0" u="none" strike="noStrike" dirty="0">
                        <a:solidFill>
                          <a:srgbClr val="000000"/>
                        </a:solidFill>
                        <a:effectLst/>
                        <a:latin typeface="Aptos Narrow" panose="020B0004020202020204" pitchFamily="34" charset="0"/>
                      </a:endParaRPr>
                    </a:p>
                  </a:txBody>
                  <a:tcPr marL="45720" marR="45720" anchor="b"/>
                </a:tc>
                <a:tc>
                  <a:txBody>
                    <a:bodyPr/>
                    <a:lstStyle/>
                    <a:p>
                      <a:pPr algn="ctr" fontAlgn="b"/>
                      <a:r>
                        <a:rPr lang="en-AU" sz="1100" b="1" u="none" strike="noStrike" dirty="0">
                          <a:effectLst/>
                        </a:rPr>
                        <a:t>Boundary zone </a:t>
                      </a:r>
                      <a:endParaRPr lang="en-AU" sz="1100" b="1" i="0" u="none" strike="noStrike" dirty="0">
                        <a:solidFill>
                          <a:srgbClr val="000000"/>
                        </a:solidFill>
                        <a:effectLst/>
                        <a:latin typeface="Aptos Narrow" panose="020B0004020202020204" pitchFamily="34" charset="0"/>
                      </a:endParaRPr>
                    </a:p>
                  </a:txBody>
                  <a:tcPr marL="45720" marR="45720" anchor="b"/>
                </a:tc>
                <a:tc vMerge="1">
                  <a:txBody>
                    <a:bodyPr/>
                    <a:lstStyle/>
                    <a:p>
                      <a:endParaRPr lang="en-AU"/>
                    </a:p>
                  </a:txBody>
                  <a:tcPr/>
                </a:tc>
                <a:extLst>
                  <a:ext uri="{0D108BD9-81ED-4DB2-BD59-A6C34878D82A}">
                    <a16:rowId xmlns:a16="http://schemas.microsoft.com/office/drawing/2014/main" val="3795112756"/>
                  </a:ext>
                </a:extLst>
              </a:tr>
              <a:tr h="342341">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a:effectLst/>
                        </a:rPr>
                        <a:t> </a:t>
                      </a:r>
                      <a:endParaRPr lang="en-AU"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b"/>
                      <a:r>
                        <a:rPr lang="en-AU" sz="1100" u="none" strike="noStrike">
                          <a:effectLst/>
                        </a:rPr>
                        <a:t> </a:t>
                      </a:r>
                      <a:endParaRPr lang="en-AU"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AU" sz="1000" u="none" strike="noStrike" dirty="0">
                          <a:effectLst/>
                        </a:rPr>
                        <a:t>Vehicle recovery</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1209904"/>
                  </a:ext>
                </a:extLst>
              </a:tr>
              <a:tr h="370287">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a:effectLst/>
                        </a:rPr>
                        <a:t> </a:t>
                      </a:r>
                      <a:endParaRPr lang="en-AU"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AU" sz="1000" u="none" strike="noStrike" dirty="0">
                          <a:effectLst/>
                        </a:rPr>
                        <a:t>Clearance for utilities</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8365614"/>
                  </a:ext>
                </a:extLst>
              </a:tr>
              <a:tr h="342341">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l" fontAlgn="b"/>
                      <a:r>
                        <a:rPr lang="en-AU" sz="1000" u="none" strike="noStrike">
                          <a:effectLst/>
                        </a:rPr>
                        <a:t>Remove hazard</a:t>
                      </a:r>
                      <a:endParaRPr lang="en-AU" sz="1000" b="0" i="0" u="none" strike="noStrike">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26266983"/>
                  </a:ext>
                </a:extLst>
              </a:tr>
              <a:tr h="342341">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l" fontAlgn="b"/>
                      <a:r>
                        <a:rPr lang="en-AU" sz="1000" u="none" strike="noStrike" dirty="0">
                          <a:effectLst/>
                        </a:rPr>
                        <a:t>Prevent erosion </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48139020"/>
                  </a:ext>
                </a:extLst>
              </a:tr>
              <a:tr h="307280">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l" fontAlgn="b"/>
                      <a:r>
                        <a:rPr lang="en-AU" sz="1000" u="none" strike="noStrike" dirty="0">
                          <a:effectLst/>
                        </a:rPr>
                        <a:t>Control fires</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6415168"/>
                  </a:ext>
                </a:extLst>
              </a:tr>
              <a:tr h="317321">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l" fontAlgn="b"/>
                      <a:r>
                        <a:rPr lang="en-AU" sz="1000" u="none" strike="noStrike" dirty="0">
                          <a:effectLst/>
                        </a:rPr>
                        <a:t>Control weeds</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49958022"/>
                  </a:ext>
                </a:extLst>
              </a:tr>
              <a:tr h="337994">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a:effectLst/>
                        </a:rPr>
                        <a:t> </a:t>
                      </a:r>
                      <a:endParaRPr lang="en-AU"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AU" sz="1000" u="none" strike="noStrike" dirty="0">
                          <a:effectLst/>
                        </a:rPr>
                        <a:t>Preserve heritage values</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09774101"/>
                  </a:ext>
                </a:extLst>
              </a:tr>
              <a:tr h="457200">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en-AU" sz="1100" u="none" strike="noStrike">
                          <a:effectLst/>
                        </a:rPr>
                        <a:t> </a:t>
                      </a:r>
                      <a:endParaRPr lang="en-AU" sz="11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AU" sz="1000" u="none" strike="noStrike" dirty="0">
                          <a:effectLst/>
                        </a:rPr>
                        <a:t>Maintain &amp; Enhance visual amenity</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56002049"/>
                  </a:ext>
                </a:extLst>
              </a:tr>
              <a:tr h="370287">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AU" sz="1100" u="none" strike="noStrike" dirty="0">
                          <a:effectLst/>
                        </a:rPr>
                        <a:t> </a:t>
                      </a:r>
                      <a:endParaRPr lang="en-AU" sz="1100" b="0" i="0"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AU" sz="1100" u="none" strike="noStrike">
                          <a:effectLst/>
                        </a:rPr>
                        <a:t> </a:t>
                      </a:r>
                      <a:endParaRPr lang="en-AU" sz="1100" b="0" i="0" u="none" strike="noStrike">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l" fontAlgn="b"/>
                      <a:r>
                        <a:rPr lang="en-AU" sz="1000" u="none" strike="noStrike" dirty="0">
                          <a:effectLst/>
                        </a:rPr>
                        <a:t>Conserve biodiversity </a:t>
                      </a:r>
                      <a:endParaRPr lang="en-AU" sz="1000" b="0" i="0" u="none" strike="noStrike" dirty="0">
                        <a:solidFill>
                          <a:srgbClr val="000000"/>
                        </a:solidFill>
                        <a:effectLst/>
                        <a:latin typeface="Aptos Narrow" panose="020B0004020202020204" pitchFamily="34" charset="0"/>
                      </a:endParaRPr>
                    </a:p>
                  </a:txBody>
                  <a:tcPr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035028"/>
                  </a:ext>
                </a:extLst>
              </a:tr>
            </a:tbl>
          </a:graphicData>
        </a:graphic>
      </p:graphicFrame>
      <p:sp>
        <p:nvSpPr>
          <p:cNvPr id="13" name="TextBox 12">
            <a:extLst>
              <a:ext uri="{FF2B5EF4-FFF2-40B4-BE49-F238E27FC236}">
                <a16:creationId xmlns:a16="http://schemas.microsoft.com/office/drawing/2014/main" id="{14AF6D71-771D-009B-862B-DBDACE8DE7F1}"/>
              </a:ext>
            </a:extLst>
          </p:cNvPr>
          <p:cNvSpPr txBox="1"/>
          <p:nvPr/>
        </p:nvSpPr>
        <p:spPr>
          <a:xfrm>
            <a:off x="8406974" y="6300423"/>
            <a:ext cx="3382171" cy="523220"/>
          </a:xfrm>
          <a:prstGeom prst="rect">
            <a:avLst/>
          </a:prstGeom>
          <a:noFill/>
        </p:spPr>
        <p:txBody>
          <a:bodyPr wrap="square" rtlCol="0">
            <a:spAutoFit/>
          </a:bodyPr>
          <a:lstStyle/>
          <a:p>
            <a:r>
              <a:rPr lang="en-AU" sz="1400" dirty="0"/>
              <a:t>Source: </a:t>
            </a:r>
            <a:r>
              <a:rPr lang="en-AU" sz="1400" dirty="0">
                <a:hlinkClick r:id="rId6"/>
              </a:rPr>
              <a:t>Revegetation &amp; Landscaping Guideline (Main Roads WA, 2015)</a:t>
            </a:r>
            <a:endParaRPr lang="en-AU" sz="1400" dirty="0"/>
          </a:p>
        </p:txBody>
      </p:sp>
      <p:pic>
        <p:nvPicPr>
          <p:cNvPr id="2" name="Slide_5">
            <a:hlinkClick r:id="" action="ppaction://media"/>
            <a:extLst>
              <a:ext uri="{FF2B5EF4-FFF2-40B4-BE49-F238E27FC236}">
                <a16:creationId xmlns:a16="http://schemas.microsoft.com/office/drawing/2014/main" id="{FB34FFC6-9710-A66E-40AA-3ECEDA9AD9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0212" y="328073"/>
            <a:ext cx="609600" cy="609600"/>
          </a:xfrm>
          <a:prstGeom prst="rect">
            <a:avLst/>
          </a:prstGeom>
        </p:spPr>
      </p:pic>
    </p:spTree>
    <p:extLst>
      <p:ext uri="{BB962C8B-B14F-4D97-AF65-F5344CB8AC3E}">
        <p14:creationId xmlns:p14="http://schemas.microsoft.com/office/powerpoint/2010/main" val="341710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689583" y="426791"/>
            <a:ext cx="9345638" cy="686042"/>
          </a:xfrm>
        </p:spPr>
        <p:txBody>
          <a:bodyPr anchor="b"/>
          <a:lstStyle/>
          <a:p>
            <a:r>
              <a:rPr lang="en-US" dirty="0"/>
              <a:t>Why is vegetation in road reserves? </a:t>
            </a:r>
            <a:endParaRPr lang="en-US" sz="1200" dirty="0"/>
          </a:p>
        </p:txBody>
      </p:sp>
      <p:sp>
        <p:nvSpPr>
          <p:cNvPr id="9" name="Text Placeholder 8">
            <a:extLst>
              <a:ext uri="{FF2B5EF4-FFF2-40B4-BE49-F238E27FC236}">
                <a16:creationId xmlns:a16="http://schemas.microsoft.com/office/drawing/2014/main" id="{D1DB59B7-0F36-B3E0-8154-E13FE80F8483}"/>
              </a:ext>
            </a:extLst>
          </p:cNvPr>
          <p:cNvSpPr>
            <a:spLocks noGrp="1"/>
          </p:cNvSpPr>
          <p:nvPr>
            <p:ph type="body" sz="quarter" idx="13"/>
          </p:nvPr>
        </p:nvSpPr>
        <p:spPr>
          <a:xfrm>
            <a:off x="800453" y="5108481"/>
            <a:ext cx="5798823" cy="417996"/>
          </a:xfrm>
        </p:spPr>
        <p:txBody>
          <a:bodyPr/>
          <a:lstStyle/>
          <a:p>
            <a:r>
              <a:rPr lang="en-AU" dirty="0"/>
              <a:t>That is where vegetation was not cleared for farming     </a:t>
            </a:r>
            <a:r>
              <a:rPr lang="en-AU" b="1" dirty="0"/>
              <a:t>OR</a:t>
            </a:r>
          </a:p>
        </p:txBody>
      </p:sp>
      <p:pic>
        <p:nvPicPr>
          <p:cNvPr id="11" name="Picture 10">
            <a:extLst>
              <a:ext uri="{FF2B5EF4-FFF2-40B4-BE49-F238E27FC236}">
                <a16:creationId xmlns:a16="http://schemas.microsoft.com/office/drawing/2014/main" id="{E9D90ED9-DA15-0A8E-7889-97B977E8F9A1}"/>
              </a:ext>
            </a:extLst>
          </p:cNvPr>
          <p:cNvPicPr>
            <a:picLocks noChangeAspect="1"/>
          </p:cNvPicPr>
          <p:nvPr/>
        </p:nvPicPr>
        <p:blipFill>
          <a:blip r:embed="rId5"/>
          <a:srcRect r="13626"/>
          <a:stretch/>
        </p:blipFill>
        <p:spPr>
          <a:xfrm>
            <a:off x="903148" y="1476208"/>
            <a:ext cx="4689578" cy="3551802"/>
          </a:xfrm>
          <a:prstGeom prst="downArrowCallout">
            <a:avLst/>
          </a:prstGeom>
          <a:ln>
            <a:solidFill>
              <a:schemeClr val="accent3">
                <a:lumMod val="75000"/>
              </a:schemeClr>
            </a:solidFill>
          </a:ln>
        </p:spPr>
      </p:pic>
      <p:pic>
        <p:nvPicPr>
          <p:cNvPr id="13" name="Picture 12">
            <a:extLst>
              <a:ext uri="{FF2B5EF4-FFF2-40B4-BE49-F238E27FC236}">
                <a16:creationId xmlns:a16="http://schemas.microsoft.com/office/drawing/2014/main" id="{8B826DAF-7CE0-63DF-71EB-26142E87E534}"/>
              </a:ext>
            </a:extLst>
          </p:cNvPr>
          <p:cNvPicPr>
            <a:picLocks noChangeAspect="1"/>
          </p:cNvPicPr>
          <p:nvPr/>
        </p:nvPicPr>
        <p:blipFill>
          <a:blip r:embed="rId6"/>
          <a:stretch>
            <a:fillRect/>
          </a:stretch>
        </p:blipFill>
        <p:spPr>
          <a:xfrm>
            <a:off x="6599276" y="1466615"/>
            <a:ext cx="5112886" cy="3583329"/>
          </a:xfrm>
          <a:prstGeom prst="downArrowCallout">
            <a:avLst/>
          </a:prstGeom>
          <a:ln>
            <a:solidFill>
              <a:schemeClr val="accent3">
                <a:lumMod val="75000"/>
              </a:schemeClr>
            </a:solidFill>
          </a:ln>
        </p:spPr>
      </p:pic>
      <p:sp>
        <p:nvSpPr>
          <p:cNvPr id="14" name="Text Placeholder 8">
            <a:extLst>
              <a:ext uri="{FF2B5EF4-FFF2-40B4-BE49-F238E27FC236}">
                <a16:creationId xmlns:a16="http://schemas.microsoft.com/office/drawing/2014/main" id="{49626317-2EC0-76ED-9A57-8F4FF8BB1DA8}"/>
              </a:ext>
            </a:extLst>
          </p:cNvPr>
          <p:cNvSpPr txBox="1">
            <a:spLocks/>
          </p:cNvSpPr>
          <p:nvPr/>
        </p:nvSpPr>
        <p:spPr>
          <a:xfrm>
            <a:off x="6599276" y="5062831"/>
            <a:ext cx="5383617" cy="340895"/>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dirty="0"/>
              <a:t>Road reserves designated in accordance with Government policy</a:t>
            </a:r>
          </a:p>
        </p:txBody>
      </p:sp>
      <p:sp>
        <p:nvSpPr>
          <p:cNvPr id="15" name="TextBox 14">
            <a:extLst>
              <a:ext uri="{FF2B5EF4-FFF2-40B4-BE49-F238E27FC236}">
                <a16:creationId xmlns:a16="http://schemas.microsoft.com/office/drawing/2014/main" id="{FEE9A6C3-B4DC-B025-C463-2FC63AE0E974}"/>
              </a:ext>
            </a:extLst>
          </p:cNvPr>
          <p:cNvSpPr txBox="1"/>
          <p:nvPr/>
        </p:nvSpPr>
        <p:spPr>
          <a:xfrm>
            <a:off x="775642" y="5563081"/>
            <a:ext cx="4987206" cy="1184940"/>
          </a:xfrm>
          <a:prstGeom prst="rect">
            <a:avLst/>
          </a:prstGeom>
          <a:solidFill>
            <a:srgbClr val="A8DCF8"/>
          </a:solidFill>
        </p:spPr>
        <p:txBody>
          <a:bodyPr wrap="square" rtlCol="0">
            <a:spAutoFit/>
          </a:bodyPr>
          <a:lstStyle/>
          <a:p>
            <a:r>
              <a:rPr lang="en-AU" sz="1400" dirty="0"/>
              <a:t>“So great has been the desire of the settler to conquer the forest and produce crops that far too little timber has been left for the purposes of shade, shelter and firewood.” </a:t>
            </a:r>
          </a:p>
          <a:p>
            <a:pPr algn="r"/>
            <a:r>
              <a:rPr lang="en-AU" dirty="0"/>
              <a:t> </a:t>
            </a:r>
            <a:r>
              <a:rPr lang="en-AU" sz="1100" i="1" dirty="0"/>
              <a:t>By G.L Sutton, Director of Agriculture (From A Story of a Hundred Years (1929), WA’s official Centenary Book)</a:t>
            </a:r>
          </a:p>
        </p:txBody>
      </p:sp>
      <p:sp>
        <p:nvSpPr>
          <p:cNvPr id="16" name="TextBox 15">
            <a:extLst>
              <a:ext uri="{FF2B5EF4-FFF2-40B4-BE49-F238E27FC236}">
                <a16:creationId xmlns:a16="http://schemas.microsoft.com/office/drawing/2014/main" id="{298FE0B5-D802-1156-A057-63C87E7856F0}"/>
              </a:ext>
            </a:extLst>
          </p:cNvPr>
          <p:cNvSpPr txBox="1"/>
          <p:nvPr/>
        </p:nvSpPr>
        <p:spPr>
          <a:xfrm>
            <a:off x="6751673" y="5572127"/>
            <a:ext cx="5107277" cy="1200329"/>
          </a:xfrm>
          <a:prstGeom prst="rect">
            <a:avLst/>
          </a:prstGeom>
          <a:solidFill>
            <a:srgbClr val="A8DCF8"/>
          </a:solidFill>
        </p:spPr>
        <p:txBody>
          <a:bodyPr wrap="square" rtlCol="0">
            <a:spAutoFit/>
          </a:bodyPr>
          <a:lstStyle/>
          <a:p>
            <a:r>
              <a:rPr lang="en-AU" sz="1200" dirty="0"/>
              <a:t>“The present Government has a policy of providing in all new subdivisions in agricultural lands at least 20% for reserves…It has been found that the road width of less than 3 chains would not give the necessary area for services such as the formation of roads, drainage and the protection of the natural fauna.” </a:t>
            </a:r>
          </a:p>
          <a:p>
            <a:pPr algn="r"/>
            <a:r>
              <a:rPr lang="en-AU" sz="1200" i="1" dirty="0"/>
              <a:t>Minister for Lands to the Country Shire Council’s Association, 1965</a:t>
            </a:r>
          </a:p>
        </p:txBody>
      </p:sp>
      <p:pic>
        <p:nvPicPr>
          <p:cNvPr id="3" name="Slide_6">
            <a:hlinkClick r:id="" action="ppaction://media"/>
            <a:extLst>
              <a:ext uri="{FF2B5EF4-FFF2-40B4-BE49-F238E27FC236}">
                <a16:creationId xmlns:a16="http://schemas.microsoft.com/office/drawing/2014/main" id="{11722F70-FF1A-9D87-A149-7FAFB51848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05311" y="772815"/>
            <a:ext cx="609600" cy="609600"/>
          </a:xfrm>
          <a:prstGeom prst="rect">
            <a:avLst/>
          </a:prstGeom>
        </p:spPr>
      </p:pic>
    </p:spTree>
    <p:extLst>
      <p:ext uri="{BB962C8B-B14F-4D97-AF65-F5344CB8AC3E}">
        <p14:creationId xmlns:p14="http://schemas.microsoft.com/office/powerpoint/2010/main" val="34671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817125" y="1242849"/>
            <a:ext cx="10557750" cy="411865"/>
          </a:xfrm>
        </p:spPr>
        <p:txBody>
          <a:bodyPr/>
          <a:lstStyle/>
          <a:p>
            <a:pPr>
              <a:lnSpc>
                <a:spcPct val="100000"/>
              </a:lnSpc>
              <a:spcBef>
                <a:spcPts val="600"/>
              </a:spcBef>
            </a:pPr>
            <a:r>
              <a:rPr lang="en-US" sz="2400" b="1" dirty="0"/>
              <a:t>Staged road reserve designation in new land releases in Western Australia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791776" y="327289"/>
            <a:ext cx="9345638" cy="686042"/>
          </a:xfrm>
        </p:spPr>
        <p:txBody>
          <a:bodyPr anchor="b"/>
          <a:lstStyle/>
          <a:p>
            <a:r>
              <a:rPr lang="en-US" dirty="0"/>
              <a:t>Why is native vegetation in road reserves? </a:t>
            </a:r>
            <a:endParaRPr lang="en-US" sz="1200" dirty="0"/>
          </a:p>
        </p:txBody>
      </p:sp>
      <p:sp>
        <p:nvSpPr>
          <p:cNvPr id="4" name="TextBox 3">
            <a:extLst>
              <a:ext uri="{FF2B5EF4-FFF2-40B4-BE49-F238E27FC236}">
                <a16:creationId xmlns:a16="http://schemas.microsoft.com/office/drawing/2014/main" id="{B1A89784-9F5B-1F47-DF72-EE9420D47B05}"/>
              </a:ext>
            </a:extLst>
          </p:cNvPr>
          <p:cNvSpPr txBox="1"/>
          <p:nvPr/>
        </p:nvSpPr>
        <p:spPr>
          <a:xfrm>
            <a:off x="7587615" y="6427113"/>
            <a:ext cx="4472559" cy="430887"/>
          </a:xfrm>
          <a:prstGeom prst="rect">
            <a:avLst/>
          </a:prstGeom>
          <a:noFill/>
        </p:spPr>
        <p:txBody>
          <a:bodyPr wrap="square" rtlCol="0">
            <a:spAutoFit/>
          </a:bodyPr>
          <a:lstStyle/>
          <a:p>
            <a:pPr algn="r"/>
            <a:r>
              <a:rPr lang="en-AU" sz="1100" b="1" i="1" dirty="0">
                <a:solidFill>
                  <a:schemeClr val="bg1"/>
                </a:solidFill>
              </a:rPr>
              <a:t>Evidence of feeding by the threatened Carnaby’s black cockatoos on vegetation in a local road reserve. . Photo: WALGA</a:t>
            </a:r>
          </a:p>
        </p:txBody>
      </p:sp>
      <p:sp>
        <p:nvSpPr>
          <p:cNvPr id="3" name="Rectangle: Rounded Corners 2">
            <a:extLst>
              <a:ext uri="{FF2B5EF4-FFF2-40B4-BE49-F238E27FC236}">
                <a16:creationId xmlns:a16="http://schemas.microsoft.com/office/drawing/2014/main" id="{034A12A7-A2E9-78FB-7868-86E6D4900411}"/>
              </a:ext>
            </a:extLst>
          </p:cNvPr>
          <p:cNvSpPr/>
          <p:nvPr/>
        </p:nvSpPr>
        <p:spPr>
          <a:xfrm>
            <a:off x="1217746" y="2035720"/>
            <a:ext cx="2000558" cy="1254642"/>
          </a:xfrm>
          <a:prstGeom prst="roundRect">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3200" dirty="0"/>
              <a:t>Pre 1952</a:t>
            </a:r>
          </a:p>
        </p:txBody>
      </p:sp>
      <p:sp>
        <p:nvSpPr>
          <p:cNvPr id="5" name="Rectangle: Rounded Corners 4">
            <a:extLst>
              <a:ext uri="{FF2B5EF4-FFF2-40B4-BE49-F238E27FC236}">
                <a16:creationId xmlns:a16="http://schemas.microsoft.com/office/drawing/2014/main" id="{3AEEFB52-40C9-3CF1-E44F-079CA67E9334}"/>
              </a:ext>
            </a:extLst>
          </p:cNvPr>
          <p:cNvSpPr/>
          <p:nvPr/>
        </p:nvSpPr>
        <p:spPr>
          <a:xfrm>
            <a:off x="4564623" y="2017622"/>
            <a:ext cx="2282764" cy="1254642"/>
          </a:xfrm>
          <a:prstGeom prst="roundRect">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3200" dirty="0"/>
              <a:t>1952-1964</a:t>
            </a:r>
          </a:p>
        </p:txBody>
      </p:sp>
      <p:sp>
        <p:nvSpPr>
          <p:cNvPr id="6" name="Rectangle: Rounded Corners 5">
            <a:extLst>
              <a:ext uri="{FF2B5EF4-FFF2-40B4-BE49-F238E27FC236}">
                <a16:creationId xmlns:a16="http://schemas.microsoft.com/office/drawing/2014/main" id="{9A50851D-FCAF-39C6-76A8-0C5CD0C0AD94}"/>
              </a:ext>
            </a:extLst>
          </p:cNvPr>
          <p:cNvSpPr/>
          <p:nvPr/>
        </p:nvSpPr>
        <p:spPr>
          <a:xfrm>
            <a:off x="8193706" y="2017622"/>
            <a:ext cx="2282764" cy="1254642"/>
          </a:xfrm>
          <a:prstGeom prst="roundRect">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3200" dirty="0"/>
              <a:t>1965-1979</a:t>
            </a:r>
          </a:p>
        </p:txBody>
      </p:sp>
      <p:sp>
        <p:nvSpPr>
          <p:cNvPr id="8" name="Arrow: Right 7">
            <a:extLst>
              <a:ext uri="{FF2B5EF4-FFF2-40B4-BE49-F238E27FC236}">
                <a16:creationId xmlns:a16="http://schemas.microsoft.com/office/drawing/2014/main" id="{0F7A93CF-618B-9072-8291-297D505714DE}"/>
              </a:ext>
            </a:extLst>
          </p:cNvPr>
          <p:cNvSpPr/>
          <p:nvPr/>
        </p:nvSpPr>
        <p:spPr>
          <a:xfrm>
            <a:off x="3449235" y="2439011"/>
            <a:ext cx="850605" cy="411865"/>
          </a:xfrm>
          <a:prstGeom prst="rightArrow">
            <a:avLst/>
          </a:prstGeom>
          <a:solidFill>
            <a:srgbClr val="A8D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Right 8">
            <a:extLst>
              <a:ext uri="{FF2B5EF4-FFF2-40B4-BE49-F238E27FC236}">
                <a16:creationId xmlns:a16="http://schemas.microsoft.com/office/drawing/2014/main" id="{65CE10CD-39C6-A3B7-CBA4-A5B551541F94}"/>
              </a:ext>
            </a:extLst>
          </p:cNvPr>
          <p:cNvSpPr/>
          <p:nvPr/>
        </p:nvSpPr>
        <p:spPr>
          <a:xfrm>
            <a:off x="7103047" y="2398496"/>
            <a:ext cx="850605" cy="411865"/>
          </a:xfrm>
          <a:prstGeom prst="rightArrow">
            <a:avLst/>
          </a:prstGeom>
          <a:solidFill>
            <a:srgbClr val="A8D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E9008F3D-7702-2BE0-258E-5301F003F6C5}"/>
              </a:ext>
            </a:extLst>
          </p:cNvPr>
          <p:cNvSpPr/>
          <p:nvPr/>
        </p:nvSpPr>
        <p:spPr>
          <a:xfrm>
            <a:off x="894434" y="3156773"/>
            <a:ext cx="2589224" cy="34857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72000" rIns="36000" rtlCol="0" anchor="t" anchorCtr="0"/>
          <a:lstStyle/>
          <a:p>
            <a:pPr marL="285750" indent="-285750">
              <a:buFont typeface="Arial" panose="020B0604020202020204" pitchFamily="34" charset="0"/>
              <a:buChar char="•"/>
            </a:pPr>
            <a:r>
              <a:rPr lang="en-AU" sz="1400" dirty="0">
                <a:solidFill>
                  <a:schemeClr val="tx1"/>
                </a:solidFill>
              </a:rPr>
              <a:t>Standard road width - 20 m </a:t>
            </a:r>
          </a:p>
          <a:p>
            <a:pPr marL="285750" indent="-285750">
              <a:buFont typeface="Arial" panose="020B0604020202020204" pitchFamily="34" charset="0"/>
              <a:buChar char="•"/>
            </a:pPr>
            <a:r>
              <a:rPr lang="en-AU" sz="1400" dirty="0">
                <a:solidFill>
                  <a:schemeClr val="tx1"/>
                </a:solidFill>
              </a:rPr>
              <a:t>To provide for the passage of people and goods</a:t>
            </a:r>
          </a:p>
          <a:p>
            <a:pPr marL="285750" indent="-285750">
              <a:buFont typeface="Arial" panose="020B0604020202020204" pitchFamily="34" charset="0"/>
              <a:buChar char="•"/>
            </a:pPr>
            <a:r>
              <a:rPr lang="en-AU" sz="1400" dirty="0">
                <a:solidFill>
                  <a:schemeClr val="tx1"/>
                </a:solidFill>
              </a:rPr>
              <a:t>In 1929, concerns raised at over-clearing</a:t>
            </a:r>
          </a:p>
          <a:p>
            <a:pPr marL="285750" indent="-285750">
              <a:buFont typeface="Arial" panose="020B0604020202020204" pitchFamily="34" charset="0"/>
              <a:buChar char="•"/>
            </a:pPr>
            <a:r>
              <a:rPr lang="en-AU" sz="1400" dirty="0">
                <a:solidFill>
                  <a:schemeClr val="tx1"/>
                </a:solidFill>
              </a:rPr>
              <a:t>Growing community interest in wildflower tourism</a:t>
            </a:r>
          </a:p>
          <a:p>
            <a:pPr marL="285750" indent="-285750">
              <a:buFont typeface="Arial" panose="020B0604020202020204" pitchFamily="34" charset="0"/>
              <a:buChar char="•"/>
            </a:pPr>
            <a:r>
              <a:rPr lang="en-AU" sz="1400" dirty="0">
                <a:solidFill>
                  <a:schemeClr val="tx1"/>
                </a:solidFill>
              </a:rPr>
              <a:t>Growing understanding of the high levels of diversity of vegetation across the SW WA</a:t>
            </a:r>
          </a:p>
        </p:txBody>
      </p:sp>
      <p:sp>
        <p:nvSpPr>
          <p:cNvPr id="12" name="Rectangle: Rounded Corners 11">
            <a:extLst>
              <a:ext uri="{FF2B5EF4-FFF2-40B4-BE49-F238E27FC236}">
                <a16:creationId xmlns:a16="http://schemas.microsoft.com/office/drawing/2014/main" id="{B4D02F64-436F-9E9A-EF8E-FACEE488A558}"/>
              </a:ext>
            </a:extLst>
          </p:cNvPr>
          <p:cNvSpPr/>
          <p:nvPr/>
        </p:nvSpPr>
        <p:spPr>
          <a:xfrm>
            <a:off x="3723712" y="3143112"/>
            <a:ext cx="4138807" cy="349944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72000" rIns="36000" rtlCol="0" anchor="t" anchorCtr="0"/>
          <a:lstStyle/>
          <a:p>
            <a:pPr marL="285750" indent="-285750">
              <a:buFont typeface="Arial" panose="020B0604020202020204" pitchFamily="34" charset="0"/>
              <a:buChar char="•"/>
            </a:pPr>
            <a:r>
              <a:rPr lang="en-AU" sz="1400" dirty="0">
                <a:solidFill>
                  <a:schemeClr val="tx1"/>
                </a:solidFill>
              </a:rPr>
              <a:t>Government decision to add a half chain on each side of specified main roads to retain vegetation, primarily on light sands - 40 m, later increased to a minimum of 60m, with some being 100 and 200 m </a:t>
            </a:r>
          </a:p>
          <a:p>
            <a:pPr marL="285750" indent="-285750">
              <a:buFont typeface="Arial" panose="020B0604020202020204" pitchFamily="34" charset="0"/>
              <a:buChar char="•"/>
            </a:pPr>
            <a:r>
              <a:rPr lang="en-AU" sz="1400" dirty="0">
                <a:solidFill>
                  <a:schemeClr val="tx1"/>
                </a:solidFill>
              </a:rPr>
              <a:t>From 1959, landholders in new farmland releases were directed not to trespass into road reserves to prevent vegetation loss</a:t>
            </a:r>
          </a:p>
          <a:p>
            <a:pPr marL="285750" indent="-285750">
              <a:buFont typeface="Arial" panose="020B0604020202020204" pitchFamily="34" charset="0"/>
              <a:buChar char="•"/>
            </a:pPr>
            <a:r>
              <a:rPr lang="en-AU" sz="1400" dirty="0">
                <a:solidFill>
                  <a:schemeClr val="tx1"/>
                </a:solidFill>
              </a:rPr>
              <a:t>In 1962, Surveyor General requests the Government to adopt a minimum road width of 100 m and to investigate widening of existing road reserves to facilitate the preservation of wildflowers</a:t>
            </a:r>
          </a:p>
        </p:txBody>
      </p:sp>
      <p:sp>
        <p:nvSpPr>
          <p:cNvPr id="13" name="Rectangle: Rounded Corners 12">
            <a:extLst>
              <a:ext uri="{FF2B5EF4-FFF2-40B4-BE49-F238E27FC236}">
                <a16:creationId xmlns:a16="http://schemas.microsoft.com/office/drawing/2014/main" id="{509068A0-A61D-6912-EBBF-1D5A80AEF060}"/>
              </a:ext>
            </a:extLst>
          </p:cNvPr>
          <p:cNvSpPr/>
          <p:nvPr/>
        </p:nvSpPr>
        <p:spPr>
          <a:xfrm>
            <a:off x="7953652" y="3143112"/>
            <a:ext cx="3236026" cy="349944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72000" rIns="36000" rtlCol="0" anchor="t" anchorCtr="0"/>
          <a:lstStyle/>
          <a:p>
            <a:pPr marL="285750" indent="-285750">
              <a:buFont typeface="Arial" panose="020B0604020202020204" pitchFamily="34" charset="0"/>
              <a:buChar char="•"/>
            </a:pPr>
            <a:r>
              <a:rPr lang="en-AU" sz="1400" dirty="0">
                <a:solidFill>
                  <a:schemeClr val="tx1"/>
                </a:solidFill>
              </a:rPr>
              <a:t>In planning new subdivisions, the Minister for Lands (on request of the Premier)  directs the creation of flora reserves by setting a minimum road width at 60 m, in some areas 100 m to 200 m.  </a:t>
            </a:r>
          </a:p>
          <a:p>
            <a:pPr marL="285750" indent="-285750">
              <a:buFont typeface="Arial" panose="020B0604020202020204" pitchFamily="34" charset="0"/>
              <a:buChar char="•"/>
            </a:pPr>
            <a:r>
              <a:rPr lang="en-AU" sz="1400" dirty="0">
                <a:solidFill>
                  <a:schemeClr val="tx1"/>
                </a:solidFill>
              </a:rPr>
              <a:t>The adopted policy was for new country roads to be of sufficient width to facilitate the road, drainage and the protection of flora.</a:t>
            </a:r>
          </a:p>
          <a:p>
            <a:pPr marL="285750" indent="-285750">
              <a:buFont typeface="Arial" panose="020B0604020202020204" pitchFamily="34" charset="0"/>
              <a:buChar char="•"/>
            </a:pPr>
            <a:endParaRPr lang="en-AU" sz="1400" dirty="0">
              <a:solidFill>
                <a:schemeClr val="tx1"/>
              </a:solidFill>
            </a:endParaRPr>
          </a:p>
        </p:txBody>
      </p:sp>
      <p:pic>
        <p:nvPicPr>
          <p:cNvPr id="7" name="Slide_7">
            <a:hlinkClick r:id="" action="ppaction://media"/>
            <a:extLst>
              <a:ext uri="{FF2B5EF4-FFF2-40B4-BE49-F238E27FC236}">
                <a16:creationId xmlns:a16="http://schemas.microsoft.com/office/drawing/2014/main" id="{29EC7D1B-F8C2-377E-D96D-499277712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0078" y="215445"/>
            <a:ext cx="609600" cy="609600"/>
          </a:xfrm>
          <a:prstGeom prst="rect">
            <a:avLst/>
          </a:prstGeom>
        </p:spPr>
      </p:pic>
    </p:spTree>
    <p:extLst>
      <p:ext uri="{BB962C8B-B14F-4D97-AF65-F5344CB8AC3E}">
        <p14:creationId xmlns:p14="http://schemas.microsoft.com/office/powerpoint/2010/main" val="31753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lue square with white dots&#10;&#10;Description automatically generated">
            <a:extLst>
              <a:ext uri="{FF2B5EF4-FFF2-40B4-BE49-F238E27FC236}">
                <a16:creationId xmlns:a16="http://schemas.microsoft.com/office/drawing/2014/main" id="{B8BBDBA4-DE50-F8AD-0915-146ACA20E8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5" y="2981195"/>
            <a:ext cx="12191775" cy="3876805"/>
          </a:xfrm>
          <a:prstGeom prst="rect">
            <a:avLst/>
          </a:prstGeom>
          <a:ln>
            <a:solidFill>
              <a:srgbClr val="008354"/>
            </a:solidFill>
          </a:ln>
        </p:spPr>
      </p:pic>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8</a:t>
            </a:fld>
            <a:endParaRPr lang="en-US" dirty="0"/>
          </a:p>
        </p:txBody>
      </p:sp>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815772" y="646581"/>
            <a:ext cx="9576521" cy="503488"/>
          </a:xfrm>
        </p:spPr>
        <p:txBody>
          <a:bodyPr anchor="b"/>
          <a:lstStyle/>
          <a:p>
            <a:r>
              <a:rPr lang="en-AU" dirty="0"/>
              <a:t>Characteristics of Western Australian vegetation </a:t>
            </a:r>
          </a:p>
        </p:txBody>
      </p:sp>
      <p:sp>
        <p:nvSpPr>
          <p:cNvPr id="8" name="Text Placeholder 1">
            <a:extLst>
              <a:ext uri="{FF2B5EF4-FFF2-40B4-BE49-F238E27FC236}">
                <a16:creationId xmlns:a16="http://schemas.microsoft.com/office/drawing/2014/main" id="{27CBEEB6-7025-FF4E-B274-73EB46DF0D61}"/>
              </a:ext>
            </a:extLst>
          </p:cNvPr>
          <p:cNvSpPr txBox="1">
            <a:spLocks/>
          </p:cNvSpPr>
          <p:nvPr/>
        </p:nvSpPr>
        <p:spPr>
          <a:xfrm>
            <a:off x="808528" y="3867667"/>
            <a:ext cx="1942209" cy="49421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latin typeface="+mn-lt"/>
              </a:rPr>
              <a:t>High species richness  </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61843" y="4638332"/>
            <a:ext cx="2843376" cy="1943221"/>
          </a:xfrm>
        </p:spPr>
        <p:txBody>
          <a:bodyPr/>
          <a:lstStyle/>
          <a:p>
            <a:pPr>
              <a:lnSpc>
                <a:spcPct val="100000"/>
              </a:lnSpc>
            </a:pPr>
            <a:r>
              <a:rPr lang="en-AU" dirty="0">
                <a:solidFill>
                  <a:schemeClr val="bg1"/>
                </a:solidFill>
              </a:rPr>
              <a:t>High species richness – over 11,000 species of plants recorded in WA</a:t>
            </a:r>
            <a:r>
              <a:rPr lang="en-US" dirty="0">
                <a:solidFill>
                  <a:schemeClr val="bg1"/>
                </a:solidFill>
              </a:rPr>
              <a:t> – more than half of Australia’s flora</a:t>
            </a:r>
          </a:p>
          <a:p>
            <a:pPr>
              <a:lnSpc>
                <a:spcPct val="100000"/>
              </a:lnSpc>
            </a:pPr>
            <a:r>
              <a:rPr lang="en-US" dirty="0">
                <a:solidFill>
                  <a:schemeClr val="bg1"/>
                </a:solidFill>
              </a:rPr>
              <a:t>New species are still being discovered</a:t>
            </a:r>
            <a:endParaRPr lang="en-US" sz="1600" dirty="0">
              <a:solidFill>
                <a:schemeClr val="bg1"/>
              </a:solidFill>
            </a:endParaRPr>
          </a:p>
          <a:p>
            <a:pPr>
              <a:lnSpc>
                <a:spcPct val="100000"/>
              </a:lnSpc>
            </a:pPr>
            <a:endParaRPr lang="en-US" sz="1600" dirty="0">
              <a:solidFill>
                <a:schemeClr val="bg1"/>
              </a:solidFill>
            </a:endParaRPr>
          </a:p>
          <a:p>
            <a:pPr>
              <a:lnSpc>
                <a:spcPct val="100000"/>
              </a:lnSpc>
            </a:pPr>
            <a:endParaRPr lang="en-US" sz="1600" dirty="0">
              <a:solidFill>
                <a:schemeClr val="bg1"/>
              </a:solidFill>
            </a:endParaRPr>
          </a:p>
          <a:p>
            <a:pPr>
              <a:lnSpc>
                <a:spcPct val="100000"/>
              </a:lnSpc>
            </a:pPr>
            <a:endParaRPr lang="en-US" sz="1600" dirty="0">
              <a:solidFill>
                <a:schemeClr val="bg1"/>
              </a:solidFill>
            </a:endParaRPr>
          </a:p>
          <a:p>
            <a:pPr>
              <a:lnSpc>
                <a:spcPct val="100000"/>
              </a:lnSpc>
            </a:pPr>
            <a:endParaRPr lang="en-US" sz="1600" dirty="0">
              <a:solidFill>
                <a:schemeClr val="bg1"/>
              </a:solidFill>
            </a:endParaRPr>
          </a:p>
          <a:p>
            <a:pPr>
              <a:lnSpc>
                <a:spcPct val="100000"/>
              </a:lnSpc>
            </a:pPr>
            <a:r>
              <a:rPr lang="en-US" sz="1600" dirty="0">
                <a:solidFill>
                  <a:schemeClr val="bg1"/>
                </a:solidFill>
              </a:rPr>
              <a:t> </a:t>
            </a:r>
          </a:p>
        </p:txBody>
      </p:sp>
      <p:sp>
        <p:nvSpPr>
          <p:cNvPr id="12" name="Text Placeholder 4">
            <a:extLst>
              <a:ext uri="{FF2B5EF4-FFF2-40B4-BE49-F238E27FC236}">
                <a16:creationId xmlns:a16="http://schemas.microsoft.com/office/drawing/2014/main" id="{C6CFAB74-00AA-7AFA-D6EA-A564C79E2CDB}"/>
              </a:ext>
            </a:extLst>
          </p:cNvPr>
          <p:cNvSpPr txBox="1">
            <a:spLocks/>
          </p:cNvSpPr>
          <p:nvPr/>
        </p:nvSpPr>
        <p:spPr>
          <a:xfrm>
            <a:off x="3880232" y="4638333"/>
            <a:ext cx="2330684" cy="1204515"/>
          </a:xfrm>
          <a:prstGeom prst="rect">
            <a:avLst/>
          </a:prstGeom>
        </p:spPr>
        <p:txBody>
          <a:bodyPr vert="horz" lIns="0" tIns="0" rIns="0" bIns="0" rtlCol="0">
            <a:no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600" dirty="0"/>
              <a:t>60% of plants recorded in WA are not found anywhere else</a:t>
            </a:r>
          </a:p>
          <a:p>
            <a:pPr algn="l">
              <a:lnSpc>
                <a:spcPct val="100000"/>
              </a:lnSpc>
            </a:pPr>
            <a:endParaRPr lang="en-US" sz="1600" dirty="0"/>
          </a:p>
          <a:p>
            <a:pPr algn="l">
              <a:lnSpc>
                <a:spcPct val="100000"/>
              </a:lnSpc>
            </a:pPr>
            <a:r>
              <a:rPr lang="en-US" sz="1600" dirty="0"/>
              <a:t>Many occur in small </a:t>
            </a:r>
            <a:r>
              <a:rPr lang="en-US" sz="1600" dirty="0" err="1"/>
              <a:t>localised</a:t>
            </a:r>
            <a:r>
              <a:rPr lang="en-US" sz="1600" dirty="0"/>
              <a:t> populations</a:t>
            </a:r>
          </a:p>
          <a:p>
            <a:pPr algn="l">
              <a:lnSpc>
                <a:spcPct val="100000"/>
              </a:lnSpc>
            </a:pPr>
            <a:endParaRPr lang="en-US" sz="1600" dirty="0"/>
          </a:p>
          <a:p>
            <a:pPr algn="l">
              <a:lnSpc>
                <a:spcPct val="100000"/>
              </a:lnSpc>
            </a:pPr>
            <a:endParaRPr lang="en-US" sz="1600" dirty="0"/>
          </a:p>
        </p:txBody>
      </p:sp>
      <p:sp>
        <p:nvSpPr>
          <p:cNvPr id="14" name="Text Placeholder 6">
            <a:extLst>
              <a:ext uri="{FF2B5EF4-FFF2-40B4-BE49-F238E27FC236}">
                <a16:creationId xmlns:a16="http://schemas.microsoft.com/office/drawing/2014/main" id="{C3E05868-FBFD-A049-6B5B-F83CABBE828C}"/>
              </a:ext>
            </a:extLst>
          </p:cNvPr>
          <p:cNvSpPr txBox="1">
            <a:spLocks/>
          </p:cNvSpPr>
          <p:nvPr/>
        </p:nvSpPr>
        <p:spPr>
          <a:xfrm>
            <a:off x="6352706" y="4377624"/>
            <a:ext cx="2517775" cy="1618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600" dirty="0">
              <a:solidFill>
                <a:schemeClr val="bg1"/>
              </a:solidFill>
              <a:latin typeface="Gantari Light" pitchFamily="2" charset="77"/>
            </a:endParaRPr>
          </a:p>
        </p:txBody>
      </p:sp>
      <p:sp>
        <p:nvSpPr>
          <p:cNvPr id="16" name="Text Placeholder 8">
            <a:extLst>
              <a:ext uri="{FF2B5EF4-FFF2-40B4-BE49-F238E27FC236}">
                <a16:creationId xmlns:a16="http://schemas.microsoft.com/office/drawing/2014/main" id="{0F26E1CC-5965-BDB9-AA57-B3E662602B0C}"/>
              </a:ext>
            </a:extLst>
          </p:cNvPr>
          <p:cNvSpPr txBox="1">
            <a:spLocks/>
          </p:cNvSpPr>
          <p:nvPr/>
        </p:nvSpPr>
        <p:spPr>
          <a:xfrm>
            <a:off x="9456079" y="4609074"/>
            <a:ext cx="2517775" cy="1535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Fragmentation due to historical indiscriminate land clearing </a:t>
            </a:r>
          </a:p>
          <a:p>
            <a:pPr marL="0" indent="0">
              <a:lnSpc>
                <a:spcPct val="100000"/>
              </a:lnSpc>
              <a:buNone/>
            </a:pPr>
            <a:r>
              <a:rPr lang="en-US" sz="1600" dirty="0">
                <a:solidFill>
                  <a:schemeClr val="bg1"/>
                </a:solidFill>
                <a:latin typeface="Gantari Light" pitchFamily="2" charset="77"/>
              </a:rPr>
              <a:t>Changed fire regimes</a:t>
            </a:r>
          </a:p>
          <a:p>
            <a:pPr marL="0" indent="0">
              <a:lnSpc>
                <a:spcPct val="100000"/>
              </a:lnSpc>
              <a:buNone/>
            </a:pPr>
            <a:r>
              <a:rPr lang="en-US" sz="1600" dirty="0">
                <a:solidFill>
                  <a:schemeClr val="bg1"/>
                </a:solidFill>
                <a:latin typeface="Gantari Light" pitchFamily="2" charset="77"/>
              </a:rPr>
              <a:t>Diseases – 40% of plants susceptible to Phytophthora dieback   </a:t>
            </a:r>
          </a:p>
          <a:p>
            <a:pPr>
              <a:lnSpc>
                <a:spcPct val="100000"/>
              </a:lnSpc>
            </a:pPr>
            <a:endParaRPr lang="en-US" sz="1600" dirty="0"/>
          </a:p>
        </p:txBody>
      </p:sp>
      <p:pic>
        <p:nvPicPr>
          <p:cNvPr id="18" name="Picture Placeholder 20">
            <a:extLst>
              <a:ext uri="{FF2B5EF4-FFF2-40B4-BE49-F238E27FC236}">
                <a16:creationId xmlns:a16="http://schemas.microsoft.com/office/drawing/2014/main" id="{96676D45-559E-34F9-9AE2-25E013AF2C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75088" y="2071688"/>
            <a:ext cx="1520825" cy="1517650"/>
          </a:xfrm>
          <a:prstGeom prst="rect">
            <a:avLst/>
          </a:prstGeom>
        </p:spPr>
      </p:pic>
      <p:pic>
        <p:nvPicPr>
          <p:cNvPr id="19" name="Picture Placeholder 22">
            <a:extLst>
              <a:ext uri="{FF2B5EF4-FFF2-40B4-BE49-F238E27FC236}">
                <a16:creationId xmlns:a16="http://schemas.microsoft.com/office/drawing/2014/main" id="{7E0E48B1-4951-0D65-FF9C-08F00F83A25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26225" y="2062163"/>
            <a:ext cx="1520825" cy="1517650"/>
          </a:xfrm>
          <a:prstGeom prst="rect">
            <a:avLst/>
          </a:prstGeom>
        </p:spPr>
      </p:pic>
      <p:pic>
        <p:nvPicPr>
          <p:cNvPr id="22" name="Picture Placeholder 18">
            <a:extLst>
              <a:ext uri="{FF2B5EF4-FFF2-40B4-BE49-F238E27FC236}">
                <a16:creationId xmlns:a16="http://schemas.microsoft.com/office/drawing/2014/main" id="{30F5A5EF-1F54-78AC-1CE4-5CA72C2DA86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5360" y="2074938"/>
            <a:ext cx="1520825" cy="1517650"/>
          </a:xfrm>
          <a:prstGeom prst="rect">
            <a:avLst/>
          </a:prstGeom>
          <a:ln>
            <a:noFill/>
          </a:ln>
        </p:spPr>
      </p:pic>
      <p:sp>
        <p:nvSpPr>
          <p:cNvPr id="31" name="Text Placeholder 1">
            <a:extLst>
              <a:ext uri="{FF2B5EF4-FFF2-40B4-BE49-F238E27FC236}">
                <a16:creationId xmlns:a16="http://schemas.microsoft.com/office/drawing/2014/main" id="{7A83E815-DE1D-E6A8-998E-ABA5A9A885C7}"/>
              </a:ext>
            </a:extLst>
          </p:cNvPr>
          <p:cNvSpPr txBox="1">
            <a:spLocks/>
          </p:cNvSpPr>
          <p:nvPr/>
        </p:nvSpPr>
        <p:spPr>
          <a:xfrm>
            <a:off x="4051529" y="3867667"/>
            <a:ext cx="1520825"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High degrees of endemism </a:t>
            </a:r>
          </a:p>
        </p:txBody>
      </p:sp>
      <p:sp>
        <p:nvSpPr>
          <p:cNvPr id="34" name="Text Placeholder 1">
            <a:extLst>
              <a:ext uri="{FF2B5EF4-FFF2-40B4-BE49-F238E27FC236}">
                <a16:creationId xmlns:a16="http://schemas.microsoft.com/office/drawing/2014/main" id="{9337E002-8502-E47F-65FD-1E311862B764}"/>
              </a:ext>
            </a:extLst>
          </p:cNvPr>
          <p:cNvSpPr txBox="1">
            <a:spLocks/>
          </p:cNvSpPr>
          <p:nvPr/>
        </p:nvSpPr>
        <p:spPr>
          <a:xfrm>
            <a:off x="6291261" y="3841248"/>
            <a:ext cx="2517775" cy="36959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latin typeface="+mn-lt"/>
              </a:rPr>
              <a:t>Large portion pollinated by animals</a:t>
            </a:r>
          </a:p>
        </p:txBody>
      </p:sp>
      <p:sp>
        <p:nvSpPr>
          <p:cNvPr id="35" name="Text Placeholder 1">
            <a:extLst>
              <a:ext uri="{FF2B5EF4-FFF2-40B4-BE49-F238E27FC236}">
                <a16:creationId xmlns:a16="http://schemas.microsoft.com/office/drawing/2014/main" id="{872A239F-E156-4B3F-BE82-F35562E95825}"/>
              </a:ext>
            </a:extLst>
          </p:cNvPr>
          <p:cNvSpPr txBox="1">
            <a:spLocks/>
          </p:cNvSpPr>
          <p:nvPr/>
        </p:nvSpPr>
        <p:spPr>
          <a:xfrm>
            <a:off x="9527943" y="3854301"/>
            <a:ext cx="2660927"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Vulnerable to varied threatening processes</a:t>
            </a:r>
          </a:p>
        </p:txBody>
      </p:sp>
      <p:pic>
        <p:nvPicPr>
          <p:cNvPr id="10" name="Picture Placeholder 24">
            <a:extLst>
              <a:ext uri="{FF2B5EF4-FFF2-40B4-BE49-F238E27FC236}">
                <a16:creationId xmlns:a16="http://schemas.microsoft.com/office/drawing/2014/main" id="{E8D16141-2D09-9C2B-99AE-B86BC3161D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620250" y="2062163"/>
            <a:ext cx="1520825" cy="1517650"/>
          </a:xfrm>
          <a:prstGeom prst="rect">
            <a:avLst/>
          </a:prstGeom>
        </p:spPr>
      </p:pic>
      <p:pic>
        <p:nvPicPr>
          <p:cNvPr id="6" name="Picture 5">
            <a:extLst>
              <a:ext uri="{FF2B5EF4-FFF2-40B4-BE49-F238E27FC236}">
                <a16:creationId xmlns:a16="http://schemas.microsoft.com/office/drawing/2014/main" id="{E6F5A5FB-6178-04AD-5C1E-2F5E53E836F6}"/>
              </a:ext>
            </a:extLst>
          </p:cNvPr>
          <p:cNvPicPr>
            <a:picLocks noChangeAspect="1"/>
          </p:cNvPicPr>
          <p:nvPr/>
        </p:nvPicPr>
        <p:blipFill>
          <a:blip r:embed="rId6">
            <a:extLst>
              <a:ext uri="{28A0092B-C50C-407E-A947-70E740481C1C}">
                <a14:useLocalDpi xmlns:a14="http://schemas.microsoft.com/office/drawing/2010/main" val="0"/>
              </a:ext>
            </a:extLst>
          </a:blip>
          <a:srcRect l="12184" r="12184"/>
          <a:stretch/>
        </p:blipFill>
        <p:spPr>
          <a:xfrm>
            <a:off x="1055360" y="2066926"/>
            <a:ext cx="1520825" cy="1508124"/>
          </a:xfrm>
          <a:prstGeom prst="flowChartConnector">
            <a:avLst/>
          </a:prstGeom>
        </p:spPr>
      </p:pic>
      <p:sp>
        <p:nvSpPr>
          <p:cNvPr id="15" name="Text Placeholder 4">
            <a:extLst>
              <a:ext uri="{FF2B5EF4-FFF2-40B4-BE49-F238E27FC236}">
                <a16:creationId xmlns:a16="http://schemas.microsoft.com/office/drawing/2014/main" id="{3FC850CF-D31E-684F-A0D6-7CE200FD33B2}"/>
              </a:ext>
            </a:extLst>
          </p:cNvPr>
          <p:cNvSpPr txBox="1">
            <a:spLocks/>
          </p:cNvSpPr>
          <p:nvPr/>
        </p:nvSpPr>
        <p:spPr>
          <a:xfrm>
            <a:off x="6539797" y="4625279"/>
            <a:ext cx="2330684" cy="1204515"/>
          </a:xfrm>
          <a:prstGeom prst="rect">
            <a:avLst/>
          </a:prstGeom>
        </p:spPr>
        <p:txBody>
          <a:bodyPr vert="horz" lIns="0" tIns="0" rIns="0" bIns="0" rtlCol="0">
            <a:no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600" dirty="0"/>
              <a:t>15% of plants pollinated by birds and mammals – the highest incidence of this dependence on Earth </a:t>
            </a:r>
          </a:p>
          <a:p>
            <a:pPr algn="l">
              <a:lnSpc>
                <a:spcPct val="100000"/>
              </a:lnSpc>
            </a:pPr>
            <a:endParaRPr lang="en-US" sz="1600" dirty="0"/>
          </a:p>
        </p:txBody>
      </p:sp>
      <p:pic>
        <p:nvPicPr>
          <p:cNvPr id="20" name="Picture 19" descr="A close up of flowers on a tree&#10;&#10;Description automatically generated">
            <a:extLst>
              <a:ext uri="{FF2B5EF4-FFF2-40B4-BE49-F238E27FC236}">
                <a16:creationId xmlns:a16="http://schemas.microsoft.com/office/drawing/2014/main" id="{EB3D6D14-87A5-D16D-ADBF-77E8F52F9273}"/>
              </a:ext>
            </a:extLst>
          </p:cNvPr>
          <p:cNvPicPr>
            <a:picLocks noChangeAspect="1"/>
          </p:cNvPicPr>
          <p:nvPr/>
        </p:nvPicPr>
        <p:blipFill>
          <a:blip r:embed="rId7">
            <a:extLst>
              <a:ext uri="{28A0092B-C50C-407E-A947-70E740481C1C}">
                <a14:useLocalDpi xmlns:a14="http://schemas.microsoft.com/office/drawing/2010/main" val="0"/>
              </a:ext>
            </a:extLst>
          </a:blip>
          <a:srcRect l="10093" r="8826"/>
          <a:stretch/>
        </p:blipFill>
        <p:spPr>
          <a:xfrm>
            <a:off x="3875088" y="2109759"/>
            <a:ext cx="1520825" cy="1470054"/>
          </a:xfrm>
          <a:prstGeom prst="flowChartConnector">
            <a:avLst/>
          </a:prstGeom>
        </p:spPr>
      </p:pic>
      <p:pic>
        <p:nvPicPr>
          <p:cNvPr id="23" name="Picture 22" descr="A bird on a tree&#10;&#10;Description automatically generated">
            <a:extLst>
              <a:ext uri="{FF2B5EF4-FFF2-40B4-BE49-F238E27FC236}">
                <a16:creationId xmlns:a16="http://schemas.microsoft.com/office/drawing/2014/main" id="{8D929441-AC7F-678E-3F69-07408CB14BD9}"/>
              </a:ext>
            </a:extLst>
          </p:cNvPr>
          <p:cNvPicPr>
            <a:picLocks noChangeAspect="1"/>
          </p:cNvPicPr>
          <p:nvPr/>
        </p:nvPicPr>
        <p:blipFill>
          <a:blip r:embed="rId8">
            <a:extLst>
              <a:ext uri="{28A0092B-C50C-407E-A947-70E740481C1C}">
                <a14:useLocalDpi xmlns:a14="http://schemas.microsoft.com/office/drawing/2010/main" val="0"/>
              </a:ext>
            </a:extLst>
          </a:blip>
          <a:srcRect l="5488" t="20382" r="36297" b="40620"/>
          <a:stretch/>
        </p:blipFill>
        <p:spPr>
          <a:xfrm>
            <a:off x="6659003" y="2086622"/>
            <a:ext cx="1455268" cy="1477827"/>
          </a:xfrm>
          <a:prstGeom prst="flowChartConnector">
            <a:avLst/>
          </a:prstGeom>
        </p:spPr>
      </p:pic>
      <p:pic>
        <p:nvPicPr>
          <p:cNvPr id="26" name="Picture 25" descr="A sign in a field&#10;&#10;Description automatically generated">
            <a:extLst>
              <a:ext uri="{FF2B5EF4-FFF2-40B4-BE49-F238E27FC236}">
                <a16:creationId xmlns:a16="http://schemas.microsoft.com/office/drawing/2014/main" id="{7BF9F561-592F-F802-56C2-075AA6BEEC01}"/>
              </a:ext>
            </a:extLst>
          </p:cNvPr>
          <p:cNvPicPr>
            <a:picLocks noChangeAspect="1"/>
          </p:cNvPicPr>
          <p:nvPr/>
        </p:nvPicPr>
        <p:blipFill>
          <a:blip r:embed="rId9">
            <a:extLst>
              <a:ext uri="{28A0092B-C50C-407E-A947-70E740481C1C}">
                <a14:useLocalDpi xmlns:a14="http://schemas.microsoft.com/office/drawing/2010/main" val="0"/>
              </a:ext>
            </a:extLst>
          </a:blip>
          <a:srcRect l="9264" t="12561" r="29691" b="19690"/>
          <a:stretch/>
        </p:blipFill>
        <p:spPr>
          <a:xfrm>
            <a:off x="9642563" y="2086622"/>
            <a:ext cx="1498512" cy="1496536"/>
          </a:xfrm>
          <a:prstGeom prst="flowChartConnector">
            <a:avLst/>
          </a:prstGeom>
        </p:spPr>
      </p:pic>
      <p:pic>
        <p:nvPicPr>
          <p:cNvPr id="2" name="Slide_8">
            <a:hlinkClick r:id="" action="ppaction://media"/>
            <a:extLst>
              <a:ext uri="{FF2B5EF4-FFF2-40B4-BE49-F238E27FC236}">
                <a16:creationId xmlns:a16="http://schemas.microsoft.com/office/drawing/2014/main" id="{434D7C9F-A7FE-D37E-EFA7-5D21E5789F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18343" y="1288892"/>
            <a:ext cx="609600" cy="609600"/>
          </a:xfrm>
          <a:prstGeom prst="rect">
            <a:avLst/>
          </a:prstGeom>
        </p:spPr>
      </p:pic>
    </p:spTree>
    <p:extLst>
      <p:ext uri="{BB962C8B-B14F-4D97-AF65-F5344CB8AC3E}">
        <p14:creationId xmlns:p14="http://schemas.microsoft.com/office/powerpoint/2010/main" val="42374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523546" y="375111"/>
            <a:ext cx="8569713" cy="503488"/>
          </a:xfrm>
        </p:spPr>
        <p:txBody>
          <a:bodyPr anchor="b"/>
          <a:lstStyle/>
          <a:p>
            <a:r>
              <a:rPr lang="en-US" dirty="0"/>
              <a:t>Local Government managed road reserves </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1523546" y="1161802"/>
            <a:ext cx="9710734" cy="1336850"/>
          </a:xfrm>
        </p:spPr>
        <p:txBody>
          <a:bodyPr/>
          <a:lstStyle/>
          <a:p>
            <a:pPr marL="285750" indent="-285750">
              <a:buFont typeface="Wingdings" panose="05000000000000000000" pitchFamily="2" charset="2"/>
              <a:buChar char="Ø"/>
            </a:pPr>
            <a:r>
              <a:rPr lang="en-AU" sz="1600" spc="60" dirty="0">
                <a:effectLst/>
                <a:latin typeface="Gantari Light" pitchFamily="2" charset="0"/>
                <a:ea typeface="DengXian" panose="02010600030101010101" pitchFamily="2" charset="-122"/>
                <a:cs typeface="Times New Roman" panose="02020603050405020304" pitchFamily="18" charset="0"/>
              </a:rPr>
              <a:t>In Western Australia, Local Governments manage over 87% of road reserves</a:t>
            </a:r>
          </a:p>
          <a:p>
            <a:pPr marL="285750" indent="-285750">
              <a:buFont typeface="Wingdings" panose="05000000000000000000" pitchFamily="2" charset="2"/>
              <a:buChar char="Ø"/>
            </a:pPr>
            <a:r>
              <a:rPr lang="en-AU" spc="60" dirty="0">
                <a:latin typeface="Gantari Light" pitchFamily="2" charset="0"/>
                <a:ea typeface="DengXian" panose="02010600030101010101" pitchFamily="2" charset="-122"/>
                <a:cs typeface="Times New Roman" panose="02020603050405020304" pitchFamily="18" charset="0"/>
              </a:rPr>
              <a:t>Of the roadside vegetation assessed for ecological values between 1987 and 2015, covering 58 Local Governments in the SW of WA, 40% of assessed roadsides were determined to be of high conservation value and 24% of medium to high value</a:t>
            </a:r>
            <a:endParaRPr lang="en-AU" sz="1600" spc="60" dirty="0">
              <a:effectLst/>
              <a:latin typeface="Gantari Light" pitchFamily="2" charset="0"/>
              <a:ea typeface="DengXian"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3CC07C02-71B3-8618-8F5B-33425AE8DA21}"/>
              </a:ext>
            </a:extLst>
          </p:cNvPr>
          <p:cNvPicPr>
            <a:picLocks noChangeAspect="1"/>
          </p:cNvPicPr>
          <p:nvPr/>
        </p:nvPicPr>
        <p:blipFill>
          <a:blip r:embed="rId4"/>
          <a:stretch>
            <a:fillRect/>
          </a:stretch>
        </p:blipFill>
        <p:spPr>
          <a:xfrm>
            <a:off x="1523546" y="2559594"/>
            <a:ext cx="7517478" cy="4020042"/>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B65EE040-C8D5-E163-0B07-B69B786694FB}"/>
              </a:ext>
            </a:extLst>
          </p:cNvPr>
          <p:cNvPicPr>
            <a:picLocks noChangeAspect="1"/>
          </p:cNvPicPr>
          <p:nvPr/>
        </p:nvPicPr>
        <p:blipFill>
          <a:blip r:embed="rId5"/>
          <a:stretch>
            <a:fillRect/>
          </a:stretch>
        </p:blipFill>
        <p:spPr>
          <a:xfrm>
            <a:off x="7161912" y="2622512"/>
            <a:ext cx="1795901" cy="918130"/>
          </a:xfrm>
          <a:prstGeom prst="rect">
            <a:avLst/>
          </a:prstGeom>
        </p:spPr>
      </p:pic>
      <p:sp>
        <p:nvSpPr>
          <p:cNvPr id="11" name="TextBox 10">
            <a:extLst>
              <a:ext uri="{FF2B5EF4-FFF2-40B4-BE49-F238E27FC236}">
                <a16:creationId xmlns:a16="http://schemas.microsoft.com/office/drawing/2014/main" id="{96ABA72B-C4E0-AE1B-7609-137D825BCE0F}"/>
              </a:ext>
            </a:extLst>
          </p:cNvPr>
          <p:cNvSpPr txBox="1"/>
          <p:nvPr/>
        </p:nvSpPr>
        <p:spPr>
          <a:xfrm>
            <a:off x="9203462" y="5000463"/>
            <a:ext cx="2456121" cy="1600438"/>
          </a:xfrm>
          <a:prstGeom prst="rect">
            <a:avLst/>
          </a:prstGeom>
          <a:noFill/>
        </p:spPr>
        <p:txBody>
          <a:bodyPr wrap="square" rtlCol="0">
            <a:spAutoFit/>
          </a:bodyPr>
          <a:lstStyle/>
          <a:p>
            <a:r>
              <a:rPr lang="en-AU" sz="1400" dirty="0"/>
              <a:t>Example of roadside conservation value mapping: Shire of Serpentine-Jarrahdale, Prepared by the Roadside Conservation Committee, 2006 </a:t>
            </a:r>
          </a:p>
        </p:txBody>
      </p:sp>
      <p:pic>
        <p:nvPicPr>
          <p:cNvPr id="2" name="Slide_9">
            <a:hlinkClick r:id="" action="ppaction://media"/>
            <a:extLst>
              <a:ext uri="{FF2B5EF4-FFF2-40B4-BE49-F238E27FC236}">
                <a16:creationId xmlns:a16="http://schemas.microsoft.com/office/drawing/2014/main" id="{77CDCB47-B13C-3E03-1B52-4780D38472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1486" y="2317712"/>
            <a:ext cx="609600" cy="609600"/>
          </a:xfrm>
          <a:prstGeom prst="rect">
            <a:avLst/>
          </a:prstGeom>
        </p:spPr>
      </p:pic>
    </p:spTree>
    <p:extLst>
      <p:ext uri="{BB962C8B-B14F-4D97-AF65-F5344CB8AC3E}">
        <p14:creationId xmlns:p14="http://schemas.microsoft.com/office/powerpoint/2010/main" val="23908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ntari">
      <a:majorFont>
        <a:latin typeface="Gantari"/>
        <a:ea typeface=""/>
        <a:cs typeface=""/>
      </a:majorFont>
      <a:minorFont>
        <a:latin typeface="Ganta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 id="{15DDDFD5-1BA4-3344-B695-BCC616E10E16}" vid="{90D72147-1D9D-BC41-8A81-600F15152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8395</TotalTime>
  <Words>1937</Words>
  <Application>Microsoft Office PowerPoint</Application>
  <PresentationFormat>Widescreen</PresentationFormat>
  <Paragraphs>219</Paragraphs>
  <Slides>19</Slides>
  <Notes>7</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 Narrow</vt:lpstr>
      <vt:lpstr>Arial</vt:lpstr>
      <vt:lpstr>Calibri</vt:lpstr>
      <vt:lpstr>Gantari</vt:lpstr>
      <vt:lpstr>Gantari Light</vt:lpstr>
      <vt:lpstr>Gantari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Mills (Marketforce)</dc:creator>
  <cp:lastModifiedBy>Sarah Coles</cp:lastModifiedBy>
  <cp:revision>46</cp:revision>
  <cp:lastPrinted>2024-04-03T05:12:03Z</cp:lastPrinted>
  <dcterms:created xsi:type="dcterms:W3CDTF">2024-01-18T07:17:56Z</dcterms:created>
  <dcterms:modified xsi:type="dcterms:W3CDTF">2025-04-14T02:30:15Z</dcterms:modified>
</cp:coreProperties>
</file>