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notesMasterIdLst>
    <p:notesMasterId r:id="rId37"/>
  </p:notesMasterIdLst>
  <p:sldIdLst>
    <p:sldId id="333" r:id="rId2"/>
    <p:sldId id="331" r:id="rId3"/>
    <p:sldId id="313" r:id="rId4"/>
    <p:sldId id="335" r:id="rId5"/>
    <p:sldId id="362" r:id="rId6"/>
    <p:sldId id="336" r:id="rId7"/>
    <p:sldId id="337" r:id="rId8"/>
    <p:sldId id="363" r:id="rId9"/>
    <p:sldId id="340" r:id="rId10"/>
    <p:sldId id="341" r:id="rId11"/>
    <p:sldId id="342" r:id="rId12"/>
    <p:sldId id="343" r:id="rId13"/>
    <p:sldId id="344" r:id="rId14"/>
    <p:sldId id="345" r:id="rId15"/>
    <p:sldId id="346" r:id="rId16"/>
    <p:sldId id="347" r:id="rId17"/>
    <p:sldId id="368" r:id="rId18"/>
    <p:sldId id="365" r:id="rId19"/>
    <p:sldId id="369" r:id="rId20"/>
    <p:sldId id="364" r:id="rId21"/>
    <p:sldId id="350" r:id="rId22"/>
    <p:sldId id="353" r:id="rId23"/>
    <p:sldId id="352" r:id="rId24"/>
    <p:sldId id="349" r:id="rId25"/>
    <p:sldId id="354" r:id="rId26"/>
    <p:sldId id="355" r:id="rId27"/>
    <p:sldId id="360" r:id="rId28"/>
    <p:sldId id="351" r:id="rId29"/>
    <p:sldId id="367" r:id="rId30"/>
    <p:sldId id="356" r:id="rId31"/>
    <p:sldId id="358" r:id="rId32"/>
    <p:sldId id="359" r:id="rId33"/>
    <p:sldId id="361" r:id="rId34"/>
    <p:sldId id="357" r:id="rId35"/>
    <p:sldId id="314" r:id="rId36"/>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A9C709E-09D2-B8CC-82AB-9F38654D83CC}" name="Rebecca Brown" initials="RB" userId="S::RBrown@walga.asn.au::58b046c1-2ae6-43e1-8513-7318769fc41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354"/>
    <a:srgbClr val="00465D"/>
    <a:srgbClr val="A8DCF8"/>
    <a:srgbClr val="7F136C"/>
    <a:srgbClr val="002448"/>
    <a:srgbClr val="009DD1"/>
    <a:srgbClr val="3587BA"/>
    <a:srgbClr val="FFFFFF"/>
    <a:srgbClr val="FBBD00"/>
    <a:srgbClr val="DF60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900" autoAdjust="0"/>
    <p:restoredTop sz="93447" autoAdjust="0"/>
  </p:normalViewPr>
  <p:slideViewPr>
    <p:cSldViewPr snapToGrid="0">
      <p:cViewPr varScale="1">
        <p:scale>
          <a:sx n="111" d="100"/>
          <a:sy n="111" d="100"/>
        </p:scale>
        <p:origin x="1170" y="96"/>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8E02A5-836F-4AB7-B5B2-2696659FA4E5}"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AU"/>
        </a:p>
      </dgm:t>
    </dgm:pt>
    <dgm:pt modelId="{D19E942F-36F9-420F-B9E3-6313ADCB8799}">
      <dgm:prSet phldrT="[Text]"/>
      <dgm:spPr>
        <a:solidFill>
          <a:srgbClr val="008354"/>
        </a:solidFill>
      </dgm:spPr>
      <dgm:t>
        <a:bodyPr/>
        <a:lstStyle/>
        <a:p>
          <a:r>
            <a:rPr lang="en-AU" dirty="0"/>
            <a:t>Conservation significance &amp; objectives</a:t>
          </a:r>
        </a:p>
      </dgm:t>
    </dgm:pt>
    <dgm:pt modelId="{DAD95FF3-5276-4FA9-A9A8-55C42BB44940}" type="parTrans" cxnId="{6B21797D-7B73-41A9-9C99-A68DF82FB966}">
      <dgm:prSet/>
      <dgm:spPr/>
      <dgm:t>
        <a:bodyPr/>
        <a:lstStyle/>
        <a:p>
          <a:endParaRPr lang="en-AU"/>
        </a:p>
      </dgm:t>
    </dgm:pt>
    <dgm:pt modelId="{CEB639AA-6473-4E50-8D0F-2C5A36A576CF}" type="sibTrans" cxnId="{6B21797D-7B73-41A9-9C99-A68DF82FB966}">
      <dgm:prSet/>
      <dgm:spPr>
        <a:solidFill>
          <a:srgbClr val="009DD1"/>
        </a:solidFill>
      </dgm:spPr>
      <dgm:t>
        <a:bodyPr/>
        <a:lstStyle/>
        <a:p>
          <a:endParaRPr lang="en-AU"/>
        </a:p>
      </dgm:t>
    </dgm:pt>
    <dgm:pt modelId="{7277C597-C90A-44E5-9E59-424527F028E5}">
      <dgm:prSet phldrT="[Text]"/>
      <dgm:spPr>
        <a:ln>
          <a:solidFill>
            <a:srgbClr val="008354"/>
          </a:solidFill>
        </a:ln>
      </dgm:spPr>
      <dgm:t>
        <a:bodyPr/>
        <a:lstStyle/>
        <a:p>
          <a:r>
            <a:rPr lang="en-AU" dirty="0"/>
            <a:t>Regionally significant </a:t>
          </a:r>
        </a:p>
      </dgm:t>
    </dgm:pt>
    <dgm:pt modelId="{B88FC690-6FF3-4DA4-B95C-E72FE30B0CF8}" type="parTrans" cxnId="{B5AC0E2D-1015-4315-8E2A-98491274C0D1}">
      <dgm:prSet/>
      <dgm:spPr/>
      <dgm:t>
        <a:bodyPr/>
        <a:lstStyle/>
        <a:p>
          <a:endParaRPr lang="en-AU"/>
        </a:p>
      </dgm:t>
    </dgm:pt>
    <dgm:pt modelId="{8A6F069A-B906-49F6-90B8-9F7C1935B068}" type="sibTrans" cxnId="{B5AC0E2D-1015-4315-8E2A-98491274C0D1}">
      <dgm:prSet/>
      <dgm:spPr/>
      <dgm:t>
        <a:bodyPr/>
        <a:lstStyle/>
        <a:p>
          <a:endParaRPr lang="en-AU"/>
        </a:p>
      </dgm:t>
    </dgm:pt>
    <dgm:pt modelId="{633604AE-A70B-4A75-8A49-F1B836BEEC35}">
      <dgm:prSet phldrT="[Text]"/>
      <dgm:spPr>
        <a:ln>
          <a:solidFill>
            <a:srgbClr val="008354"/>
          </a:solidFill>
        </a:ln>
      </dgm:spPr>
      <dgm:t>
        <a:bodyPr/>
        <a:lstStyle/>
        <a:p>
          <a:r>
            <a:rPr lang="en-AU" dirty="0"/>
            <a:t>Locally significant</a:t>
          </a:r>
        </a:p>
      </dgm:t>
    </dgm:pt>
    <dgm:pt modelId="{CECBB75B-2F95-4542-BCF0-581F28164DB4}" type="parTrans" cxnId="{BAC31790-F454-40A4-A4A6-ABF6764FEE6F}">
      <dgm:prSet/>
      <dgm:spPr/>
      <dgm:t>
        <a:bodyPr/>
        <a:lstStyle/>
        <a:p>
          <a:endParaRPr lang="en-AU"/>
        </a:p>
      </dgm:t>
    </dgm:pt>
    <dgm:pt modelId="{CA73AB5D-A218-49D5-BA47-322E96D9294D}" type="sibTrans" cxnId="{BAC31790-F454-40A4-A4A6-ABF6764FEE6F}">
      <dgm:prSet/>
      <dgm:spPr/>
      <dgm:t>
        <a:bodyPr/>
        <a:lstStyle/>
        <a:p>
          <a:endParaRPr lang="en-AU"/>
        </a:p>
      </dgm:t>
    </dgm:pt>
    <dgm:pt modelId="{DC2B39C6-318B-43C7-A5E7-D21A8200772D}">
      <dgm:prSet phldrT="[Text]"/>
      <dgm:spPr>
        <a:solidFill>
          <a:srgbClr val="00465D"/>
        </a:solidFill>
      </dgm:spPr>
      <dgm:t>
        <a:bodyPr/>
        <a:lstStyle/>
        <a:p>
          <a:r>
            <a:rPr lang="en-AU" dirty="0"/>
            <a:t>Opportunities and constraints to protection &amp; retention   </a:t>
          </a:r>
        </a:p>
      </dgm:t>
    </dgm:pt>
    <dgm:pt modelId="{7C88BD64-CA19-4B56-9E86-F4F85990F2E6}" type="parTrans" cxnId="{747FB32D-9220-4C7C-9D7E-92B341A6B50F}">
      <dgm:prSet/>
      <dgm:spPr/>
      <dgm:t>
        <a:bodyPr/>
        <a:lstStyle/>
        <a:p>
          <a:endParaRPr lang="en-AU"/>
        </a:p>
      </dgm:t>
    </dgm:pt>
    <dgm:pt modelId="{B55BCA34-6D74-468D-BAD2-A7DD825C76F2}" type="sibTrans" cxnId="{747FB32D-9220-4C7C-9D7E-92B341A6B50F}">
      <dgm:prSet/>
      <dgm:spPr>
        <a:solidFill>
          <a:srgbClr val="009DD1"/>
        </a:solidFill>
      </dgm:spPr>
      <dgm:t>
        <a:bodyPr/>
        <a:lstStyle/>
        <a:p>
          <a:endParaRPr lang="en-AU"/>
        </a:p>
      </dgm:t>
    </dgm:pt>
    <dgm:pt modelId="{53E14D01-4CB4-4583-B4B1-BAAECCA3B48B}">
      <dgm:prSet phldrT="[Text]"/>
      <dgm:spPr>
        <a:ln>
          <a:solidFill>
            <a:srgbClr val="00465D"/>
          </a:solidFill>
        </a:ln>
      </dgm:spPr>
      <dgm:t>
        <a:bodyPr/>
        <a:lstStyle/>
        <a:p>
          <a:r>
            <a:rPr lang="en-AU" dirty="0"/>
            <a:t>Land tenure </a:t>
          </a:r>
        </a:p>
      </dgm:t>
    </dgm:pt>
    <dgm:pt modelId="{75A49623-660F-425F-9B50-867FF0446317}" type="parTrans" cxnId="{E6F78EB6-5CCE-4618-926A-E69E7A591A5E}">
      <dgm:prSet/>
      <dgm:spPr/>
      <dgm:t>
        <a:bodyPr/>
        <a:lstStyle/>
        <a:p>
          <a:endParaRPr lang="en-AU"/>
        </a:p>
      </dgm:t>
    </dgm:pt>
    <dgm:pt modelId="{AA8D8F35-A8C6-4528-9D3C-03ECCCA3FCA2}" type="sibTrans" cxnId="{E6F78EB6-5CCE-4618-926A-E69E7A591A5E}">
      <dgm:prSet/>
      <dgm:spPr/>
      <dgm:t>
        <a:bodyPr/>
        <a:lstStyle/>
        <a:p>
          <a:endParaRPr lang="en-AU"/>
        </a:p>
      </dgm:t>
    </dgm:pt>
    <dgm:pt modelId="{E0B98DA9-EA54-4D02-899E-F70DCA69DF6B}">
      <dgm:prSet phldrT="[Text]"/>
      <dgm:spPr>
        <a:ln>
          <a:solidFill>
            <a:srgbClr val="00465D"/>
          </a:solidFill>
        </a:ln>
      </dgm:spPr>
      <dgm:t>
        <a:bodyPr/>
        <a:lstStyle/>
        <a:p>
          <a:r>
            <a:rPr lang="en-AU" dirty="0"/>
            <a:t>Land use provisions </a:t>
          </a:r>
        </a:p>
      </dgm:t>
    </dgm:pt>
    <dgm:pt modelId="{6349B6C2-D186-41BA-A6EA-418208AD5DD8}" type="parTrans" cxnId="{A71B4D36-00B9-43D5-BBBA-856DB6CC7CA6}">
      <dgm:prSet/>
      <dgm:spPr/>
      <dgm:t>
        <a:bodyPr/>
        <a:lstStyle/>
        <a:p>
          <a:endParaRPr lang="en-AU"/>
        </a:p>
      </dgm:t>
    </dgm:pt>
    <dgm:pt modelId="{877C4930-9483-4572-BD6C-C75B4FAB35EE}" type="sibTrans" cxnId="{A71B4D36-00B9-43D5-BBBA-856DB6CC7CA6}">
      <dgm:prSet/>
      <dgm:spPr/>
      <dgm:t>
        <a:bodyPr/>
        <a:lstStyle/>
        <a:p>
          <a:endParaRPr lang="en-AU"/>
        </a:p>
      </dgm:t>
    </dgm:pt>
    <dgm:pt modelId="{D944352A-F8BE-4C09-96BE-6B865D28C03E}">
      <dgm:prSet phldrT="[Text]"/>
      <dgm:spPr>
        <a:solidFill>
          <a:srgbClr val="7F136C"/>
        </a:solidFill>
      </dgm:spPr>
      <dgm:t>
        <a:bodyPr/>
        <a:lstStyle/>
        <a:p>
          <a:r>
            <a:rPr lang="en-AU" dirty="0"/>
            <a:t>Bushland protection map</a:t>
          </a:r>
        </a:p>
      </dgm:t>
    </dgm:pt>
    <dgm:pt modelId="{F4DD9D7F-1EF9-41FC-A661-25CF9C98302C}" type="parTrans" cxnId="{7719D62A-FFBB-4EFF-8CD3-A6CF8A93939B}">
      <dgm:prSet/>
      <dgm:spPr/>
      <dgm:t>
        <a:bodyPr/>
        <a:lstStyle/>
        <a:p>
          <a:endParaRPr lang="en-AU"/>
        </a:p>
      </dgm:t>
    </dgm:pt>
    <dgm:pt modelId="{8FBCEB99-E82D-4E35-B634-7AD8BEBA2588}" type="sibTrans" cxnId="{7719D62A-FFBB-4EFF-8CD3-A6CF8A93939B}">
      <dgm:prSet/>
      <dgm:spPr/>
      <dgm:t>
        <a:bodyPr/>
        <a:lstStyle/>
        <a:p>
          <a:endParaRPr lang="en-AU"/>
        </a:p>
      </dgm:t>
    </dgm:pt>
    <dgm:pt modelId="{671A2DAD-17B5-4DAB-907A-5AF42129F9E0}">
      <dgm:prSet phldrT="[Text]"/>
      <dgm:spPr>
        <a:ln>
          <a:solidFill>
            <a:srgbClr val="7F136C"/>
          </a:solidFill>
        </a:ln>
      </dgm:spPr>
      <dgm:t>
        <a:bodyPr/>
        <a:lstStyle/>
        <a:p>
          <a:r>
            <a:rPr lang="en-AU" dirty="0"/>
            <a:t>High conservation value areas needed to achieve conservation objectives/targets  </a:t>
          </a:r>
        </a:p>
      </dgm:t>
    </dgm:pt>
    <dgm:pt modelId="{195A6BF0-C7B8-42B8-832D-24F73AD473D0}" type="parTrans" cxnId="{87F94F87-3DB8-439D-B28B-E433D3039CC9}">
      <dgm:prSet/>
      <dgm:spPr/>
      <dgm:t>
        <a:bodyPr/>
        <a:lstStyle/>
        <a:p>
          <a:endParaRPr lang="en-AU"/>
        </a:p>
      </dgm:t>
    </dgm:pt>
    <dgm:pt modelId="{67FCC1F3-D03F-41C4-B37F-A989B2A752D5}" type="sibTrans" cxnId="{87F94F87-3DB8-439D-B28B-E433D3039CC9}">
      <dgm:prSet/>
      <dgm:spPr/>
      <dgm:t>
        <a:bodyPr/>
        <a:lstStyle/>
        <a:p>
          <a:endParaRPr lang="en-AU"/>
        </a:p>
      </dgm:t>
    </dgm:pt>
    <dgm:pt modelId="{81869264-2A7A-46C2-9FC5-97271F8B4F92}">
      <dgm:prSet phldrT="[Text]"/>
      <dgm:spPr>
        <a:ln>
          <a:solidFill>
            <a:srgbClr val="008354"/>
          </a:solidFill>
        </a:ln>
      </dgm:spPr>
      <dgm:t>
        <a:bodyPr/>
        <a:lstStyle/>
        <a:p>
          <a:r>
            <a:rPr lang="en-AU" dirty="0"/>
            <a:t>Viability/resilience/connectivity</a:t>
          </a:r>
        </a:p>
      </dgm:t>
    </dgm:pt>
    <dgm:pt modelId="{C36B759A-FCDB-4C15-9FB2-A727ADC5999F}" type="parTrans" cxnId="{6AADF9AF-8472-4BE0-AF0D-D26CF2BE53B5}">
      <dgm:prSet/>
      <dgm:spPr/>
      <dgm:t>
        <a:bodyPr/>
        <a:lstStyle/>
        <a:p>
          <a:endParaRPr lang="en-AU"/>
        </a:p>
      </dgm:t>
    </dgm:pt>
    <dgm:pt modelId="{4A096304-A067-48FA-82DB-1A4BCADCC156}" type="sibTrans" cxnId="{6AADF9AF-8472-4BE0-AF0D-D26CF2BE53B5}">
      <dgm:prSet/>
      <dgm:spPr/>
      <dgm:t>
        <a:bodyPr/>
        <a:lstStyle/>
        <a:p>
          <a:endParaRPr lang="en-AU"/>
        </a:p>
      </dgm:t>
    </dgm:pt>
    <dgm:pt modelId="{249F2C22-7383-494F-BEF8-35E2403CB83A}">
      <dgm:prSet phldrT="[Text]"/>
      <dgm:spPr>
        <a:ln>
          <a:solidFill>
            <a:srgbClr val="008354"/>
          </a:solidFill>
        </a:ln>
      </dgm:spPr>
      <dgm:t>
        <a:bodyPr/>
        <a:lstStyle/>
        <a:p>
          <a:r>
            <a:rPr lang="en-AU" dirty="0"/>
            <a:t>Ecological criteria: </a:t>
          </a:r>
        </a:p>
      </dgm:t>
    </dgm:pt>
    <dgm:pt modelId="{9D5EA770-EE96-4B73-A167-F25F94333630}" type="parTrans" cxnId="{459669E8-3099-4B2A-880B-EA6AA452D224}">
      <dgm:prSet/>
      <dgm:spPr/>
      <dgm:t>
        <a:bodyPr/>
        <a:lstStyle/>
        <a:p>
          <a:endParaRPr lang="en-AU"/>
        </a:p>
      </dgm:t>
    </dgm:pt>
    <dgm:pt modelId="{E9FD4322-A4B9-42CC-9903-1272D1C1AEA5}" type="sibTrans" cxnId="{459669E8-3099-4B2A-880B-EA6AA452D224}">
      <dgm:prSet/>
      <dgm:spPr/>
      <dgm:t>
        <a:bodyPr/>
        <a:lstStyle/>
        <a:p>
          <a:endParaRPr lang="en-AU"/>
        </a:p>
      </dgm:t>
    </dgm:pt>
    <dgm:pt modelId="{22B0A2AD-A560-44E0-8801-A20F4B96D929}">
      <dgm:prSet phldrT="[Text]"/>
      <dgm:spPr>
        <a:ln>
          <a:solidFill>
            <a:srgbClr val="00465D"/>
          </a:solidFill>
        </a:ln>
      </dgm:spPr>
      <dgm:t>
        <a:bodyPr/>
        <a:lstStyle/>
        <a:p>
          <a:r>
            <a:rPr lang="en-AU" dirty="0"/>
            <a:t>Policies </a:t>
          </a:r>
        </a:p>
      </dgm:t>
    </dgm:pt>
    <dgm:pt modelId="{DB4BF140-B8E0-4E54-B749-E23EDA48CE90}" type="parTrans" cxnId="{5F152574-BE34-424E-BC1C-2319E79C5A4A}">
      <dgm:prSet/>
      <dgm:spPr/>
      <dgm:t>
        <a:bodyPr/>
        <a:lstStyle/>
        <a:p>
          <a:endParaRPr lang="en-AU"/>
        </a:p>
      </dgm:t>
    </dgm:pt>
    <dgm:pt modelId="{0F95FE6A-6F88-42A3-AC8C-CD75666A5D88}" type="sibTrans" cxnId="{5F152574-BE34-424E-BC1C-2319E79C5A4A}">
      <dgm:prSet/>
      <dgm:spPr/>
      <dgm:t>
        <a:bodyPr/>
        <a:lstStyle/>
        <a:p>
          <a:endParaRPr lang="en-AU"/>
        </a:p>
      </dgm:t>
    </dgm:pt>
    <dgm:pt modelId="{FA155F5C-12CF-41B6-9BCB-5BAEE8E9A981}">
      <dgm:prSet phldrT="[Text]"/>
      <dgm:spPr>
        <a:ln>
          <a:solidFill>
            <a:srgbClr val="008354"/>
          </a:solidFill>
        </a:ln>
      </dgm:spPr>
      <dgm:t>
        <a:bodyPr/>
        <a:lstStyle/>
        <a:p>
          <a:endParaRPr lang="en-AU" dirty="0"/>
        </a:p>
      </dgm:t>
    </dgm:pt>
    <dgm:pt modelId="{A840BC16-3B0C-4D51-85EB-D4FD6237500A}" type="parTrans" cxnId="{65853D71-FB86-4906-8ECC-A4741DBD0C56}">
      <dgm:prSet/>
      <dgm:spPr/>
      <dgm:t>
        <a:bodyPr/>
        <a:lstStyle/>
        <a:p>
          <a:endParaRPr lang="en-AU"/>
        </a:p>
      </dgm:t>
    </dgm:pt>
    <dgm:pt modelId="{9983FF51-F678-4C2F-8E3A-24AD9A620903}" type="sibTrans" cxnId="{65853D71-FB86-4906-8ECC-A4741DBD0C56}">
      <dgm:prSet/>
      <dgm:spPr/>
      <dgm:t>
        <a:bodyPr/>
        <a:lstStyle/>
        <a:p>
          <a:endParaRPr lang="en-AU"/>
        </a:p>
      </dgm:t>
    </dgm:pt>
    <dgm:pt modelId="{5636A352-E1E0-47C5-BCF8-CCFB24A5FB01}">
      <dgm:prSet phldrT="[Text]"/>
      <dgm:spPr>
        <a:ln>
          <a:solidFill>
            <a:srgbClr val="00465D"/>
          </a:solidFill>
        </a:ln>
      </dgm:spPr>
      <dgm:t>
        <a:bodyPr/>
        <a:lstStyle/>
        <a:p>
          <a:endParaRPr lang="en-AU" dirty="0"/>
        </a:p>
      </dgm:t>
    </dgm:pt>
    <dgm:pt modelId="{BD552DA1-6A9A-4625-B78A-3A039EAC0D89}" type="parTrans" cxnId="{1F4BE4B5-1236-45F2-A133-113D5CA65A88}">
      <dgm:prSet/>
      <dgm:spPr/>
      <dgm:t>
        <a:bodyPr/>
        <a:lstStyle/>
        <a:p>
          <a:endParaRPr lang="en-AU"/>
        </a:p>
      </dgm:t>
    </dgm:pt>
    <dgm:pt modelId="{8EF812D0-237F-4CFF-9854-CC7BBD5AD0DF}" type="sibTrans" cxnId="{1F4BE4B5-1236-45F2-A133-113D5CA65A88}">
      <dgm:prSet/>
      <dgm:spPr/>
      <dgm:t>
        <a:bodyPr/>
        <a:lstStyle/>
        <a:p>
          <a:endParaRPr lang="en-AU"/>
        </a:p>
      </dgm:t>
    </dgm:pt>
    <dgm:pt modelId="{A09B56F1-A6D5-4BBE-BB25-61806AFCE78D}">
      <dgm:prSet phldrT="[Text]"/>
      <dgm:spPr>
        <a:ln>
          <a:solidFill>
            <a:srgbClr val="7F136C"/>
          </a:solidFill>
        </a:ln>
      </dgm:spPr>
      <dgm:t>
        <a:bodyPr/>
        <a:lstStyle/>
        <a:p>
          <a:endParaRPr lang="en-AU" dirty="0"/>
        </a:p>
      </dgm:t>
    </dgm:pt>
    <dgm:pt modelId="{63077324-FF56-4312-B91F-ADE9BC4EF5B5}" type="parTrans" cxnId="{4B01FF52-2939-4A52-B657-405D15532633}">
      <dgm:prSet/>
      <dgm:spPr/>
      <dgm:t>
        <a:bodyPr/>
        <a:lstStyle/>
        <a:p>
          <a:endParaRPr lang="en-AU"/>
        </a:p>
      </dgm:t>
    </dgm:pt>
    <dgm:pt modelId="{07067759-2735-4D46-8E0A-989D03950014}" type="sibTrans" cxnId="{4B01FF52-2939-4A52-B657-405D15532633}">
      <dgm:prSet/>
      <dgm:spPr/>
      <dgm:t>
        <a:bodyPr/>
        <a:lstStyle/>
        <a:p>
          <a:endParaRPr lang="en-AU"/>
        </a:p>
      </dgm:t>
    </dgm:pt>
    <dgm:pt modelId="{36F93074-707A-4E00-8FC5-131B35FB2119}" type="pres">
      <dgm:prSet presAssocID="{128E02A5-836F-4AB7-B5B2-2696659FA4E5}" presName="Name0" presStyleCnt="0">
        <dgm:presLayoutVars>
          <dgm:dir/>
          <dgm:animLvl val="lvl"/>
          <dgm:resizeHandles val="exact"/>
        </dgm:presLayoutVars>
      </dgm:prSet>
      <dgm:spPr/>
    </dgm:pt>
    <dgm:pt modelId="{F7FFADA9-C506-4AC1-820D-795A97580BDA}" type="pres">
      <dgm:prSet presAssocID="{128E02A5-836F-4AB7-B5B2-2696659FA4E5}" presName="tSp" presStyleCnt="0"/>
      <dgm:spPr/>
    </dgm:pt>
    <dgm:pt modelId="{94A30026-D0F3-4910-A258-13DB9062F9F6}" type="pres">
      <dgm:prSet presAssocID="{128E02A5-836F-4AB7-B5B2-2696659FA4E5}" presName="bSp" presStyleCnt="0"/>
      <dgm:spPr/>
    </dgm:pt>
    <dgm:pt modelId="{5F159FCD-8BFE-461E-9083-B60F7F4516EF}" type="pres">
      <dgm:prSet presAssocID="{128E02A5-836F-4AB7-B5B2-2696659FA4E5}" presName="process" presStyleCnt="0"/>
      <dgm:spPr/>
    </dgm:pt>
    <dgm:pt modelId="{61425AD5-D616-4DCB-8FDC-F3EBA76F4B39}" type="pres">
      <dgm:prSet presAssocID="{D19E942F-36F9-420F-B9E3-6313ADCB8799}" presName="composite1" presStyleCnt="0"/>
      <dgm:spPr/>
    </dgm:pt>
    <dgm:pt modelId="{43F50320-3514-4957-9806-EDA0E29DFE17}" type="pres">
      <dgm:prSet presAssocID="{D19E942F-36F9-420F-B9E3-6313ADCB8799}" presName="dummyNode1" presStyleLbl="node1" presStyleIdx="0" presStyleCnt="3"/>
      <dgm:spPr/>
    </dgm:pt>
    <dgm:pt modelId="{E01BD722-5550-4EDA-A0DA-25A33680E1D1}" type="pres">
      <dgm:prSet presAssocID="{D19E942F-36F9-420F-B9E3-6313ADCB8799}" presName="childNode1" presStyleLbl="bgAcc1" presStyleIdx="0" presStyleCnt="3" custScaleY="74191" custLinFactNeighborX="705" custLinFactNeighborY="-7274">
        <dgm:presLayoutVars>
          <dgm:bulletEnabled val="1"/>
        </dgm:presLayoutVars>
      </dgm:prSet>
      <dgm:spPr/>
    </dgm:pt>
    <dgm:pt modelId="{D864EF23-6081-4C22-B3DC-6308F6680BF4}" type="pres">
      <dgm:prSet presAssocID="{D19E942F-36F9-420F-B9E3-6313ADCB8799}" presName="childNode1tx" presStyleLbl="bgAcc1" presStyleIdx="0" presStyleCnt="3">
        <dgm:presLayoutVars>
          <dgm:bulletEnabled val="1"/>
        </dgm:presLayoutVars>
      </dgm:prSet>
      <dgm:spPr/>
    </dgm:pt>
    <dgm:pt modelId="{8336874A-A3C8-4A68-A181-00140AE56632}" type="pres">
      <dgm:prSet presAssocID="{D19E942F-36F9-420F-B9E3-6313ADCB8799}" presName="parentNode1" presStyleLbl="node1" presStyleIdx="0" presStyleCnt="3" custLinFactNeighborX="4050" custLinFactNeighborY="-32309">
        <dgm:presLayoutVars>
          <dgm:chMax val="1"/>
          <dgm:bulletEnabled val="1"/>
        </dgm:presLayoutVars>
      </dgm:prSet>
      <dgm:spPr/>
    </dgm:pt>
    <dgm:pt modelId="{3C6ED87B-1FBA-4F91-A66C-6EFD554B3DD2}" type="pres">
      <dgm:prSet presAssocID="{D19E942F-36F9-420F-B9E3-6313ADCB8799}" presName="connSite1" presStyleCnt="0"/>
      <dgm:spPr/>
    </dgm:pt>
    <dgm:pt modelId="{5D54AFEA-32A2-4EEB-9287-61F7CB67C93C}" type="pres">
      <dgm:prSet presAssocID="{CEB639AA-6473-4E50-8D0F-2C5A36A576CF}" presName="Name9" presStyleLbl="sibTrans2D1" presStyleIdx="0" presStyleCnt="2" custLinFactNeighborX="26368" custLinFactNeighborY="-5116"/>
      <dgm:spPr/>
    </dgm:pt>
    <dgm:pt modelId="{4640C1D2-2063-448E-8D30-B7CF61848CF7}" type="pres">
      <dgm:prSet presAssocID="{DC2B39C6-318B-43C7-A5E7-D21A8200772D}" presName="composite2" presStyleCnt="0"/>
      <dgm:spPr/>
    </dgm:pt>
    <dgm:pt modelId="{2CE189A1-52DB-4469-A8EC-59E98270995A}" type="pres">
      <dgm:prSet presAssocID="{DC2B39C6-318B-43C7-A5E7-D21A8200772D}" presName="dummyNode2" presStyleLbl="node1" presStyleIdx="0" presStyleCnt="3"/>
      <dgm:spPr/>
    </dgm:pt>
    <dgm:pt modelId="{E7B2D71A-FCD8-41B7-BAF9-22F6E4105511}" type="pres">
      <dgm:prSet presAssocID="{DC2B39C6-318B-43C7-A5E7-D21A8200772D}" presName="childNode2" presStyleLbl="bgAcc1" presStyleIdx="1" presStyleCnt="3" custScaleY="69342" custLinFactNeighborX="1200" custLinFactNeighborY="-10183">
        <dgm:presLayoutVars>
          <dgm:bulletEnabled val="1"/>
        </dgm:presLayoutVars>
      </dgm:prSet>
      <dgm:spPr/>
    </dgm:pt>
    <dgm:pt modelId="{A74461CF-108B-4C50-B035-6D1EF7B606DA}" type="pres">
      <dgm:prSet presAssocID="{DC2B39C6-318B-43C7-A5E7-D21A8200772D}" presName="childNode2tx" presStyleLbl="bgAcc1" presStyleIdx="1" presStyleCnt="3">
        <dgm:presLayoutVars>
          <dgm:bulletEnabled val="1"/>
        </dgm:presLayoutVars>
      </dgm:prSet>
      <dgm:spPr/>
    </dgm:pt>
    <dgm:pt modelId="{BF8D2043-F689-496B-8E32-9A618CD86628}" type="pres">
      <dgm:prSet presAssocID="{DC2B39C6-318B-43C7-A5E7-D21A8200772D}" presName="parentNode2" presStyleLbl="node1" presStyleIdx="1" presStyleCnt="3">
        <dgm:presLayoutVars>
          <dgm:chMax val="0"/>
          <dgm:bulletEnabled val="1"/>
        </dgm:presLayoutVars>
      </dgm:prSet>
      <dgm:spPr/>
    </dgm:pt>
    <dgm:pt modelId="{070A6118-0906-4A5A-8265-2D7771980544}" type="pres">
      <dgm:prSet presAssocID="{DC2B39C6-318B-43C7-A5E7-D21A8200772D}" presName="connSite2" presStyleCnt="0"/>
      <dgm:spPr/>
    </dgm:pt>
    <dgm:pt modelId="{4562A0F8-8F90-463B-A61C-D452680F354A}" type="pres">
      <dgm:prSet presAssocID="{B55BCA34-6D74-468D-BAD2-A7DD825C76F2}" presName="Name18" presStyleLbl="sibTrans2D1" presStyleIdx="1" presStyleCnt="2" custLinFactNeighborX="20444" custLinFactNeighborY="3958"/>
      <dgm:spPr/>
    </dgm:pt>
    <dgm:pt modelId="{93899E16-7825-4F84-A0D8-980F45EA27E2}" type="pres">
      <dgm:prSet presAssocID="{D944352A-F8BE-4C09-96BE-6B865D28C03E}" presName="composite1" presStyleCnt="0"/>
      <dgm:spPr/>
    </dgm:pt>
    <dgm:pt modelId="{A7B9811D-AA20-4D66-A7FE-EC73C129E5E3}" type="pres">
      <dgm:prSet presAssocID="{D944352A-F8BE-4C09-96BE-6B865D28C03E}" presName="dummyNode1" presStyleLbl="node1" presStyleIdx="1" presStyleCnt="3"/>
      <dgm:spPr/>
    </dgm:pt>
    <dgm:pt modelId="{3DE5563C-920C-4BC7-800B-7D6265CB9F3C}" type="pres">
      <dgm:prSet presAssocID="{D944352A-F8BE-4C09-96BE-6B865D28C03E}" presName="childNode1" presStyleLbl="bgAcc1" presStyleIdx="2" presStyleCnt="3" custScaleY="73221">
        <dgm:presLayoutVars>
          <dgm:bulletEnabled val="1"/>
        </dgm:presLayoutVars>
      </dgm:prSet>
      <dgm:spPr/>
    </dgm:pt>
    <dgm:pt modelId="{6688455E-3FF9-43E0-AB15-71987B6BCFDB}" type="pres">
      <dgm:prSet presAssocID="{D944352A-F8BE-4C09-96BE-6B865D28C03E}" presName="childNode1tx" presStyleLbl="bgAcc1" presStyleIdx="2" presStyleCnt="3">
        <dgm:presLayoutVars>
          <dgm:bulletEnabled val="1"/>
        </dgm:presLayoutVars>
      </dgm:prSet>
      <dgm:spPr/>
    </dgm:pt>
    <dgm:pt modelId="{E24AF3AD-0C42-4575-BDC6-CBA63732469B}" type="pres">
      <dgm:prSet presAssocID="{D944352A-F8BE-4C09-96BE-6B865D28C03E}" presName="parentNode1" presStyleLbl="node1" presStyleIdx="2" presStyleCnt="3" custScaleY="104054" custLinFactNeighborX="645" custLinFactNeighborY="-25277">
        <dgm:presLayoutVars>
          <dgm:chMax val="1"/>
          <dgm:bulletEnabled val="1"/>
        </dgm:presLayoutVars>
      </dgm:prSet>
      <dgm:spPr/>
    </dgm:pt>
    <dgm:pt modelId="{5E2CC8CA-71C0-4DC0-B9E7-E31BE699BB1B}" type="pres">
      <dgm:prSet presAssocID="{D944352A-F8BE-4C09-96BE-6B865D28C03E}" presName="connSite1" presStyleCnt="0"/>
      <dgm:spPr/>
    </dgm:pt>
  </dgm:ptLst>
  <dgm:cxnLst>
    <dgm:cxn modelId="{A410D910-171D-46BD-BDAF-5208B4A18F9F}" type="presOf" srcId="{53E14D01-4CB4-4583-B4B1-BAAECCA3B48B}" destId="{A74461CF-108B-4C50-B035-6D1EF7B606DA}" srcOrd="1" destOrd="1" presId="urn:microsoft.com/office/officeart/2005/8/layout/hProcess4"/>
    <dgm:cxn modelId="{6E928717-1EB0-42C0-A70D-22B2883C6B65}" type="presOf" srcId="{FA155F5C-12CF-41B6-9BCB-5BAEE8E9A981}" destId="{D864EF23-6081-4C22-B3DC-6308F6680BF4}" srcOrd="1" destOrd="0" presId="urn:microsoft.com/office/officeart/2005/8/layout/hProcess4"/>
    <dgm:cxn modelId="{BFF42327-67D6-4D72-BBE1-9D55F75363CE}" type="presOf" srcId="{633604AE-A70B-4A75-8A49-F1B836BEEC35}" destId="{D864EF23-6081-4C22-B3DC-6308F6680BF4}" srcOrd="1" destOrd="3" presId="urn:microsoft.com/office/officeart/2005/8/layout/hProcess4"/>
    <dgm:cxn modelId="{7719D62A-FFBB-4EFF-8CD3-A6CF8A93939B}" srcId="{128E02A5-836F-4AB7-B5B2-2696659FA4E5}" destId="{D944352A-F8BE-4C09-96BE-6B865D28C03E}" srcOrd="2" destOrd="0" parTransId="{F4DD9D7F-1EF9-41FC-A661-25CF9C98302C}" sibTransId="{8FBCEB99-E82D-4E35-B634-7AD8BEBA2588}"/>
    <dgm:cxn modelId="{B5AC0E2D-1015-4315-8E2A-98491274C0D1}" srcId="{249F2C22-7383-494F-BEF8-35E2403CB83A}" destId="{7277C597-C90A-44E5-9E59-424527F028E5}" srcOrd="0" destOrd="0" parTransId="{B88FC690-6FF3-4DA4-B95C-E72FE30B0CF8}" sibTransId="{8A6F069A-B906-49F6-90B8-9F7C1935B068}"/>
    <dgm:cxn modelId="{747FB32D-9220-4C7C-9D7E-92B341A6B50F}" srcId="{128E02A5-836F-4AB7-B5B2-2696659FA4E5}" destId="{DC2B39C6-318B-43C7-A5E7-D21A8200772D}" srcOrd="1" destOrd="0" parTransId="{7C88BD64-CA19-4B56-9E86-F4F85990F2E6}" sibTransId="{B55BCA34-6D74-468D-BAD2-A7DD825C76F2}"/>
    <dgm:cxn modelId="{A71B4D36-00B9-43D5-BBBA-856DB6CC7CA6}" srcId="{DC2B39C6-318B-43C7-A5E7-D21A8200772D}" destId="{E0B98DA9-EA54-4D02-899E-F70DCA69DF6B}" srcOrd="2" destOrd="0" parTransId="{6349B6C2-D186-41BA-A6EA-418208AD5DD8}" sibTransId="{877C4930-9483-4572-BD6C-C75B4FAB35EE}"/>
    <dgm:cxn modelId="{83BF4D3D-E210-48A3-8187-3B757168C97D}" type="presOf" srcId="{A09B56F1-A6D5-4BBE-BB25-61806AFCE78D}" destId="{6688455E-3FF9-43E0-AB15-71987B6BCFDB}" srcOrd="1" destOrd="0" presId="urn:microsoft.com/office/officeart/2005/8/layout/hProcess4"/>
    <dgm:cxn modelId="{7643B461-D4B8-460A-B21D-A8CF22E23EE4}" type="presOf" srcId="{B55BCA34-6D74-468D-BAD2-A7DD825C76F2}" destId="{4562A0F8-8F90-463B-A61C-D452680F354A}" srcOrd="0" destOrd="0" presId="urn:microsoft.com/office/officeart/2005/8/layout/hProcess4"/>
    <dgm:cxn modelId="{3BB23C42-F7F4-4FA8-9191-BEC935A6A13C}" type="presOf" srcId="{DC2B39C6-318B-43C7-A5E7-D21A8200772D}" destId="{BF8D2043-F689-496B-8E32-9A618CD86628}" srcOrd="0" destOrd="0" presId="urn:microsoft.com/office/officeart/2005/8/layout/hProcess4"/>
    <dgm:cxn modelId="{0F307865-D696-4155-B040-76AC2D2B497B}" type="presOf" srcId="{22B0A2AD-A560-44E0-8801-A20F4B96D929}" destId="{E7B2D71A-FCD8-41B7-BAF9-22F6E4105511}" srcOrd="0" destOrd="3" presId="urn:microsoft.com/office/officeart/2005/8/layout/hProcess4"/>
    <dgm:cxn modelId="{EA29A065-9386-4ECD-A76F-ACB7E5A4457A}" type="presOf" srcId="{E0B98DA9-EA54-4D02-899E-F70DCA69DF6B}" destId="{A74461CF-108B-4C50-B035-6D1EF7B606DA}" srcOrd="1" destOrd="2" presId="urn:microsoft.com/office/officeart/2005/8/layout/hProcess4"/>
    <dgm:cxn modelId="{D5C6AE47-064F-4331-8057-B9C281F11626}" type="presOf" srcId="{249F2C22-7383-494F-BEF8-35E2403CB83A}" destId="{D864EF23-6081-4C22-B3DC-6308F6680BF4}" srcOrd="1" destOrd="1" presId="urn:microsoft.com/office/officeart/2005/8/layout/hProcess4"/>
    <dgm:cxn modelId="{89804468-CF2D-40BC-B11F-A70B8B8F3389}" type="presOf" srcId="{671A2DAD-17B5-4DAB-907A-5AF42129F9E0}" destId="{6688455E-3FF9-43E0-AB15-71987B6BCFDB}" srcOrd="1" destOrd="1" presId="urn:microsoft.com/office/officeart/2005/8/layout/hProcess4"/>
    <dgm:cxn modelId="{51348848-5630-449D-8171-E1B8445C8577}" type="presOf" srcId="{128E02A5-836F-4AB7-B5B2-2696659FA4E5}" destId="{36F93074-707A-4E00-8FC5-131B35FB2119}" srcOrd="0" destOrd="0" presId="urn:microsoft.com/office/officeart/2005/8/layout/hProcess4"/>
    <dgm:cxn modelId="{65853D71-FB86-4906-8ECC-A4741DBD0C56}" srcId="{D19E942F-36F9-420F-B9E3-6313ADCB8799}" destId="{FA155F5C-12CF-41B6-9BCB-5BAEE8E9A981}" srcOrd="0" destOrd="0" parTransId="{A840BC16-3B0C-4D51-85EB-D4FD6237500A}" sibTransId="{9983FF51-F678-4C2F-8E3A-24AD9A620903}"/>
    <dgm:cxn modelId="{4B01FF52-2939-4A52-B657-405D15532633}" srcId="{D944352A-F8BE-4C09-96BE-6B865D28C03E}" destId="{A09B56F1-A6D5-4BBE-BB25-61806AFCE78D}" srcOrd="0" destOrd="0" parTransId="{63077324-FF56-4312-B91F-ADE9BC4EF5B5}" sibTransId="{07067759-2735-4D46-8E0A-989D03950014}"/>
    <dgm:cxn modelId="{FE4ED773-17C1-4F6A-AB0A-C3B13AB46A82}" type="presOf" srcId="{633604AE-A70B-4A75-8A49-F1B836BEEC35}" destId="{E01BD722-5550-4EDA-A0DA-25A33680E1D1}" srcOrd="0" destOrd="3" presId="urn:microsoft.com/office/officeart/2005/8/layout/hProcess4"/>
    <dgm:cxn modelId="{5F152574-BE34-424E-BC1C-2319E79C5A4A}" srcId="{DC2B39C6-318B-43C7-A5E7-D21A8200772D}" destId="{22B0A2AD-A560-44E0-8801-A20F4B96D929}" srcOrd="3" destOrd="0" parTransId="{DB4BF140-B8E0-4E54-B749-E23EDA48CE90}" sibTransId="{0F95FE6A-6F88-42A3-AC8C-CD75666A5D88}"/>
    <dgm:cxn modelId="{06ED6677-5B48-4331-8196-99DB120EA8A7}" type="presOf" srcId="{D19E942F-36F9-420F-B9E3-6313ADCB8799}" destId="{8336874A-A3C8-4A68-A181-00140AE56632}" srcOrd="0" destOrd="0" presId="urn:microsoft.com/office/officeart/2005/8/layout/hProcess4"/>
    <dgm:cxn modelId="{839D1258-8E07-4C01-8BD7-F6B51F585DD6}" type="presOf" srcId="{A09B56F1-A6D5-4BBE-BB25-61806AFCE78D}" destId="{3DE5563C-920C-4BC7-800B-7D6265CB9F3C}" srcOrd="0" destOrd="0" presId="urn:microsoft.com/office/officeart/2005/8/layout/hProcess4"/>
    <dgm:cxn modelId="{F2F38158-DEA2-4D8F-A4C1-BACB681980DA}" type="presOf" srcId="{7277C597-C90A-44E5-9E59-424527F028E5}" destId="{E01BD722-5550-4EDA-A0DA-25A33680E1D1}" srcOrd="0" destOrd="2" presId="urn:microsoft.com/office/officeart/2005/8/layout/hProcess4"/>
    <dgm:cxn modelId="{6B21797D-7B73-41A9-9C99-A68DF82FB966}" srcId="{128E02A5-836F-4AB7-B5B2-2696659FA4E5}" destId="{D19E942F-36F9-420F-B9E3-6313ADCB8799}" srcOrd="0" destOrd="0" parTransId="{DAD95FF3-5276-4FA9-A9A8-55C42BB44940}" sibTransId="{CEB639AA-6473-4E50-8D0F-2C5A36A576CF}"/>
    <dgm:cxn modelId="{B1CB967D-F8DC-410B-AF22-DE017899A4CF}" type="presOf" srcId="{5636A352-E1E0-47C5-BCF8-CCFB24A5FB01}" destId="{A74461CF-108B-4C50-B035-6D1EF7B606DA}" srcOrd="1" destOrd="0" presId="urn:microsoft.com/office/officeart/2005/8/layout/hProcess4"/>
    <dgm:cxn modelId="{87F94F87-3DB8-439D-B28B-E433D3039CC9}" srcId="{D944352A-F8BE-4C09-96BE-6B865D28C03E}" destId="{671A2DAD-17B5-4DAB-907A-5AF42129F9E0}" srcOrd="1" destOrd="0" parTransId="{195A6BF0-C7B8-42B8-832D-24F73AD473D0}" sibTransId="{67FCC1F3-D03F-41C4-B37F-A989B2A752D5}"/>
    <dgm:cxn modelId="{FDEDB38F-E403-41EC-854C-DA7EECC1EEE6}" type="presOf" srcId="{5636A352-E1E0-47C5-BCF8-CCFB24A5FB01}" destId="{E7B2D71A-FCD8-41B7-BAF9-22F6E4105511}" srcOrd="0" destOrd="0" presId="urn:microsoft.com/office/officeart/2005/8/layout/hProcess4"/>
    <dgm:cxn modelId="{BAC31790-F454-40A4-A4A6-ABF6764FEE6F}" srcId="{249F2C22-7383-494F-BEF8-35E2403CB83A}" destId="{633604AE-A70B-4A75-8A49-F1B836BEEC35}" srcOrd="1" destOrd="0" parTransId="{CECBB75B-2F95-4542-BCF0-581F28164DB4}" sibTransId="{CA73AB5D-A218-49D5-BA47-322E96D9294D}"/>
    <dgm:cxn modelId="{4185AEA4-6F27-4C61-90E4-3F4B7F8B696C}" type="presOf" srcId="{53E14D01-4CB4-4583-B4B1-BAAECCA3B48B}" destId="{E7B2D71A-FCD8-41B7-BAF9-22F6E4105511}" srcOrd="0" destOrd="1" presId="urn:microsoft.com/office/officeart/2005/8/layout/hProcess4"/>
    <dgm:cxn modelId="{04ADB1A4-4456-4F45-B59F-06A1C9075D67}" type="presOf" srcId="{249F2C22-7383-494F-BEF8-35E2403CB83A}" destId="{E01BD722-5550-4EDA-A0DA-25A33680E1D1}" srcOrd="0" destOrd="1" presId="urn:microsoft.com/office/officeart/2005/8/layout/hProcess4"/>
    <dgm:cxn modelId="{6AADF9AF-8472-4BE0-AF0D-D26CF2BE53B5}" srcId="{249F2C22-7383-494F-BEF8-35E2403CB83A}" destId="{81869264-2A7A-46C2-9FC5-97271F8B4F92}" srcOrd="2" destOrd="0" parTransId="{C36B759A-FCDB-4C15-9FB2-A727ADC5999F}" sibTransId="{4A096304-A067-48FA-82DB-1A4BCADCC156}"/>
    <dgm:cxn modelId="{9BFB51B4-150C-4FB7-BF26-63CBD294A23A}" type="presOf" srcId="{81869264-2A7A-46C2-9FC5-97271F8B4F92}" destId="{E01BD722-5550-4EDA-A0DA-25A33680E1D1}" srcOrd="0" destOrd="4" presId="urn:microsoft.com/office/officeart/2005/8/layout/hProcess4"/>
    <dgm:cxn modelId="{1F4BE4B5-1236-45F2-A133-113D5CA65A88}" srcId="{DC2B39C6-318B-43C7-A5E7-D21A8200772D}" destId="{5636A352-E1E0-47C5-BCF8-CCFB24A5FB01}" srcOrd="0" destOrd="0" parTransId="{BD552DA1-6A9A-4625-B78A-3A039EAC0D89}" sibTransId="{8EF812D0-237F-4CFF-9854-CC7BBD5AD0DF}"/>
    <dgm:cxn modelId="{E6F78EB6-5CCE-4618-926A-E69E7A591A5E}" srcId="{DC2B39C6-318B-43C7-A5E7-D21A8200772D}" destId="{53E14D01-4CB4-4583-B4B1-BAAECCA3B48B}" srcOrd="1" destOrd="0" parTransId="{75A49623-660F-425F-9B50-867FF0446317}" sibTransId="{AA8D8F35-A8C6-4528-9D3C-03ECCCA3FCA2}"/>
    <dgm:cxn modelId="{ABF2A0BD-2263-46EF-8533-8987E70408C3}" type="presOf" srcId="{81869264-2A7A-46C2-9FC5-97271F8B4F92}" destId="{D864EF23-6081-4C22-B3DC-6308F6680BF4}" srcOrd="1" destOrd="4" presId="urn:microsoft.com/office/officeart/2005/8/layout/hProcess4"/>
    <dgm:cxn modelId="{32F948C5-3E4A-4FC8-8ADA-BECB861D2636}" type="presOf" srcId="{FA155F5C-12CF-41B6-9BCB-5BAEE8E9A981}" destId="{E01BD722-5550-4EDA-A0DA-25A33680E1D1}" srcOrd="0" destOrd="0" presId="urn:microsoft.com/office/officeart/2005/8/layout/hProcess4"/>
    <dgm:cxn modelId="{943F89C6-87B6-47B6-B0AC-B68203BDD2EE}" type="presOf" srcId="{D944352A-F8BE-4C09-96BE-6B865D28C03E}" destId="{E24AF3AD-0C42-4575-BDC6-CBA63732469B}" srcOrd="0" destOrd="0" presId="urn:microsoft.com/office/officeart/2005/8/layout/hProcess4"/>
    <dgm:cxn modelId="{9EE7A3D7-A209-4CAF-8A78-B5621FF07116}" type="presOf" srcId="{22B0A2AD-A560-44E0-8801-A20F4B96D929}" destId="{A74461CF-108B-4C50-B035-6D1EF7B606DA}" srcOrd="1" destOrd="3" presId="urn:microsoft.com/office/officeart/2005/8/layout/hProcess4"/>
    <dgm:cxn modelId="{37794CE0-8B19-4743-A87B-954FCE651440}" type="presOf" srcId="{7277C597-C90A-44E5-9E59-424527F028E5}" destId="{D864EF23-6081-4C22-B3DC-6308F6680BF4}" srcOrd="1" destOrd="2" presId="urn:microsoft.com/office/officeart/2005/8/layout/hProcess4"/>
    <dgm:cxn modelId="{CC47E3E3-2B36-4771-8E7E-69E4E3713849}" type="presOf" srcId="{671A2DAD-17B5-4DAB-907A-5AF42129F9E0}" destId="{3DE5563C-920C-4BC7-800B-7D6265CB9F3C}" srcOrd="0" destOrd="1" presId="urn:microsoft.com/office/officeart/2005/8/layout/hProcess4"/>
    <dgm:cxn modelId="{E6111EE6-456B-4015-A00C-B91509BD4D91}" type="presOf" srcId="{CEB639AA-6473-4E50-8D0F-2C5A36A576CF}" destId="{5D54AFEA-32A2-4EEB-9287-61F7CB67C93C}" srcOrd="0" destOrd="0" presId="urn:microsoft.com/office/officeart/2005/8/layout/hProcess4"/>
    <dgm:cxn modelId="{459669E8-3099-4B2A-880B-EA6AA452D224}" srcId="{D19E942F-36F9-420F-B9E3-6313ADCB8799}" destId="{249F2C22-7383-494F-BEF8-35E2403CB83A}" srcOrd="1" destOrd="0" parTransId="{9D5EA770-EE96-4B73-A167-F25F94333630}" sibTransId="{E9FD4322-A4B9-42CC-9903-1272D1C1AEA5}"/>
    <dgm:cxn modelId="{1D5F81FD-C3D6-4AD7-84FB-0F62D23CD77F}" type="presOf" srcId="{E0B98DA9-EA54-4D02-899E-F70DCA69DF6B}" destId="{E7B2D71A-FCD8-41B7-BAF9-22F6E4105511}" srcOrd="0" destOrd="2" presId="urn:microsoft.com/office/officeart/2005/8/layout/hProcess4"/>
    <dgm:cxn modelId="{774CE340-0818-4C21-A72E-80EA8CAA8345}" type="presParOf" srcId="{36F93074-707A-4E00-8FC5-131B35FB2119}" destId="{F7FFADA9-C506-4AC1-820D-795A97580BDA}" srcOrd="0" destOrd="0" presId="urn:microsoft.com/office/officeart/2005/8/layout/hProcess4"/>
    <dgm:cxn modelId="{267A0EEB-711A-4C3D-81C4-EEF4B7FDF013}" type="presParOf" srcId="{36F93074-707A-4E00-8FC5-131B35FB2119}" destId="{94A30026-D0F3-4910-A258-13DB9062F9F6}" srcOrd="1" destOrd="0" presId="urn:microsoft.com/office/officeart/2005/8/layout/hProcess4"/>
    <dgm:cxn modelId="{894CA649-463F-47AD-BA60-003A304B7C36}" type="presParOf" srcId="{36F93074-707A-4E00-8FC5-131B35FB2119}" destId="{5F159FCD-8BFE-461E-9083-B60F7F4516EF}" srcOrd="2" destOrd="0" presId="urn:microsoft.com/office/officeart/2005/8/layout/hProcess4"/>
    <dgm:cxn modelId="{71E85501-E3A7-4BDA-8C3D-42C965785548}" type="presParOf" srcId="{5F159FCD-8BFE-461E-9083-B60F7F4516EF}" destId="{61425AD5-D616-4DCB-8FDC-F3EBA76F4B39}" srcOrd="0" destOrd="0" presId="urn:microsoft.com/office/officeart/2005/8/layout/hProcess4"/>
    <dgm:cxn modelId="{1F014256-6299-4838-8316-95F0E013CCFA}" type="presParOf" srcId="{61425AD5-D616-4DCB-8FDC-F3EBA76F4B39}" destId="{43F50320-3514-4957-9806-EDA0E29DFE17}" srcOrd="0" destOrd="0" presId="urn:microsoft.com/office/officeart/2005/8/layout/hProcess4"/>
    <dgm:cxn modelId="{A0BE9AF2-9F81-484D-BC1C-35C120E4DB58}" type="presParOf" srcId="{61425AD5-D616-4DCB-8FDC-F3EBA76F4B39}" destId="{E01BD722-5550-4EDA-A0DA-25A33680E1D1}" srcOrd="1" destOrd="0" presId="urn:microsoft.com/office/officeart/2005/8/layout/hProcess4"/>
    <dgm:cxn modelId="{B26FEB29-D0F2-4E97-8ACE-F78C21E2B001}" type="presParOf" srcId="{61425AD5-D616-4DCB-8FDC-F3EBA76F4B39}" destId="{D864EF23-6081-4C22-B3DC-6308F6680BF4}" srcOrd="2" destOrd="0" presId="urn:microsoft.com/office/officeart/2005/8/layout/hProcess4"/>
    <dgm:cxn modelId="{0DBA43AA-C42B-45C5-AD57-DA7300E272F1}" type="presParOf" srcId="{61425AD5-D616-4DCB-8FDC-F3EBA76F4B39}" destId="{8336874A-A3C8-4A68-A181-00140AE56632}" srcOrd="3" destOrd="0" presId="urn:microsoft.com/office/officeart/2005/8/layout/hProcess4"/>
    <dgm:cxn modelId="{50877B7D-5AFD-4E11-AA49-48E485D1C108}" type="presParOf" srcId="{61425AD5-D616-4DCB-8FDC-F3EBA76F4B39}" destId="{3C6ED87B-1FBA-4F91-A66C-6EFD554B3DD2}" srcOrd="4" destOrd="0" presId="urn:microsoft.com/office/officeart/2005/8/layout/hProcess4"/>
    <dgm:cxn modelId="{49B071FD-3872-4814-9336-CEE03CE64F6F}" type="presParOf" srcId="{5F159FCD-8BFE-461E-9083-B60F7F4516EF}" destId="{5D54AFEA-32A2-4EEB-9287-61F7CB67C93C}" srcOrd="1" destOrd="0" presId="urn:microsoft.com/office/officeart/2005/8/layout/hProcess4"/>
    <dgm:cxn modelId="{7CB5D1A9-13E4-404B-BAED-81E72B67AA0D}" type="presParOf" srcId="{5F159FCD-8BFE-461E-9083-B60F7F4516EF}" destId="{4640C1D2-2063-448E-8D30-B7CF61848CF7}" srcOrd="2" destOrd="0" presId="urn:microsoft.com/office/officeart/2005/8/layout/hProcess4"/>
    <dgm:cxn modelId="{EC83FADC-E005-4466-A222-C859B505AA8D}" type="presParOf" srcId="{4640C1D2-2063-448E-8D30-B7CF61848CF7}" destId="{2CE189A1-52DB-4469-A8EC-59E98270995A}" srcOrd="0" destOrd="0" presId="urn:microsoft.com/office/officeart/2005/8/layout/hProcess4"/>
    <dgm:cxn modelId="{E9238D8E-16F8-4C98-89C4-2FF1E9C14571}" type="presParOf" srcId="{4640C1D2-2063-448E-8D30-B7CF61848CF7}" destId="{E7B2D71A-FCD8-41B7-BAF9-22F6E4105511}" srcOrd="1" destOrd="0" presId="urn:microsoft.com/office/officeart/2005/8/layout/hProcess4"/>
    <dgm:cxn modelId="{C07B57E7-95A0-4AB2-82B1-4C87898958DC}" type="presParOf" srcId="{4640C1D2-2063-448E-8D30-B7CF61848CF7}" destId="{A74461CF-108B-4C50-B035-6D1EF7B606DA}" srcOrd="2" destOrd="0" presId="urn:microsoft.com/office/officeart/2005/8/layout/hProcess4"/>
    <dgm:cxn modelId="{E50B5872-4F58-45A3-B031-6BF4A8EEB7FB}" type="presParOf" srcId="{4640C1D2-2063-448E-8D30-B7CF61848CF7}" destId="{BF8D2043-F689-496B-8E32-9A618CD86628}" srcOrd="3" destOrd="0" presId="urn:microsoft.com/office/officeart/2005/8/layout/hProcess4"/>
    <dgm:cxn modelId="{F1DAD4A7-A175-4523-92E0-73CBB8F939F9}" type="presParOf" srcId="{4640C1D2-2063-448E-8D30-B7CF61848CF7}" destId="{070A6118-0906-4A5A-8265-2D7771980544}" srcOrd="4" destOrd="0" presId="urn:microsoft.com/office/officeart/2005/8/layout/hProcess4"/>
    <dgm:cxn modelId="{02041C80-588A-42A7-931B-A2BAACC96166}" type="presParOf" srcId="{5F159FCD-8BFE-461E-9083-B60F7F4516EF}" destId="{4562A0F8-8F90-463B-A61C-D452680F354A}" srcOrd="3" destOrd="0" presId="urn:microsoft.com/office/officeart/2005/8/layout/hProcess4"/>
    <dgm:cxn modelId="{70BCF21C-C64F-46D2-8627-30E115134932}" type="presParOf" srcId="{5F159FCD-8BFE-461E-9083-B60F7F4516EF}" destId="{93899E16-7825-4F84-A0D8-980F45EA27E2}" srcOrd="4" destOrd="0" presId="urn:microsoft.com/office/officeart/2005/8/layout/hProcess4"/>
    <dgm:cxn modelId="{C8A5D6E5-3527-4094-BE00-89D33A041FC5}" type="presParOf" srcId="{93899E16-7825-4F84-A0D8-980F45EA27E2}" destId="{A7B9811D-AA20-4D66-A7FE-EC73C129E5E3}" srcOrd="0" destOrd="0" presId="urn:microsoft.com/office/officeart/2005/8/layout/hProcess4"/>
    <dgm:cxn modelId="{51A0184B-64AD-4A07-96E6-C8D84EC53F74}" type="presParOf" srcId="{93899E16-7825-4F84-A0D8-980F45EA27E2}" destId="{3DE5563C-920C-4BC7-800B-7D6265CB9F3C}" srcOrd="1" destOrd="0" presId="urn:microsoft.com/office/officeart/2005/8/layout/hProcess4"/>
    <dgm:cxn modelId="{0A11E0F9-BD6B-498C-83B6-409DBB370DBD}" type="presParOf" srcId="{93899E16-7825-4F84-A0D8-980F45EA27E2}" destId="{6688455E-3FF9-43E0-AB15-71987B6BCFDB}" srcOrd="2" destOrd="0" presId="urn:microsoft.com/office/officeart/2005/8/layout/hProcess4"/>
    <dgm:cxn modelId="{B6766475-F417-4BBA-B93B-8F3501D943FF}" type="presParOf" srcId="{93899E16-7825-4F84-A0D8-980F45EA27E2}" destId="{E24AF3AD-0C42-4575-BDC6-CBA63732469B}" srcOrd="3" destOrd="0" presId="urn:microsoft.com/office/officeart/2005/8/layout/hProcess4"/>
    <dgm:cxn modelId="{752B735A-415F-4029-9307-0E0AE69B1EFA}" type="presParOf" srcId="{93899E16-7825-4F84-A0D8-980F45EA27E2}" destId="{5E2CC8CA-71C0-4DC0-B9E7-E31BE699BB1B}" srcOrd="4" destOrd="0" presId="urn:microsoft.com/office/officeart/2005/8/layout/hProcess4"/>
  </dgm:cxnLst>
  <dgm:bg/>
  <dgm:whole>
    <a:ln>
      <a:noFill/>
    </a:ln>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7AFB68-62FF-45A4-BB14-9E3721CD046A}"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DDACFE56-0D14-4DED-8153-3CAA7A9205A7}">
      <dgm:prSet phldrT="[Text]" custT="1"/>
      <dgm:spPr>
        <a:solidFill>
          <a:srgbClr val="00465D"/>
        </a:solidFill>
      </dgm:spPr>
      <dgm:t>
        <a:bodyPr/>
        <a:lstStyle/>
        <a:p>
          <a:r>
            <a:rPr lang="en-US" sz="1400" dirty="0">
              <a:latin typeface="Gantari Light" pitchFamily="2" charset="0"/>
              <a:cs typeface="Arial" panose="020B0604020202020204" pitchFamily="34" charset="0"/>
            </a:rPr>
            <a:t>Local Government </a:t>
          </a:r>
        </a:p>
        <a:p>
          <a:r>
            <a:rPr lang="en-US" sz="1400" dirty="0">
              <a:latin typeface="Gantari Light" pitchFamily="2" charset="0"/>
              <a:cs typeface="Arial" panose="020B0604020202020204" pitchFamily="34" charset="0"/>
            </a:rPr>
            <a:t>Strategic Community Plan </a:t>
          </a:r>
        </a:p>
      </dgm:t>
    </dgm:pt>
    <dgm:pt modelId="{C94CD152-39CA-43E4-8C63-165A1293BAE4}" type="parTrans" cxnId="{BFF48275-8CE7-48B9-B9BC-4AB90485B92D}">
      <dgm:prSet/>
      <dgm:spPr/>
      <dgm:t>
        <a:bodyPr/>
        <a:lstStyle/>
        <a:p>
          <a:endParaRPr lang="en-US"/>
        </a:p>
      </dgm:t>
    </dgm:pt>
    <dgm:pt modelId="{C9B95E5D-E1B9-4AB1-9C10-053346D54E9C}" type="sibTrans" cxnId="{BFF48275-8CE7-48B9-B9BC-4AB90485B92D}">
      <dgm:prSet/>
      <dgm:spPr/>
      <dgm:t>
        <a:bodyPr/>
        <a:lstStyle/>
        <a:p>
          <a:endParaRPr lang="en-US"/>
        </a:p>
      </dgm:t>
    </dgm:pt>
    <dgm:pt modelId="{36866373-5F4D-4F2D-82FE-A9F0A74793D0}">
      <dgm:prSet phldrT="[Text]" custT="1"/>
      <dgm:spPr>
        <a:solidFill>
          <a:srgbClr val="008354"/>
        </a:solidFill>
      </dgm:spPr>
      <dgm:t>
        <a:bodyPr/>
        <a:lstStyle/>
        <a:p>
          <a:r>
            <a:rPr lang="en-US" sz="1400" b="1" dirty="0">
              <a:latin typeface="Gantari Light" pitchFamily="2" charset="0"/>
            </a:rPr>
            <a:t>Local Biodiversity Strategy</a:t>
          </a:r>
        </a:p>
      </dgm:t>
    </dgm:pt>
    <dgm:pt modelId="{1747D579-0F5A-44CC-9CF1-77C424B2FCB0}" type="parTrans" cxnId="{54665435-1362-4A54-81AF-071D1017960F}">
      <dgm:prSet/>
      <dgm:spPr/>
      <dgm:t>
        <a:bodyPr/>
        <a:lstStyle/>
        <a:p>
          <a:endParaRPr lang="en-US"/>
        </a:p>
      </dgm:t>
    </dgm:pt>
    <dgm:pt modelId="{44C5FC21-048B-4B6A-BC01-DDD4D72F04CD}" type="sibTrans" cxnId="{54665435-1362-4A54-81AF-071D1017960F}">
      <dgm:prSet/>
      <dgm:spPr/>
      <dgm:t>
        <a:bodyPr/>
        <a:lstStyle/>
        <a:p>
          <a:endParaRPr lang="en-US"/>
        </a:p>
      </dgm:t>
    </dgm:pt>
    <dgm:pt modelId="{2D16B7BA-1665-4FE2-8B03-900FB1BB67BB}">
      <dgm:prSet phldrT="[Text]"/>
      <dgm:spPr/>
      <dgm:t>
        <a:bodyPr/>
        <a:lstStyle/>
        <a:p>
          <a:r>
            <a:rPr lang="en-US" dirty="0">
              <a:latin typeface="Gantari Light" pitchFamily="2" charset="0"/>
            </a:rPr>
            <a:t>Local Planning Strategy, Scheme and Policies</a:t>
          </a:r>
        </a:p>
        <a:p>
          <a:r>
            <a:rPr lang="en-US" dirty="0">
              <a:latin typeface="Gantari Light" pitchFamily="2" charset="0"/>
            </a:rPr>
            <a:t>Local Laws</a:t>
          </a:r>
        </a:p>
      </dgm:t>
    </dgm:pt>
    <dgm:pt modelId="{62F7C19C-C74E-4A02-B73C-C8CBB0A1388C}" type="parTrans" cxnId="{388373A8-AB51-4975-8F05-C51856650F8A}">
      <dgm:prSet/>
      <dgm:spPr/>
      <dgm:t>
        <a:bodyPr/>
        <a:lstStyle/>
        <a:p>
          <a:endParaRPr lang="en-US"/>
        </a:p>
      </dgm:t>
    </dgm:pt>
    <dgm:pt modelId="{67C763F8-7AD0-40C1-8001-63FA358C9202}" type="sibTrans" cxnId="{388373A8-AB51-4975-8F05-C51856650F8A}">
      <dgm:prSet/>
      <dgm:spPr/>
      <dgm:t>
        <a:bodyPr/>
        <a:lstStyle/>
        <a:p>
          <a:endParaRPr lang="en-US"/>
        </a:p>
      </dgm:t>
    </dgm:pt>
    <dgm:pt modelId="{A5E30281-49D2-481B-87CE-5F5491DF7AF4}">
      <dgm:prSet phldrT="[Text]"/>
      <dgm:spPr/>
      <dgm:t>
        <a:bodyPr/>
        <a:lstStyle/>
        <a:p>
          <a:r>
            <a:rPr lang="en-US" dirty="0">
              <a:latin typeface="Gantari Light" pitchFamily="2" charset="0"/>
            </a:rPr>
            <a:t>Reserve Management Plans</a:t>
          </a:r>
        </a:p>
        <a:p>
          <a:r>
            <a:rPr lang="en-US" dirty="0">
              <a:latin typeface="Gantari Light" pitchFamily="2" charset="0"/>
            </a:rPr>
            <a:t>Land tenure change/land </a:t>
          </a:r>
          <a:r>
            <a:rPr lang="en-US" dirty="0" err="1">
              <a:latin typeface="Gantari Light" pitchFamily="2" charset="0"/>
            </a:rPr>
            <a:t>aquisition</a:t>
          </a:r>
          <a:endParaRPr lang="en-US" dirty="0">
            <a:latin typeface="Gantari Light" pitchFamily="2" charset="0"/>
          </a:endParaRPr>
        </a:p>
        <a:p>
          <a:r>
            <a:rPr lang="en-US" dirty="0">
              <a:latin typeface="Gantari Light" pitchFamily="2" charset="0"/>
            </a:rPr>
            <a:t>Environmental Management Systems</a:t>
          </a:r>
        </a:p>
        <a:p>
          <a:r>
            <a:rPr lang="en-US" dirty="0">
              <a:latin typeface="Gantari Light" pitchFamily="2" charset="0"/>
            </a:rPr>
            <a:t>Council Policies</a:t>
          </a:r>
        </a:p>
      </dgm:t>
    </dgm:pt>
    <dgm:pt modelId="{F2125059-9185-4497-8916-8F28C58249C5}" type="parTrans" cxnId="{5B085E44-E9EC-42FF-8327-07621F9AA867}">
      <dgm:prSet/>
      <dgm:spPr/>
      <dgm:t>
        <a:bodyPr/>
        <a:lstStyle/>
        <a:p>
          <a:endParaRPr lang="en-US"/>
        </a:p>
      </dgm:t>
    </dgm:pt>
    <dgm:pt modelId="{086012DB-3119-4B81-88FA-3793571C095D}" type="sibTrans" cxnId="{5B085E44-E9EC-42FF-8327-07621F9AA867}">
      <dgm:prSet/>
      <dgm:spPr/>
      <dgm:t>
        <a:bodyPr/>
        <a:lstStyle/>
        <a:p>
          <a:endParaRPr lang="en-US"/>
        </a:p>
      </dgm:t>
    </dgm:pt>
    <dgm:pt modelId="{8861F6B7-BE69-41E6-B0F3-80018D71BD69}">
      <dgm:prSet phldrT="[Text]" custT="1"/>
      <dgm:spPr/>
      <dgm:t>
        <a:bodyPr/>
        <a:lstStyle/>
        <a:p>
          <a:pPr algn="l">
            <a:lnSpc>
              <a:spcPct val="100000"/>
            </a:lnSpc>
            <a:spcAft>
              <a:spcPts val="0"/>
            </a:spcAft>
          </a:pPr>
          <a:r>
            <a:rPr lang="en-US" sz="1100" dirty="0">
              <a:latin typeface="Gantari Light" pitchFamily="2" charset="0"/>
            </a:rPr>
            <a:t>Water Management Strategy</a:t>
          </a:r>
        </a:p>
        <a:p>
          <a:pPr algn="l">
            <a:lnSpc>
              <a:spcPct val="100000"/>
            </a:lnSpc>
            <a:spcAft>
              <a:spcPts val="0"/>
            </a:spcAft>
          </a:pPr>
          <a:r>
            <a:rPr lang="en-US" sz="1100" dirty="0">
              <a:latin typeface="Gantari Light" pitchFamily="2" charset="0"/>
            </a:rPr>
            <a:t>Waste Management  Strategy</a:t>
          </a:r>
        </a:p>
        <a:p>
          <a:pPr algn="l">
            <a:lnSpc>
              <a:spcPct val="100000"/>
            </a:lnSpc>
            <a:spcAft>
              <a:spcPts val="0"/>
            </a:spcAft>
          </a:pPr>
          <a:r>
            <a:rPr lang="en-US" sz="1100" dirty="0">
              <a:latin typeface="Gantari Light" pitchFamily="2" charset="0"/>
            </a:rPr>
            <a:t>Community Wellbeing Strategy</a:t>
          </a:r>
        </a:p>
        <a:p>
          <a:pPr algn="l">
            <a:lnSpc>
              <a:spcPct val="100000"/>
            </a:lnSpc>
            <a:spcAft>
              <a:spcPts val="0"/>
            </a:spcAft>
          </a:pPr>
          <a:r>
            <a:rPr lang="en-US" sz="1100" dirty="0">
              <a:latin typeface="Gantari Light" pitchFamily="2" charset="0"/>
            </a:rPr>
            <a:t>Urban Forest Strategy</a:t>
          </a:r>
        </a:p>
        <a:p>
          <a:pPr algn="ctr">
            <a:lnSpc>
              <a:spcPct val="90000"/>
            </a:lnSpc>
            <a:spcAft>
              <a:spcPct val="35000"/>
            </a:spcAft>
          </a:pPr>
          <a:endParaRPr lang="en-US" sz="1100" dirty="0">
            <a:latin typeface="Gantari Light" pitchFamily="2" charset="0"/>
          </a:endParaRPr>
        </a:p>
      </dgm:t>
    </dgm:pt>
    <dgm:pt modelId="{440A3A42-7E10-4AD9-ACA7-BBF43620EBEB}" type="parTrans" cxnId="{136E97EE-7938-423A-A687-A1F264E3737E}">
      <dgm:prSet/>
      <dgm:spPr/>
      <dgm:t>
        <a:bodyPr/>
        <a:lstStyle/>
        <a:p>
          <a:endParaRPr lang="en-US"/>
        </a:p>
      </dgm:t>
    </dgm:pt>
    <dgm:pt modelId="{6C7C25E0-120D-4764-9CCB-020CDC003DFB}" type="sibTrans" cxnId="{136E97EE-7938-423A-A687-A1F264E3737E}">
      <dgm:prSet/>
      <dgm:spPr/>
      <dgm:t>
        <a:bodyPr/>
        <a:lstStyle/>
        <a:p>
          <a:endParaRPr lang="en-US"/>
        </a:p>
      </dgm:t>
    </dgm:pt>
    <dgm:pt modelId="{218E5471-40F1-4148-96E2-9B9F9168C697}">
      <dgm:prSet phldrT="[Text]"/>
      <dgm:spPr/>
      <dgm:t>
        <a:bodyPr/>
        <a:lstStyle/>
        <a:p>
          <a:r>
            <a:rPr lang="en-US" dirty="0">
              <a:latin typeface="Gantari Light" pitchFamily="2" charset="0"/>
            </a:rPr>
            <a:t>Support to community volunteers and private landholders (Environmental Assessment Service; grants; volunteer insurance)</a:t>
          </a:r>
        </a:p>
      </dgm:t>
    </dgm:pt>
    <dgm:pt modelId="{B872A377-9F57-413F-8AB2-D8946C1B42BB}" type="parTrans" cxnId="{AFC89DAD-DA2E-4E7F-88B5-BA2A65D3E7DD}">
      <dgm:prSet/>
      <dgm:spPr/>
      <dgm:t>
        <a:bodyPr/>
        <a:lstStyle/>
        <a:p>
          <a:endParaRPr lang="en-US"/>
        </a:p>
      </dgm:t>
    </dgm:pt>
    <dgm:pt modelId="{A8263E17-DCC5-4794-86D9-829DDDA10929}" type="sibTrans" cxnId="{AFC89DAD-DA2E-4E7F-88B5-BA2A65D3E7DD}">
      <dgm:prSet/>
      <dgm:spPr/>
      <dgm:t>
        <a:bodyPr/>
        <a:lstStyle/>
        <a:p>
          <a:endParaRPr lang="en-US"/>
        </a:p>
      </dgm:t>
    </dgm:pt>
    <dgm:pt modelId="{FC04BEB3-D4FF-4D54-865F-883A1DBDE3C8}">
      <dgm:prSet phldrT="[Text]"/>
      <dgm:spPr>
        <a:solidFill>
          <a:srgbClr val="A8DCF8"/>
        </a:solidFill>
      </dgm:spPr>
      <dgm:t>
        <a:bodyPr/>
        <a:lstStyle/>
        <a:p>
          <a:pPr algn="l"/>
          <a:r>
            <a:rPr lang="en-US" dirty="0">
              <a:solidFill>
                <a:srgbClr val="205686"/>
              </a:solidFill>
              <a:latin typeface="Gantari Light" pitchFamily="2" charset="0"/>
              <a:cs typeface="Arial" panose="020B0604020202020204" pitchFamily="34" charset="0"/>
            </a:rPr>
            <a:t>Strategies/Plans addressing specific issues </a:t>
          </a:r>
        </a:p>
      </dgm:t>
    </dgm:pt>
    <dgm:pt modelId="{3584BB69-EFDD-4588-9143-C1B2FAF601C9}" type="parTrans" cxnId="{713314D4-B4CE-456F-81C8-52EB3C6262FC}">
      <dgm:prSet/>
      <dgm:spPr/>
      <dgm:t>
        <a:bodyPr/>
        <a:lstStyle/>
        <a:p>
          <a:endParaRPr lang="en-US"/>
        </a:p>
      </dgm:t>
    </dgm:pt>
    <dgm:pt modelId="{45A18E89-8740-4C98-9E0F-403E156D0034}" type="sibTrans" cxnId="{713314D4-B4CE-456F-81C8-52EB3C6262FC}">
      <dgm:prSet/>
      <dgm:spPr/>
      <dgm:t>
        <a:bodyPr/>
        <a:lstStyle/>
        <a:p>
          <a:endParaRPr lang="en-US"/>
        </a:p>
      </dgm:t>
    </dgm:pt>
    <dgm:pt modelId="{1DE9F2A4-0AB1-4C3A-8790-800540E9D1C9}">
      <dgm:prSet phldrT="[Text]"/>
      <dgm:spPr>
        <a:solidFill>
          <a:srgbClr val="A8DCF8"/>
        </a:solidFill>
      </dgm:spPr>
      <dgm:t>
        <a:bodyPr/>
        <a:lstStyle/>
        <a:p>
          <a:pPr algn="l"/>
          <a:r>
            <a:rPr lang="en-US" dirty="0">
              <a:solidFill>
                <a:srgbClr val="205686"/>
              </a:solidFill>
              <a:latin typeface="Gantari Light" pitchFamily="2" charset="0"/>
              <a:cs typeface="Arial" panose="020B0604020202020204" pitchFamily="34" charset="0"/>
            </a:rPr>
            <a:t>Implementation tools</a:t>
          </a:r>
        </a:p>
      </dgm:t>
    </dgm:pt>
    <dgm:pt modelId="{C6D193B8-4AA4-44E1-962D-45C1971D1300}" type="parTrans" cxnId="{CA01C76F-58E3-48C5-9E98-BF6762211725}">
      <dgm:prSet/>
      <dgm:spPr/>
      <dgm:t>
        <a:bodyPr/>
        <a:lstStyle/>
        <a:p>
          <a:endParaRPr lang="en-US"/>
        </a:p>
      </dgm:t>
    </dgm:pt>
    <dgm:pt modelId="{FFD6688E-7490-417C-AB75-37DB24B349F2}" type="sibTrans" cxnId="{CA01C76F-58E3-48C5-9E98-BF6762211725}">
      <dgm:prSet/>
      <dgm:spPr/>
      <dgm:t>
        <a:bodyPr/>
        <a:lstStyle/>
        <a:p>
          <a:endParaRPr lang="en-US"/>
        </a:p>
      </dgm:t>
    </dgm:pt>
    <dgm:pt modelId="{CC380EF8-7823-45A3-BBAA-ED8F7DC5B426}" type="pres">
      <dgm:prSet presAssocID="{767AFB68-62FF-45A4-BB14-9E3721CD046A}" presName="mainComposite" presStyleCnt="0">
        <dgm:presLayoutVars>
          <dgm:chPref val="1"/>
          <dgm:dir/>
          <dgm:animOne val="branch"/>
          <dgm:animLvl val="lvl"/>
          <dgm:resizeHandles val="exact"/>
        </dgm:presLayoutVars>
      </dgm:prSet>
      <dgm:spPr/>
    </dgm:pt>
    <dgm:pt modelId="{91E6FE2A-193B-48FF-A8F1-E13DC6FC9399}" type="pres">
      <dgm:prSet presAssocID="{767AFB68-62FF-45A4-BB14-9E3721CD046A}" presName="hierFlow" presStyleCnt="0"/>
      <dgm:spPr/>
    </dgm:pt>
    <dgm:pt modelId="{10F0E78D-BB20-4639-BE9F-50519EF7C2DD}" type="pres">
      <dgm:prSet presAssocID="{767AFB68-62FF-45A4-BB14-9E3721CD046A}" presName="firstBuf" presStyleCnt="0"/>
      <dgm:spPr/>
    </dgm:pt>
    <dgm:pt modelId="{96F4FB6B-1B2A-4B3B-A6FF-D658A3906990}" type="pres">
      <dgm:prSet presAssocID="{767AFB68-62FF-45A4-BB14-9E3721CD046A}" presName="hierChild1" presStyleCnt="0">
        <dgm:presLayoutVars>
          <dgm:chPref val="1"/>
          <dgm:animOne val="branch"/>
          <dgm:animLvl val="lvl"/>
        </dgm:presLayoutVars>
      </dgm:prSet>
      <dgm:spPr/>
    </dgm:pt>
    <dgm:pt modelId="{E8114FB1-2F97-406C-A0A5-4B7081B2AB40}" type="pres">
      <dgm:prSet presAssocID="{DDACFE56-0D14-4DED-8153-3CAA7A9205A7}" presName="Name14" presStyleCnt="0"/>
      <dgm:spPr/>
    </dgm:pt>
    <dgm:pt modelId="{D15F03BA-3022-44DC-B5EF-183E5C9F7EC7}" type="pres">
      <dgm:prSet presAssocID="{DDACFE56-0D14-4DED-8153-3CAA7A9205A7}" presName="level1Shape" presStyleLbl="node0" presStyleIdx="0" presStyleCnt="1" custScaleX="204909" custScaleY="82177" custLinFactNeighborX="-8931" custLinFactNeighborY="-3930">
        <dgm:presLayoutVars>
          <dgm:chPref val="3"/>
        </dgm:presLayoutVars>
      </dgm:prSet>
      <dgm:spPr/>
    </dgm:pt>
    <dgm:pt modelId="{48A12642-7B70-40D5-B48A-2A3635EFB16A}" type="pres">
      <dgm:prSet presAssocID="{DDACFE56-0D14-4DED-8153-3CAA7A9205A7}" presName="hierChild2" presStyleCnt="0"/>
      <dgm:spPr/>
    </dgm:pt>
    <dgm:pt modelId="{1AA1ED80-C6ED-4082-94EE-86BCACA06BC2}" type="pres">
      <dgm:prSet presAssocID="{1747D579-0F5A-44CC-9CF1-77C424B2FCB0}" presName="Name19" presStyleLbl="parChTrans1D2" presStyleIdx="0" presStyleCnt="2"/>
      <dgm:spPr/>
    </dgm:pt>
    <dgm:pt modelId="{82F1D5CA-3EB4-4642-A852-54C7AB34C702}" type="pres">
      <dgm:prSet presAssocID="{36866373-5F4D-4F2D-82FE-A9F0A74793D0}" presName="Name21" presStyleCnt="0"/>
      <dgm:spPr/>
    </dgm:pt>
    <dgm:pt modelId="{AAAE99F3-1820-4330-9CBD-56142AF30301}" type="pres">
      <dgm:prSet presAssocID="{36866373-5F4D-4F2D-82FE-A9F0A74793D0}" presName="level2Shape" presStyleLbl="node2" presStyleIdx="0" presStyleCnt="2"/>
      <dgm:spPr/>
    </dgm:pt>
    <dgm:pt modelId="{4B4B3C2D-A079-4A60-95B2-6349850C3B22}" type="pres">
      <dgm:prSet presAssocID="{36866373-5F4D-4F2D-82FE-A9F0A74793D0}" presName="hierChild3" presStyleCnt="0"/>
      <dgm:spPr/>
    </dgm:pt>
    <dgm:pt modelId="{FEFD6031-C368-47EA-84EE-6988FF820F08}" type="pres">
      <dgm:prSet presAssocID="{62F7C19C-C74E-4A02-B73C-C8CBB0A1388C}" presName="Name19" presStyleLbl="parChTrans1D3" presStyleIdx="0" presStyleCnt="3"/>
      <dgm:spPr/>
    </dgm:pt>
    <dgm:pt modelId="{EF940C28-07E8-4AF3-8EAF-BABA1C41ED3E}" type="pres">
      <dgm:prSet presAssocID="{2D16B7BA-1665-4FE2-8B03-900FB1BB67BB}" presName="Name21" presStyleCnt="0"/>
      <dgm:spPr/>
    </dgm:pt>
    <dgm:pt modelId="{BC0CB003-9C4F-4841-BD19-7091A2F3D872}" type="pres">
      <dgm:prSet presAssocID="{2D16B7BA-1665-4FE2-8B03-900FB1BB67BB}" presName="level2Shape" presStyleLbl="node3" presStyleIdx="0" presStyleCnt="3" custScaleY="169847" custLinFactNeighborX="-1596" custLinFactNeighborY="12429"/>
      <dgm:spPr/>
    </dgm:pt>
    <dgm:pt modelId="{3AFFC22E-5C5C-47D1-A727-975CF713FFF2}" type="pres">
      <dgm:prSet presAssocID="{2D16B7BA-1665-4FE2-8B03-900FB1BB67BB}" presName="hierChild3" presStyleCnt="0"/>
      <dgm:spPr/>
    </dgm:pt>
    <dgm:pt modelId="{FAAFD4D5-58DC-4FC4-98B5-C8FEDC442992}" type="pres">
      <dgm:prSet presAssocID="{F2125059-9185-4497-8916-8F28C58249C5}" presName="Name19" presStyleLbl="parChTrans1D3" presStyleIdx="1" presStyleCnt="3"/>
      <dgm:spPr/>
    </dgm:pt>
    <dgm:pt modelId="{7FA57809-55BF-4F19-80F1-4F738D497D22}" type="pres">
      <dgm:prSet presAssocID="{A5E30281-49D2-481B-87CE-5F5491DF7AF4}" presName="Name21" presStyleCnt="0"/>
      <dgm:spPr/>
    </dgm:pt>
    <dgm:pt modelId="{712D9656-5B41-4805-9818-786511814C0B}" type="pres">
      <dgm:prSet presAssocID="{A5E30281-49D2-481B-87CE-5F5491DF7AF4}" presName="level2Shape" presStyleLbl="node3" presStyleIdx="1" presStyleCnt="3" custScaleX="193517" custScaleY="169418" custLinFactNeighborX="-1870" custLinFactNeighborY="12429"/>
      <dgm:spPr/>
    </dgm:pt>
    <dgm:pt modelId="{173D471D-982E-4067-94BB-FA91CC90A783}" type="pres">
      <dgm:prSet presAssocID="{A5E30281-49D2-481B-87CE-5F5491DF7AF4}" presName="hierChild3" presStyleCnt="0"/>
      <dgm:spPr/>
    </dgm:pt>
    <dgm:pt modelId="{C546BBDD-F04E-46DE-A086-0A352289677F}" type="pres">
      <dgm:prSet presAssocID="{440A3A42-7E10-4AD9-ACA7-BBF43620EBEB}" presName="Name19" presStyleLbl="parChTrans1D2" presStyleIdx="1" presStyleCnt="2"/>
      <dgm:spPr/>
    </dgm:pt>
    <dgm:pt modelId="{B21053FB-9D8C-49EC-920F-33856F9B5C29}" type="pres">
      <dgm:prSet presAssocID="{8861F6B7-BE69-41E6-B0F3-80018D71BD69}" presName="Name21" presStyleCnt="0"/>
      <dgm:spPr/>
    </dgm:pt>
    <dgm:pt modelId="{32D14D02-DB34-4B7E-8C56-23C823BEBC7E}" type="pres">
      <dgm:prSet presAssocID="{8861F6B7-BE69-41E6-B0F3-80018D71BD69}" presName="level2Shape" presStyleLbl="node2" presStyleIdx="1" presStyleCnt="2" custScaleX="201284" custScaleY="109886" custLinFactNeighborX="282" custLinFactNeighborY="-1106"/>
      <dgm:spPr/>
    </dgm:pt>
    <dgm:pt modelId="{D93BF86D-1FCB-4638-B0E6-B9931CB03D1F}" type="pres">
      <dgm:prSet presAssocID="{8861F6B7-BE69-41E6-B0F3-80018D71BD69}" presName="hierChild3" presStyleCnt="0"/>
      <dgm:spPr/>
    </dgm:pt>
    <dgm:pt modelId="{1DDB11A2-68A1-41DD-9CCE-1899E2322985}" type="pres">
      <dgm:prSet presAssocID="{B872A377-9F57-413F-8AB2-D8946C1B42BB}" presName="Name19" presStyleLbl="parChTrans1D3" presStyleIdx="2" presStyleCnt="3"/>
      <dgm:spPr/>
    </dgm:pt>
    <dgm:pt modelId="{DCB68C08-6811-4835-9A7C-3F5D4E0F0AA2}" type="pres">
      <dgm:prSet presAssocID="{218E5471-40F1-4148-96E2-9B9F9168C697}" presName="Name21" presStyleCnt="0"/>
      <dgm:spPr/>
    </dgm:pt>
    <dgm:pt modelId="{78B5B23B-DF50-4705-A840-C5DDFAD786C2}" type="pres">
      <dgm:prSet presAssocID="{218E5471-40F1-4148-96E2-9B9F9168C697}" presName="level2Shape" presStyleLbl="node3" presStyleIdx="2" presStyleCnt="3" custScaleX="165670" custScaleY="166710" custLinFactNeighborX="-3431" custLinFactNeighborY="3384"/>
      <dgm:spPr/>
    </dgm:pt>
    <dgm:pt modelId="{0080FC61-48B8-40AE-8A4B-A8584E73C9AB}" type="pres">
      <dgm:prSet presAssocID="{218E5471-40F1-4148-96E2-9B9F9168C697}" presName="hierChild3" presStyleCnt="0"/>
      <dgm:spPr/>
    </dgm:pt>
    <dgm:pt modelId="{E827426D-0844-445B-AE8F-A013712D594D}" type="pres">
      <dgm:prSet presAssocID="{767AFB68-62FF-45A4-BB14-9E3721CD046A}" presName="bgShapesFlow" presStyleCnt="0"/>
      <dgm:spPr/>
    </dgm:pt>
    <dgm:pt modelId="{3B3FF6A8-2988-4FEF-8E45-AD1C088A422F}" type="pres">
      <dgm:prSet presAssocID="{FC04BEB3-D4FF-4D54-865F-883A1DBDE3C8}" presName="rectComp" presStyleCnt="0"/>
      <dgm:spPr/>
    </dgm:pt>
    <dgm:pt modelId="{4F175D16-4067-415A-9FD4-9C0463C6AE87}" type="pres">
      <dgm:prSet presAssocID="{FC04BEB3-D4FF-4D54-865F-883A1DBDE3C8}" presName="bgRect" presStyleLbl="bgShp" presStyleIdx="0" presStyleCnt="2" custScaleY="113154" custLinFactNeighborX="508" custLinFactNeighborY="99616"/>
      <dgm:spPr/>
    </dgm:pt>
    <dgm:pt modelId="{26771ABC-CAA7-49B9-A23F-D6C33F178F43}" type="pres">
      <dgm:prSet presAssocID="{FC04BEB3-D4FF-4D54-865F-883A1DBDE3C8}" presName="bgRectTx" presStyleLbl="bgShp" presStyleIdx="0" presStyleCnt="2">
        <dgm:presLayoutVars>
          <dgm:bulletEnabled val="1"/>
        </dgm:presLayoutVars>
      </dgm:prSet>
      <dgm:spPr/>
    </dgm:pt>
    <dgm:pt modelId="{87DA38E8-B8FC-4FE4-849A-12C9B1F56CE6}" type="pres">
      <dgm:prSet presAssocID="{FC04BEB3-D4FF-4D54-865F-883A1DBDE3C8}" presName="spComp" presStyleCnt="0"/>
      <dgm:spPr/>
    </dgm:pt>
    <dgm:pt modelId="{31EDA4CA-B1AD-4C0E-89C7-7A2C158283B6}" type="pres">
      <dgm:prSet presAssocID="{FC04BEB3-D4FF-4D54-865F-883A1DBDE3C8}" presName="vSp" presStyleCnt="0"/>
      <dgm:spPr/>
    </dgm:pt>
    <dgm:pt modelId="{A7AB3113-5D9A-4F43-9BDC-E9E322882ACC}" type="pres">
      <dgm:prSet presAssocID="{1DE9F2A4-0AB1-4C3A-8790-800540E9D1C9}" presName="rectComp" presStyleCnt="0"/>
      <dgm:spPr/>
    </dgm:pt>
    <dgm:pt modelId="{B8280D5E-DF05-439F-94C7-AB92ACE33663}" type="pres">
      <dgm:prSet presAssocID="{1DE9F2A4-0AB1-4C3A-8790-800540E9D1C9}" presName="bgRect" presStyleLbl="bgShp" presStyleIdx="1" presStyleCnt="2" custScaleY="166621" custLinFactNeighborY="93969"/>
      <dgm:spPr/>
    </dgm:pt>
    <dgm:pt modelId="{713E9A5D-2272-4AE8-9503-3F8825E43121}" type="pres">
      <dgm:prSet presAssocID="{1DE9F2A4-0AB1-4C3A-8790-800540E9D1C9}" presName="bgRectTx" presStyleLbl="bgShp" presStyleIdx="1" presStyleCnt="2">
        <dgm:presLayoutVars>
          <dgm:bulletEnabled val="1"/>
        </dgm:presLayoutVars>
      </dgm:prSet>
      <dgm:spPr/>
    </dgm:pt>
  </dgm:ptLst>
  <dgm:cxnLst>
    <dgm:cxn modelId="{4523E50A-D4AF-4611-AB61-D5B5E3EB8411}" type="presOf" srcId="{F2125059-9185-4497-8916-8F28C58249C5}" destId="{FAAFD4D5-58DC-4FC4-98B5-C8FEDC442992}" srcOrd="0" destOrd="0" presId="urn:microsoft.com/office/officeart/2005/8/layout/hierarchy6"/>
    <dgm:cxn modelId="{8954470C-17A1-41B7-BB3D-A8602537E15E}" type="presOf" srcId="{DDACFE56-0D14-4DED-8153-3CAA7A9205A7}" destId="{D15F03BA-3022-44DC-B5EF-183E5C9F7EC7}" srcOrd="0" destOrd="0" presId="urn:microsoft.com/office/officeart/2005/8/layout/hierarchy6"/>
    <dgm:cxn modelId="{813AB81D-F759-4438-BCE2-6910B3172F47}" type="presOf" srcId="{8861F6B7-BE69-41E6-B0F3-80018D71BD69}" destId="{32D14D02-DB34-4B7E-8C56-23C823BEBC7E}" srcOrd="0" destOrd="0" presId="urn:microsoft.com/office/officeart/2005/8/layout/hierarchy6"/>
    <dgm:cxn modelId="{9BCBDC34-83F4-41CC-920F-01A1578AD5A4}" type="presOf" srcId="{1DE9F2A4-0AB1-4C3A-8790-800540E9D1C9}" destId="{B8280D5E-DF05-439F-94C7-AB92ACE33663}" srcOrd="0" destOrd="0" presId="urn:microsoft.com/office/officeart/2005/8/layout/hierarchy6"/>
    <dgm:cxn modelId="{54665435-1362-4A54-81AF-071D1017960F}" srcId="{DDACFE56-0D14-4DED-8153-3CAA7A9205A7}" destId="{36866373-5F4D-4F2D-82FE-A9F0A74793D0}" srcOrd="0" destOrd="0" parTransId="{1747D579-0F5A-44CC-9CF1-77C424B2FCB0}" sibTransId="{44C5FC21-048B-4B6A-BC01-DDD4D72F04CD}"/>
    <dgm:cxn modelId="{4AE8A03D-AA31-4E5E-88D9-06DEE809A03E}" type="presOf" srcId="{2D16B7BA-1665-4FE2-8B03-900FB1BB67BB}" destId="{BC0CB003-9C4F-4841-BD19-7091A2F3D872}" srcOrd="0" destOrd="0" presId="urn:microsoft.com/office/officeart/2005/8/layout/hierarchy6"/>
    <dgm:cxn modelId="{C12EDE3D-DD77-4F0F-8859-2E1B875BC5B9}" type="presOf" srcId="{440A3A42-7E10-4AD9-ACA7-BBF43620EBEB}" destId="{C546BBDD-F04E-46DE-A086-0A352289677F}" srcOrd="0" destOrd="0" presId="urn:microsoft.com/office/officeart/2005/8/layout/hierarchy6"/>
    <dgm:cxn modelId="{5B085E44-E9EC-42FF-8327-07621F9AA867}" srcId="{36866373-5F4D-4F2D-82FE-A9F0A74793D0}" destId="{A5E30281-49D2-481B-87CE-5F5491DF7AF4}" srcOrd="1" destOrd="0" parTransId="{F2125059-9185-4497-8916-8F28C58249C5}" sibTransId="{086012DB-3119-4B81-88FA-3793571C095D}"/>
    <dgm:cxn modelId="{CA01C76F-58E3-48C5-9E98-BF6762211725}" srcId="{767AFB68-62FF-45A4-BB14-9E3721CD046A}" destId="{1DE9F2A4-0AB1-4C3A-8790-800540E9D1C9}" srcOrd="2" destOrd="0" parTransId="{C6D193B8-4AA4-44E1-962D-45C1971D1300}" sibTransId="{FFD6688E-7490-417C-AB75-37DB24B349F2}"/>
    <dgm:cxn modelId="{5942A172-A49B-40EE-B570-074F304EFE4B}" type="presOf" srcId="{36866373-5F4D-4F2D-82FE-A9F0A74793D0}" destId="{AAAE99F3-1820-4330-9CBD-56142AF30301}" srcOrd="0" destOrd="0" presId="urn:microsoft.com/office/officeart/2005/8/layout/hierarchy6"/>
    <dgm:cxn modelId="{2DDAF172-A622-4016-95A3-DB02C49517AD}" type="presOf" srcId="{767AFB68-62FF-45A4-BB14-9E3721CD046A}" destId="{CC380EF8-7823-45A3-BBAA-ED8F7DC5B426}" srcOrd="0" destOrd="0" presId="urn:microsoft.com/office/officeart/2005/8/layout/hierarchy6"/>
    <dgm:cxn modelId="{BFF48275-8CE7-48B9-B9BC-4AB90485B92D}" srcId="{767AFB68-62FF-45A4-BB14-9E3721CD046A}" destId="{DDACFE56-0D14-4DED-8153-3CAA7A9205A7}" srcOrd="0" destOrd="0" parTransId="{C94CD152-39CA-43E4-8C63-165A1293BAE4}" sibTransId="{C9B95E5D-E1B9-4AB1-9C10-053346D54E9C}"/>
    <dgm:cxn modelId="{8772CA7F-9FB4-4C52-9613-D8A27D505B7E}" type="presOf" srcId="{FC04BEB3-D4FF-4D54-865F-883A1DBDE3C8}" destId="{26771ABC-CAA7-49B9-A23F-D6C33F178F43}" srcOrd="1" destOrd="0" presId="urn:microsoft.com/office/officeart/2005/8/layout/hierarchy6"/>
    <dgm:cxn modelId="{65716386-7929-4AE3-9173-93CAB779FD3B}" type="presOf" srcId="{B872A377-9F57-413F-8AB2-D8946C1B42BB}" destId="{1DDB11A2-68A1-41DD-9CCE-1899E2322985}" srcOrd="0" destOrd="0" presId="urn:microsoft.com/office/officeart/2005/8/layout/hierarchy6"/>
    <dgm:cxn modelId="{C59BAC88-FD0E-46C7-B82E-1BAEC474D111}" type="presOf" srcId="{A5E30281-49D2-481B-87CE-5F5491DF7AF4}" destId="{712D9656-5B41-4805-9818-786511814C0B}" srcOrd="0" destOrd="0" presId="urn:microsoft.com/office/officeart/2005/8/layout/hierarchy6"/>
    <dgm:cxn modelId="{EB356E9C-B428-4DF6-97CC-0C51D3B6FC35}" type="presOf" srcId="{1747D579-0F5A-44CC-9CF1-77C424B2FCB0}" destId="{1AA1ED80-C6ED-4082-94EE-86BCACA06BC2}" srcOrd="0" destOrd="0" presId="urn:microsoft.com/office/officeart/2005/8/layout/hierarchy6"/>
    <dgm:cxn modelId="{A83BF99E-1537-4680-82D8-727F02A089DC}" type="presOf" srcId="{1DE9F2A4-0AB1-4C3A-8790-800540E9D1C9}" destId="{713E9A5D-2272-4AE8-9503-3F8825E43121}" srcOrd="1" destOrd="0" presId="urn:microsoft.com/office/officeart/2005/8/layout/hierarchy6"/>
    <dgm:cxn modelId="{388373A8-AB51-4975-8F05-C51856650F8A}" srcId="{36866373-5F4D-4F2D-82FE-A9F0A74793D0}" destId="{2D16B7BA-1665-4FE2-8B03-900FB1BB67BB}" srcOrd="0" destOrd="0" parTransId="{62F7C19C-C74E-4A02-B73C-C8CBB0A1388C}" sibTransId="{67C763F8-7AD0-40C1-8001-63FA358C9202}"/>
    <dgm:cxn modelId="{AFC89DAD-DA2E-4E7F-88B5-BA2A65D3E7DD}" srcId="{8861F6B7-BE69-41E6-B0F3-80018D71BD69}" destId="{218E5471-40F1-4148-96E2-9B9F9168C697}" srcOrd="0" destOrd="0" parTransId="{B872A377-9F57-413F-8AB2-D8946C1B42BB}" sibTransId="{A8263E17-DCC5-4794-86D9-829DDDA10929}"/>
    <dgm:cxn modelId="{FAEA50B7-B170-4DC9-8A23-99F975902D14}" type="presOf" srcId="{62F7C19C-C74E-4A02-B73C-C8CBB0A1388C}" destId="{FEFD6031-C368-47EA-84EE-6988FF820F08}" srcOrd="0" destOrd="0" presId="urn:microsoft.com/office/officeart/2005/8/layout/hierarchy6"/>
    <dgm:cxn modelId="{713314D4-B4CE-456F-81C8-52EB3C6262FC}" srcId="{767AFB68-62FF-45A4-BB14-9E3721CD046A}" destId="{FC04BEB3-D4FF-4D54-865F-883A1DBDE3C8}" srcOrd="1" destOrd="0" parTransId="{3584BB69-EFDD-4588-9143-C1B2FAF601C9}" sibTransId="{45A18E89-8740-4C98-9E0F-403E156D0034}"/>
    <dgm:cxn modelId="{3F8E18EC-3E40-436A-8321-29ABE8D3B7AB}" type="presOf" srcId="{FC04BEB3-D4FF-4D54-865F-883A1DBDE3C8}" destId="{4F175D16-4067-415A-9FD4-9C0463C6AE87}" srcOrd="0" destOrd="0" presId="urn:microsoft.com/office/officeart/2005/8/layout/hierarchy6"/>
    <dgm:cxn modelId="{136E97EE-7938-423A-A687-A1F264E3737E}" srcId="{DDACFE56-0D14-4DED-8153-3CAA7A9205A7}" destId="{8861F6B7-BE69-41E6-B0F3-80018D71BD69}" srcOrd="1" destOrd="0" parTransId="{440A3A42-7E10-4AD9-ACA7-BBF43620EBEB}" sibTransId="{6C7C25E0-120D-4764-9CCB-020CDC003DFB}"/>
    <dgm:cxn modelId="{73893BFD-1B09-4283-AF9B-F03D7312C65E}" type="presOf" srcId="{218E5471-40F1-4148-96E2-9B9F9168C697}" destId="{78B5B23B-DF50-4705-A840-C5DDFAD786C2}" srcOrd="0" destOrd="0" presId="urn:microsoft.com/office/officeart/2005/8/layout/hierarchy6"/>
    <dgm:cxn modelId="{C33B516A-FBED-4334-B132-3AD55A659790}" type="presParOf" srcId="{CC380EF8-7823-45A3-BBAA-ED8F7DC5B426}" destId="{91E6FE2A-193B-48FF-A8F1-E13DC6FC9399}" srcOrd="0" destOrd="0" presId="urn:microsoft.com/office/officeart/2005/8/layout/hierarchy6"/>
    <dgm:cxn modelId="{A235B70C-7EC6-4E37-8DEB-DF87F9519346}" type="presParOf" srcId="{91E6FE2A-193B-48FF-A8F1-E13DC6FC9399}" destId="{10F0E78D-BB20-4639-BE9F-50519EF7C2DD}" srcOrd="0" destOrd="0" presId="urn:microsoft.com/office/officeart/2005/8/layout/hierarchy6"/>
    <dgm:cxn modelId="{5B3BC81F-1884-4BFA-8BD8-CE2A2FF77DAA}" type="presParOf" srcId="{91E6FE2A-193B-48FF-A8F1-E13DC6FC9399}" destId="{96F4FB6B-1B2A-4B3B-A6FF-D658A3906990}" srcOrd="1" destOrd="0" presId="urn:microsoft.com/office/officeart/2005/8/layout/hierarchy6"/>
    <dgm:cxn modelId="{900F4A5C-E31E-4035-B30D-BB8BA629D093}" type="presParOf" srcId="{96F4FB6B-1B2A-4B3B-A6FF-D658A3906990}" destId="{E8114FB1-2F97-406C-A0A5-4B7081B2AB40}" srcOrd="0" destOrd="0" presId="urn:microsoft.com/office/officeart/2005/8/layout/hierarchy6"/>
    <dgm:cxn modelId="{46A53CA6-26A4-4973-A531-17212931ACAE}" type="presParOf" srcId="{E8114FB1-2F97-406C-A0A5-4B7081B2AB40}" destId="{D15F03BA-3022-44DC-B5EF-183E5C9F7EC7}" srcOrd="0" destOrd="0" presId="urn:microsoft.com/office/officeart/2005/8/layout/hierarchy6"/>
    <dgm:cxn modelId="{F8EF409B-293E-4F17-9BBC-E733AA26CC78}" type="presParOf" srcId="{E8114FB1-2F97-406C-A0A5-4B7081B2AB40}" destId="{48A12642-7B70-40D5-B48A-2A3635EFB16A}" srcOrd="1" destOrd="0" presId="urn:microsoft.com/office/officeart/2005/8/layout/hierarchy6"/>
    <dgm:cxn modelId="{A3F6ADB4-FAC0-483E-BE34-996EE30EAA81}" type="presParOf" srcId="{48A12642-7B70-40D5-B48A-2A3635EFB16A}" destId="{1AA1ED80-C6ED-4082-94EE-86BCACA06BC2}" srcOrd="0" destOrd="0" presId="urn:microsoft.com/office/officeart/2005/8/layout/hierarchy6"/>
    <dgm:cxn modelId="{162BD6FE-06BE-4FB8-9386-289D27B80455}" type="presParOf" srcId="{48A12642-7B70-40D5-B48A-2A3635EFB16A}" destId="{82F1D5CA-3EB4-4642-A852-54C7AB34C702}" srcOrd="1" destOrd="0" presId="urn:microsoft.com/office/officeart/2005/8/layout/hierarchy6"/>
    <dgm:cxn modelId="{036E6818-B845-43BE-89F9-9743B9F11559}" type="presParOf" srcId="{82F1D5CA-3EB4-4642-A852-54C7AB34C702}" destId="{AAAE99F3-1820-4330-9CBD-56142AF30301}" srcOrd="0" destOrd="0" presId="urn:microsoft.com/office/officeart/2005/8/layout/hierarchy6"/>
    <dgm:cxn modelId="{7DBB887D-DED3-42DF-B110-9A80A3572C27}" type="presParOf" srcId="{82F1D5CA-3EB4-4642-A852-54C7AB34C702}" destId="{4B4B3C2D-A079-4A60-95B2-6349850C3B22}" srcOrd="1" destOrd="0" presId="urn:microsoft.com/office/officeart/2005/8/layout/hierarchy6"/>
    <dgm:cxn modelId="{ACEE24A6-57C0-49E7-A2CC-E7BC681CD608}" type="presParOf" srcId="{4B4B3C2D-A079-4A60-95B2-6349850C3B22}" destId="{FEFD6031-C368-47EA-84EE-6988FF820F08}" srcOrd="0" destOrd="0" presId="urn:microsoft.com/office/officeart/2005/8/layout/hierarchy6"/>
    <dgm:cxn modelId="{D92CE342-C0B2-40D3-A780-9DFA57D5BBEB}" type="presParOf" srcId="{4B4B3C2D-A079-4A60-95B2-6349850C3B22}" destId="{EF940C28-07E8-4AF3-8EAF-BABA1C41ED3E}" srcOrd="1" destOrd="0" presId="urn:microsoft.com/office/officeart/2005/8/layout/hierarchy6"/>
    <dgm:cxn modelId="{2237F151-213E-44EB-996E-C3A3B8F15FD0}" type="presParOf" srcId="{EF940C28-07E8-4AF3-8EAF-BABA1C41ED3E}" destId="{BC0CB003-9C4F-4841-BD19-7091A2F3D872}" srcOrd="0" destOrd="0" presId="urn:microsoft.com/office/officeart/2005/8/layout/hierarchy6"/>
    <dgm:cxn modelId="{7868FCE2-DFD2-4925-8992-C8B339169839}" type="presParOf" srcId="{EF940C28-07E8-4AF3-8EAF-BABA1C41ED3E}" destId="{3AFFC22E-5C5C-47D1-A727-975CF713FFF2}" srcOrd="1" destOrd="0" presId="urn:microsoft.com/office/officeart/2005/8/layout/hierarchy6"/>
    <dgm:cxn modelId="{D25D0047-E142-4018-9E9A-C0A683FD9EB4}" type="presParOf" srcId="{4B4B3C2D-A079-4A60-95B2-6349850C3B22}" destId="{FAAFD4D5-58DC-4FC4-98B5-C8FEDC442992}" srcOrd="2" destOrd="0" presId="urn:microsoft.com/office/officeart/2005/8/layout/hierarchy6"/>
    <dgm:cxn modelId="{9A1424E8-C44B-47EB-BF37-D49936723E3E}" type="presParOf" srcId="{4B4B3C2D-A079-4A60-95B2-6349850C3B22}" destId="{7FA57809-55BF-4F19-80F1-4F738D497D22}" srcOrd="3" destOrd="0" presId="urn:microsoft.com/office/officeart/2005/8/layout/hierarchy6"/>
    <dgm:cxn modelId="{9AE2F41C-1C63-42A1-9BAD-5AB18C7E3FAF}" type="presParOf" srcId="{7FA57809-55BF-4F19-80F1-4F738D497D22}" destId="{712D9656-5B41-4805-9818-786511814C0B}" srcOrd="0" destOrd="0" presId="urn:microsoft.com/office/officeart/2005/8/layout/hierarchy6"/>
    <dgm:cxn modelId="{EC2F830E-010F-409C-A719-0443ACB58EB7}" type="presParOf" srcId="{7FA57809-55BF-4F19-80F1-4F738D497D22}" destId="{173D471D-982E-4067-94BB-FA91CC90A783}" srcOrd="1" destOrd="0" presId="urn:microsoft.com/office/officeart/2005/8/layout/hierarchy6"/>
    <dgm:cxn modelId="{05E7919A-7EC6-431D-ADEC-8935C2E1F90A}" type="presParOf" srcId="{48A12642-7B70-40D5-B48A-2A3635EFB16A}" destId="{C546BBDD-F04E-46DE-A086-0A352289677F}" srcOrd="2" destOrd="0" presId="urn:microsoft.com/office/officeart/2005/8/layout/hierarchy6"/>
    <dgm:cxn modelId="{ECEEA9C7-8D0B-46A9-94D2-FEE7EA327FE3}" type="presParOf" srcId="{48A12642-7B70-40D5-B48A-2A3635EFB16A}" destId="{B21053FB-9D8C-49EC-920F-33856F9B5C29}" srcOrd="3" destOrd="0" presId="urn:microsoft.com/office/officeart/2005/8/layout/hierarchy6"/>
    <dgm:cxn modelId="{71F042DD-88E5-4AC4-9074-8A0F5C3ACD78}" type="presParOf" srcId="{B21053FB-9D8C-49EC-920F-33856F9B5C29}" destId="{32D14D02-DB34-4B7E-8C56-23C823BEBC7E}" srcOrd="0" destOrd="0" presId="urn:microsoft.com/office/officeart/2005/8/layout/hierarchy6"/>
    <dgm:cxn modelId="{B18C0585-E78D-4BBE-BF2E-C674901F0B09}" type="presParOf" srcId="{B21053FB-9D8C-49EC-920F-33856F9B5C29}" destId="{D93BF86D-1FCB-4638-B0E6-B9931CB03D1F}" srcOrd="1" destOrd="0" presId="urn:microsoft.com/office/officeart/2005/8/layout/hierarchy6"/>
    <dgm:cxn modelId="{5029526C-1FC1-41DE-9F0D-F21D897AD8ED}" type="presParOf" srcId="{D93BF86D-1FCB-4638-B0E6-B9931CB03D1F}" destId="{1DDB11A2-68A1-41DD-9CCE-1899E2322985}" srcOrd="0" destOrd="0" presId="urn:microsoft.com/office/officeart/2005/8/layout/hierarchy6"/>
    <dgm:cxn modelId="{3EEB3367-3B2A-4CB7-888E-B7AFE9A54535}" type="presParOf" srcId="{D93BF86D-1FCB-4638-B0E6-B9931CB03D1F}" destId="{DCB68C08-6811-4835-9A7C-3F5D4E0F0AA2}" srcOrd="1" destOrd="0" presId="urn:microsoft.com/office/officeart/2005/8/layout/hierarchy6"/>
    <dgm:cxn modelId="{C97943F7-23C0-4CD3-9AC6-8D15ED6EEE09}" type="presParOf" srcId="{DCB68C08-6811-4835-9A7C-3F5D4E0F0AA2}" destId="{78B5B23B-DF50-4705-A840-C5DDFAD786C2}" srcOrd="0" destOrd="0" presId="urn:microsoft.com/office/officeart/2005/8/layout/hierarchy6"/>
    <dgm:cxn modelId="{5D6150C5-7A4D-4146-BE20-6005D4909D69}" type="presParOf" srcId="{DCB68C08-6811-4835-9A7C-3F5D4E0F0AA2}" destId="{0080FC61-48B8-40AE-8A4B-A8584E73C9AB}" srcOrd="1" destOrd="0" presId="urn:microsoft.com/office/officeart/2005/8/layout/hierarchy6"/>
    <dgm:cxn modelId="{F72EB0C0-B684-45C6-8EDC-90CD75CDF229}" type="presParOf" srcId="{CC380EF8-7823-45A3-BBAA-ED8F7DC5B426}" destId="{E827426D-0844-445B-AE8F-A013712D594D}" srcOrd="1" destOrd="0" presId="urn:microsoft.com/office/officeart/2005/8/layout/hierarchy6"/>
    <dgm:cxn modelId="{CF5F1A4F-A6A1-419A-9337-7FF57F8A1616}" type="presParOf" srcId="{E827426D-0844-445B-AE8F-A013712D594D}" destId="{3B3FF6A8-2988-4FEF-8E45-AD1C088A422F}" srcOrd="0" destOrd="0" presId="urn:microsoft.com/office/officeart/2005/8/layout/hierarchy6"/>
    <dgm:cxn modelId="{F914022A-AEA9-4368-A395-2F596D115473}" type="presParOf" srcId="{3B3FF6A8-2988-4FEF-8E45-AD1C088A422F}" destId="{4F175D16-4067-415A-9FD4-9C0463C6AE87}" srcOrd="0" destOrd="0" presId="urn:microsoft.com/office/officeart/2005/8/layout/hierarchy6"/>
    <dgm:cxn modelId="{8733669B-3783-4CDD-A529-60F3D60DAF11}" type="presParOf" srcId="{3B3FF6A8-2988-4FEF-8E45-AD1C088A422F}" destId="{26771ABC-CAA7-49B9-A23F-D6C33F178F43}" srcOrd="1" destOrd="0" presId="urn:microsoft.com/office/officeart/2005/8/layout/hierarchy6"/>
    <dgm:cxn modelId="{0BB4D819-1756-4932-AC84-35DAA38026DB}" type="presParOf" srcId="{E827426D-0844-445B-AE8F-A013712D594D}" destId="{87DA38E8-B8FC-4FE4-849A-12C9B1F56CE6}" srcOrd="1" destOrd="0" presId="urn:microsoft.com/office/officeart/2005/8/layout/hierarchy6"/>
    <dgm:cxn modelId="{594008B7-FAE4-4790-A8A3-DB431EAB4E05}" type="presParOf" srcId="{87DA38E8-B8FC-4FE4-849A-12C9B1F56CE6}" destId="{31EDA4CA-B1AD-4C0E-89C7-7A2C158283B6}" srcOrd="0" destOrd="0" presId="urn:microsoft.com/office/officeart/2005/8/layout/hierarchy6"/>
    <dgm:cxn modelId="{055CBE4F-81D2-4392-9A97-C2F4E2A50F4C}" type="presParOf" srcId="{E827426D-0844-445B-AE8F-A013712D594D}" destId="{A7AB3113-5D9A-4F43-9BDC-E9E322882ACC}" srcOrd="2" destOrd="0" presId="urn:microsoft.com/office/officeart/2005/8/layout/hierarchy6"/>
    <dgm:cxn modelId="{77E5A3F1-9619-4FC8-BDA5-6DD2E6F9990C}" type="presParOf" srcId="{A7AB3113-5D9A-4F43-9BDC-E9E322882ACC}" destId="{B8280D5E-DF05-439F-94C7-AB92ACE33663}" srcOrd="0" destOrd="0" presId="urn:microsoft.com/office/officeart/2005/8/layout/hierarchy6"/>
    <dgm:cxn modelId="{5B3D5D91-4D07-45A3-943F-AF68A3F80616}" type="presParOf" srcId="{A7AB3113-5D9A-4F43-9BDC-E9E322882ACC}" destId="{713E9A5D-2272-4AE8-9503-3F8825E43121}" srcOrd="1" destOrd="0" presId="urn:microsoft.com/office/officeart/2005/8/layout/hierarchy6"/>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1BD722-5550-4EDA-A0DA-25A33680E1D1}">
      <dsp:nvSpPr>
        <dsp:cNvPr id="0" name=""/>
        <dsp:cNvSpPr/>
      </dsp:nvSpPr>
      <dsp:spPr>
        <a:xfrm>
          <a:off x="473633" y="1264560"/>
          <a:ext cx="2658495" cy="1626788"/>
        </a:xfrm>
        <a:prstGeom prst="roundRect">
          <a:avLst>
            <a:gd name="adj" fmla="val 10000"/>
          </a:avLst>
        </a:prstGeom>
        <a:solidFill>
          <a:schemeClr val="lt1">
            <a:alpha val="90000"/>
            <a:hueOff val="0"/>
            <a:satOff val="0"/>
            <a:lumOff val="0"/>
            <a:alphaOff val="0"/>
          </a:schemeClr>
        </a:solidFill>
        <a:ln w="12700" cap="flat" cmpd="sng" algn="ctr">
          <a:solidFill>
            <a:srgbClr val="008354"/>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t" anchorCtr="0">
          <a:noAutofit/>
        </a:bodyPr>
        <a:lstStyle/>
        <a:p>
          <a:pPr marL="114300" lvl="1" indent="-114300" algn="l" defTabSz="533400">
            <a:lnSpc>
              <a:spcPct val="90000"/>
            </a:lnSpc>
            <a:spcBef>
              <a:spcPct val="0"/>
            </a:spcBef>
            <a:spcAft>
              <a:spcPct val="15000"/>
            </a:spcAft>
            <a:buChar char="•"/>
          </a:pPr>
          <a:endParaRPr lang="en-AU" sz="1200" kern="1200" dirty="0"/>
        </a:p>
        <a:p>
          <a:pPr marL="114300" lvl="1" indent="-114300" algn="l" defTabSz="533400">
            <a:lnSpc>
              <a:spcPct val="90000"/>
            </a:lnSpc>
            <a:spcBef>
              <a:spcPct val="0"/>
            </a:spcBef>
            <a:spcAft>
              <a:spcPct val="15000"/>
            </a:spcAft>
            <a:buChar char="•"/>
          </a:pPr>
          <a:r>
            <a:rPr lang="en-AU" sz="1200" kern="1200" dirty="0"/>
            <a:t>Ecological criteria: </a:t>
          </a:r>
        </a:p>
        <a:p>
          <a:pPr marL="228600" lvl="2" indent="-114300" algn="l" defTabSz="533400">
            <a:lnSpc>
              <a:spcPct val="90000"/>
            </a:lnSpc>
            <a:spcBef>
              <a:spcPct val="0"/>
            </a:spcBef>
            <a:spcAft>
              <a:spcPct val="15000"/>
            </a:spcAft>
            <a:buChar char="•"/>
          </a:pPr>
          <a:r>
            <a:rPr lang="en-AU" sz="1200" kern="1200" dirty="0"/>
            <a:t>Regionally significant </a:t>
          </a:r>
        </a:p>
        <a:p>
          <a:pPr marL="228600" lvl="2" indent="-114300" algn="l" defTabSz="533400">
            <a:lnSpc>
              <a:spcPct val="90000"/>
            </a:lnSpc>
            <a:spcBef>
              <a:spcPct val="0"/>
            </a:spcBef>
            <a:spcAft>
              <a:spcPct val="15000"/>
            </a:spcAft>
            <a:buChar char="•"/>
          </a:pPr>
          <a:r>
            <a:rPr lang="en-AU" sz="1200" kern="1200" dirty="0"/>
            <a:t>Locally significant</a:t>
          </a:r>
        </a:p>
        <a:p>
          <a:pPr marL="228600" lvl="2" indent="-114300" algn="l" defTabSz="533400">
            <a:lnSpc>
              <a:spcPct val="90000"/>
            </a:lnSpc>
            <a:spcBef>
              <a:spcPct val="0"/>
            </a:spcBef>
            <a:spcAft>
              <a:spcPct val="15000"/>
            </a:spcAft>
            <a:buChar char="•"/>
          </a:pPr>
          <a:r>
            <a:rPr lang="en-AU" sz="1200" kern="1200" dirty="0"/>
            <a:t>Viability/resilience/connectivity</a:t>
          </a:r>
        </a:p>
      </dsp:txBody>
      <dsp:txXfrm>
        <a:off x="511070" y="1301997"/>
        <a:ext cx="2583621" cy="1203316"/>
      </dsp:txXfrm>
    </dsp:sp>
    <dsp:sp modelId="{5D54AFEA-32A2-4EEB-9287-61F7CB67C93C}">
      <dsp:nvSpPr>
        <dsp:cNvPr id="0" name=""/>
        <dsp:cNvSpPr/>
      </dsp:nvSpPr>
      <dsp:spPr>
        <a:xfrm>
          <a:off x="2836599" y="1185552"/>
          <a:ext cx="3024283" cy="3024283"/>
        </a:xfrm>
        <a:prstGeom prst="leftCircularArrow">
          <a:avLst>
            <a:gd name="adj1" fmla="val 3769"/>
            <a:gd name="adj2" fmla="val 470735"/>
            <a:gd name="adj3" fmla="val 2353783"/>
            <a:gd name="adj4" fmla="val 9132026"/>
            <a:gd name="adj5" fmla="val 4398"/>
          </a:avLst>
        </a:prstGeom>
        <a:solidFill>
          <a:srgbClr val="009DD1"/>
        </a:solidFill>
        <a:ln>
          <a:noFill/>
        </a:ln>
        <a:effectLst/>
      </dsp:spPr>
      <dsp:style>
        <a:lnRef idx="0">
          <a:scrgbClr r="0" g="0" b="0"/>
        </a:lnRef>
        <a:fillRef idx="1">
          <a:scrgbClr r="0" g="0" b="0"/>
        </a:fillRef>
        <a:effectRef idx="0">
          <a:scrgbClr r="0" g="0" b="0"/>
        </a:effectRef>
        <a:fontRef idx="minor">
          <a:schemeClr val="lt1"/>
        </a:fontRef>
      </dsp:style>
    </dsp:sp>
    <dsp:sp modelId="{8336874A-A3C8-4A68-A181-00140AE56632}">
      <dsp:nvSpPr>
        <dsp:cNvPr id="0" name=""/>
        <dsp:cNvSpPr/>
      </dsp:nvSpPr>
      <dsp:spPr>
        <a:xfrm>
          <a:off x="1141373" y="2560321"/>
          <a:ext cx="2363107" cy="939729"/>
        </a:xfrm>
        <a:prstGeom prst="roundRect">
          <a:avLst>
            <a:gd name="adj" fmla="val 10000"/>
          </a:avLst>
        </a:prstGeom>
        <a:solidFill>
          <a:srgbClr val="00835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AU" sz="1700" kern="1200" dirty="0"/>
            <a:t>Conservation significance &amp; objectives</a:t>
          </a:r>
        </a:p>
      </dsp:txBody>
      <dsp:txXfrm>
        <a:off x="1168897" y="2587845"/>
        <a:ext cx="2308059" cy="884681"/>
      </dsp:txXfrm>
    </dsp:sp>
    <dsp:sp modelId="{E7B2D71A-FCD8-41B7-BAF9-22F6E4105511}">
      <dsp:nvSpPr>
        <dsp:cNvPr id="0" name=""/>
        <dsp:cNvSpPr/>
      </dsp:nvSpPr>
      <dsp:spPr>
        <a:xfrm>
          <a:off x="3983534" y="1253937"/>
          <a:ext cx="2658495" cy="1520464"/>
        </a:xfrm>
        <a:prstGeom prst="roundRect">
          <a:avLst>
            <a:gd name="adj" fmla="val 10000"/>
          </a:avLst>
        </a:prstGeom>
        <a:solidFill>
          <a:schemeClr val="lt1">
            <a:alpha val="90000"/>
            <a:hueOff val="0"/>
            <a:satOff val="0"/>
            <a:lumOff val="0"/>
            <a:alphaOff val="0"/>
          </a:schemeClr>
        </a:solidFill>
        <a:ln w="12700" cap="flat" cmpd="sng" algn="ctr">
          <a:solidFill>
            <a:srgbClr val="00465D"/>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t" anchorCtr="0">
          <a:noAutofit/>
        </a:bodyPr>
        <a:lstStyle/>
        <a:p>
          <a:pPr marL="114300" lvl="1" indent="-114300" algn="l" defTabSz="533400">
            <a:lnSpc>
              <a:spcPct val="90000"/>
            </a:lnSpc>
            <a:spcBef>
              <a:spcPct val="0"/>
            </a:spcBef>
            <a:spcAft>
              <a:spcPct val="15000"/>
            </a:spcAft>
            <a:buChar char="•"/>
          </a:pPr>
          <a:endParaRPr lang="en-AU" sz="1200" kern="1200" dirty="0"/>
        </a:p>
        <a:p>
          <a:pPr marL="114300" lvl="1" indent="-114300" algn="l" defTabSz="533400">
            <a:lnSpc>
              <a:spcPct val="90000"/>
            </a:lnSpc>
            <a:spcBef>
              <a:spcPct val="0"/>
            </a:spcBef>
            <a:spcAft>
              <a:spcPct val="15000"/>
            </a:spcAft>
            <a:buChar char="•"/>
          </a:pPr>
          <a:r>
            <a:rPr lang="en-AU" sz="1200" kern="1200" dirty="0"/>
            <a:t>Land tenure </a:t>
          </a:r>
        </a:p>
        <a:p>
          <a:pPr marL="114300" lvl="1" indent="-114300" algn="l" defTabSz="533400">
            <a:lnSpc>
              <a:spcPct val="90000"/>
            </a:lnSpc>
            <a:spcBef>
              <a:spcPct val="0"/>
            </a:spcBef>
            <a:spcAft>
              <a:spcPct val="15000"/>
            </a:spcAft>
            <a:buChar char="•"/>
          </a:pPr>
          <a:r>
            <a:rPr lang="en-AU" sz="1200" kern="1200" dirty="0"/>
            <a:t>Land use provisions </a:t>
          </a:r>
        </a:p>
        <a:p>
          <a:pPr marL="114300" lvl="1" indent="-114300" algn="l" defTabSz="533400">
            <a:lnSpc>
              <a:spcPct val="90000"/>
            </a:lnSpc>
            <a:spcBef>
              <a:spcPct val="0"/>
            </a:spcBef>
            <a:spcAft>
              <a:spcPct val="15000"/>
            </a:spcAft>
            <a:buChar char="•"/>
          </a:pPr>
          <a:r>
            <a:rPr lang="en-AU" sz="1200" kern="1200" dirty="0"/>
            <a:t>Policies </a:t>
          </a:r>
        </a:p>
      </dsp:txBody>
      <dsp:txXfrm>
        <a:off x="4018524" y="1614740"/>
        <a:ext cx="2588515" cy="1124670"/>
      </dsp:txXfrm>
    </dsp:sp>
    <dsp:sp modelId="{4562A0F8-8F90-463B-A61C-D452680F354A}">
      <dsp:nvSpPr>
        <dsp:cNvPr id="0" name=""/>
        <dsp:cNvSpPr/>
      </dsp:nvSpPr>
      <dsp:spPr>
        <a:xfrm>
          <a:off x="6096451" y="-126041"/>
          <a:ext cx="3436001" cy="3436001"/>
        </a:xfrm>
        <a:prstGeom prst="circularArrow">
          <a:avLst>
            <a:gd name="adj1" fmla="val 3318"/>
            <a:gd name="adj2" fmla="val 409883"/>
            <a:gd name="adj3" fmla="val 19407998"/>
            <a:gd name="adj4" fmla="val 12568903"/>
            <a:gd name="adj5" fmla="val 3871"/>
          </a:avLst>
        </a:prstGeom>
        <a:solidFill>
          <a:srgbClr val="009DD1"/>
        </a:solidFill>
        <a:ln>
          <a:noFill/>
        </a:ln>
        <a:effectLst/>
      </dsp:spPr>
      <dsp:style>
        <a:lnRef idx="0">
          <a:scrgbClr r="0" g="0" b="0"/>
        </a:lnRef>
        <a:fillRef idx="1">
          <a:scrgbClr r="0" g="0" b="0"/>
        </a:fillRef>
        <a:effectRef idx="0">
          <a:scrgbClr r="0" g="0" b="0"/>
        </a:effectRef>
        <a:fontRef idx="minor">
          <a:schemeClr val="lt1"/>
        </a:fontRef>
      </dsp:style>
    </dsp:sp>
    <dsp:sp modelId="{BF8D2043-F689-496B-8E32-9A618CD86628}">
      <dsp:nvSpPr>
        <dsp:cNvPr id="0" name=""/>
        <dsp:cNvSpPr/>
      </dsp:nvSpPr>
      <dsp:spPr>
        <a:xfrm>
          <a:off x="4542409" y="671235"/>
          <a:ext cx="2363107" cy="939729"/>
        </a:xfrm>
        <a:prstGeom prst="roundRect">
          <a:avLst>
            <a:gd name="adj" fmla="val 10000"/>
          </a:avLst>
        </a:prstGeom>
        <a:solidFill>
          <a:srgbClr val="00465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AU" sz="1700" kern="1200" dirty="0"/>
            <a:t>Opportunities and constraints to protection &amp; retention   </a:t>
          </a:r>
        </a:p>
      </dsp:txBody>
      <dsp:txXfrm>
        <a:off x="4569933" y="698759"/>
        <a:ext cx="2308059" cy="884681"/>
      </dsp:txXfrm>
    </dsp:sp>
    <dsp:sp modelId="{3DE5563C-920C-4BC7-800B-7D6265CB9F3C}">
      <dsp:nvSpPr>
        <dsp:cNvPr id="0" name=""/>
        <dsp:cNvSpPr/>
      </dsp:nvSpPr>
      <dsp:spPr>
        <a:xfrm>
          <a:off x="7448374" y="1425168"/>
          <a:ext cx="2658495" cy="1605519"/>
        </a:xfrm>
        <a:prstGeom prst="roundRect">
          <a:avLst>
            <a:gd name="adj" fmla="val 10000"/>
          </a:avLst>
        </a:prstGeom>
        <a:solidFill>
          <a:schemeClr val="lt1">
            <a:alpha val="90000"/>
            <a:hueOff val="0"/>
            <a:satOff val="0"/>
            <a:lumOff val="0"/>
            <a:alphaOff val="0"/>
          </a:schemeClr>
        </a:solidFill>
        <a:ln w="12700" cap="flat" cmpd="sng" algn="ctr">
          <a:solidFill>
            <a:srgbClr val="7F136C"/>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t" anchorCtr="0">
          <a:noAutofit/>
        </a:bodyPr>
        <a:lstStyle/>
        <a:p>
          <a:pPr marL="114300" lvl="1" indent="-114300" algn="l" defTabSz="533400">
            <a:lnSpc>
              <a:spcPct val="90000"/>
            </a:lnSpc>
            <a:spcBef>
              <a:spcPct val="0"/>
            </a:spcBef>
            <a:spcAft>
              <a:spcPct val="15000"/>
            </a:spcAft>
            <a:buChar char="•"/>
          </a:pPr>
          <a:endParaRPr lang="en-AU" sz="1200" kern="1200" dirty="0"/>
        </a:p>
        <a:p>
          <a:pPr marL="114300" lvl="1" indent="-114300" algn="l" defTabSz="533400">
            <a:lnSpc>
              <a:spcPct val="90000"/>
            </a:lnSpc>
            <a:spcBef>
              <a:spcPct val="0"/>
            </a:spcBef>
            <a:spcAft>
              <a:spcPct val="15000"/>
            </a:spcAft>
            <a:buChar char="•"/>
          </a:pPr>
          <a:r>
            <a:rPr lang="en-AU" sz="1200" kern="1200" dirty="0"/>
            <a:t>High conservation value areas needed to achieve conservation objectives/targets  </a:t>
          </a:r>
        </a:p>
      </dsp:txBody>
      <dsp:txXfrm>
        <a:off x="7485321" y="1462115"/>
        <a:ext cx="2584601" cy="1187585"/>
      </dsp:txXfrm>
    </dsp:sp>
    <dsp:sp modelId="{E24AF3AD-0C42-4575-BDC6-CBA63732469B}">
      <dsp:nvSpPr>
        <dsp:cNvPr id="0" name=""/>
        <dsp:cNvSpPr/>
      </dsp:nvSpPr>
      <dsp:spPr>
        <a:xfrm>
          <a:off x="8054392" y="2597830"/>
          <a:ext cx="2363107" cy="977826"/>
        </a:xfrm>
        <a:prstGeom prst="roundRect">
          <a:avLst>
            <a:gd name="adj" fmla="val 10000"/>
          </a:avLst>
        </a:prstGeom>
        <a:solidFill>
          <a:srgbClr val="7F136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AU" sz="1700" kern="1200" dirty="0"/>
            <a:t>Bushland protection map</a:t>
          </a:r>
        </a:p>
      </dsp:txBody>
      <dsp:txXfrm>
        <a:off x="8083032" y="2626470"/>
        <a:ext cx="2305827" cy="9205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280D5E-DF05-439F-94C7-AB92ACE33663}">
      <dsp:nvSpPr>
        <dsp:cNvPr id="0" name=""/>
        <dsp:cNvSpPr/>
      </dsp:nvSpPr>
      <dsp:spPr>
        <a:xfrm>
          <a:off x="0" y="3309313"/>
          <a:ext cx="9804400" cy="1652762"/>
        </a:xfrm>
        <a:prstGeom prst="roundRect">
          <a:avLst>
            <a:gd name="adj" fmla="val 10000"/>
          </a:avLst>
        </a:prstGeom>
        <a:solidFill>
          <a:srgbClr val="A8DCF8"/>
        </a:solidFill>
        <a:ln>
          <a:noFill/>
        </a:ln>
        <a:effectLst/>
      </dsp:spPr>
      <dsp:style>
        <a:lnRef idx="0">
          <a:scrgbClr r="0" g="0" b="0"/>
        </a:lnRef>
        <a:fillRef idx="1">
          <a:scrgbClr r="0" g="0" b="0"/>
        </a:fillRef>
        <a:effectRef idx="0">
          <a:scrgbClr r="0" g="0" b="0"/>
        </a:effectRef>
        <a:fontRef idx="minor"/>
      </dsp:style>
      <dsp:txBody>
        <a:bodyPr spcFirstLastPara="0" vert="horz" wrap="square" lIns="135128" tIns="135128" rIns="135128" bIns="135128" numCol="1" spcCol="1270" anchor="ctr" anchorCtr="0">
          <a:noAutofit/>
        </a:bodyPr>
        <a:lstStyle/>
        <a:p>
          <a:pPr marL="0" lvl="0" indent="0" algn="l" defTabSz="844550">
            <a:lnSpc>
              <a:spcPct val="90000"/>
            </a:lnSpc>
            <a:spcBef>
              <a:spcPct val="0"/>
            </a:spcBef>
            <a:spcAft>
              <a:spcPct val="35000"/>
            </a:spcAft>
            <a:buNone/>
          </a:pPr>
          <a:r>
            <a:rPr lang="en-US" sz="1900" kern="1200" dirty="0">
              <a:solidFill>
                <a:srgbClr val="205686"/>
              </a:solidFill>
              <a:latin typeface="Gantari Light" pitchFamily="2" charset="0"/>
              <a:cs typeface="Arial" panose="020B0604020202020204" pitchFamily="34" charset="0"/>
            </a:rPr>
            <a:t>Implementation tools</a:t>
          </a:r>
        </a:p>
      </dsp:txBody>
      <dsp:txXfrm>
        <a:off x="0" y="3309313"/>
        <a:ext cx="2941320" cy="1652762"/>
      </dsp:txXfrm>
    </dsp:sp>
    <dsp:sp modelId="{4F175D16-4067-415A-9FD4-9C0463C6AE87}">
      <dsp:nvSpPr>
        <dsp:cNvPr id="0" name=""/>
        <dsp:cNvSpPr/>
      </dsp:nvSpPr>
      <dsp:spPr>
        <a:xfrm>
          <a:off x="0" y="2077598"/>
          <a:ext cx="9804400" cy="1122407"/>
        </a:xfrm>
        <a:prstGeom prst="roundRect">
          <a:avLst>
            <a:gd name="adj" fmla="val 10000"/>
          </a:avLst>
        </a:prstGeom>
        <a:solidFill>
          <a:srgbClr val="A8DCF8"/>
        </a:solidFill>
        <a:ln>
          <a:noFill/>
        </a:ln>
        <a:effectLst/>
      </dsp:spPr>
      <dsp:style>
        <a:lnRef idx="0">
          <a:scrgbClr r="0" g="0" b="0"/>
        </a:lnRef>
        <a:fillRef idx="1">
          <a:scrgbClr r="0" g="0" b="0"/>
        </a:fillRef>
        <a:effectRef idx="0">
          <a:scrgbClr r="0" g="0" b="0"/>
        </a:effectRef>
        <a:fontRef idx="minor"/>
      </dsp:style>
      <dsp:txBody>
        <a:bodyPr spcFirstLastPara="0" vert="horz" wrap="square" lIns="135128" tIns="135128" rIns="135128" bIns="135128" numCol="1" spcCol="1270" anchor="ctr" anchorCtr="0">
          <a:noAutofit/>
        </a:bodyPr>
        <a:lstStyle/>
        <a:p>
          <a:pPr marL="0" lvl="0" indent="0" algn="l" defTabSz="844550">
            <a:lnSpc>
              <a:spcPct val="90000"/>
            </a:lnSpc>
            <a:spcBef>
              <a:spcPct val="0"/>
            </a:spcBef>
            <a:spcAft>
              <a:spcPct val="35000"/>
            </a:spcAft>
            <a:buNone/>
          </a:pPr>
          <a:r>
            <a:rPr lang="en-US" sz="1900" kern="1200" dirty="0">
              <a:solidFill>
                <a:srgbClr val="205686"/>
              </a:solidFill>
              <a:latin typeface="Gantari Light" pitchFamily="2" charset="0"/>
              <a:cs typeface="Arial" panose="020B0604020202020204" pitchFamily="34" charset="0"/>
            </a:rPr>
            <a:t>Strategies/Plans addressing specific issues </a:t>
          </a:r>
        </a:p>
      </dsp:txBody>
      <dsp:txXfrm>
        <a:off x="0" y="2077598"/>
        <a:ext cx="2941320" cy="1122407"/>
      </dsp:txXfrm>
    </dsp:sp>
    <dsp:sp modelId="{D15F03BA-3022-44DC-B5EF-183E5C9F7EC7}">
      <dsp:nvSpPr>
        <dsp:cNvPr id="0" name=""/>
        <dsp:cNvSpPr/>
      </dsp:nvSpPr>
      <dsp:spPr>
        <a:xfrm>
          <a:off x="5586587" y="1139652"/>
          <a:ext cx="2540691" cy="679281"/>
        </a:xfrm>
        <a:prstGeom prst="roundRect">
          <a:avLst>
            <a:gd name="adj" fmla="val 10000"/>
          </a:avLst>
        </a:prstGeom>
        <a:solidFill>
          <a:srgbClr val="00465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Gantari Light" pitchFamily="2" charset="0"/>
              <a:cs typeface="Arial" panose="020B0604020202020204" pitchFamily="34" charset="0"/>
            </a:rPr>
            <a:t>Local Government </a:t>
          </a:r>
        </a:p>
        <a:p>
          <a:pPr marL="0" lvl="0" indent="0" algn="ctr" defTabSz="622300">
            <a:lnSpc>
              <a:spcPct val="90000"/>
            </a:lnSpc>
            <a:spcBef>
              <a:spcPct val="0"/>
            </a:spcBef>
            <a:spcAft>
              <a:spcPct val="35000"/>
            </a:spcAft>
            <a:buNone/>
          </a:pPr>
          <a:r>
            <a:rPr lang="en-US" sz="1400" kern="1200" dirty="0">
              <a:latin typeface="Gantari Light" pitchFamily="2" charset="0"/>
              <a:cs typeface="Arial" panose="020B0604020202020204" pitchFamily="34" charset="0"/>
            </a:rPr>
            <a:t>Strategic Community Plan </a:t>
          </a:r>
        </a:p>
      </dsp:txBody>
      <dsp:txXfrm>
        <a:off x="5606482" y="1159547"/>
        <a:ext cx="2500901" cy="639491"/>
      </dsp:txXfrm>
    </dsp:sp>
    <dsp:sp modelId="{1AA1ED80-C6ED-4082-94EE-86BCACA06BC2}">
      <dsp:nvSpPr>
        <dsp:cNvPr id="0" name=""/>
        <dsp:cNvSpPr/>
      </dsp:nvSpPr>
      <dsp:spPr>
        <a:xfrm>
          <a:off x="4951352" y="1818934"/>
          <a:ext cx="1905580" cy="363128"/>
        </a:xfrm>
        <a:custGeom>
          <a:avLst/>
          <a:gdLst/>
          <a:ahLst/>
          <a:cxnLst/>
          <a:rect l="0" t="0" r="0" b="0"/>
          <a:pathLst>
            <a:path>
              <a:moveTo>
                <a:pt x="1905580" y="0"/>
              </a:moveTo>
              <a:lnTo>
                <a:pt x="1905580" y="181564"/>
              </a:lnTo>
              <a:lnTo>
                <a:pt x="0" y="181564"/>
              </a:lnTo>
              <a:lnTo>
                <a:pt x="0" y="36312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AAE99F3-1820-4330-9CBD-56142AF30301}">
      <dsp:nvSpPr>
        <dsp:cNvPr id="0" name=""/>
        <dsp:cNvSpPr/>
      </dsp:nvSpPr>
      <dsp:spPr>
        <a:xfrm>
          <a:off x="4331396" y="2182063"/>
          <a:ext cx="1239911" cy="826607"/>
        </a:xfrm>
        <a:prstGeom prst="roundRect">
          <a:avLst>
            <a:gd name="adj" fmla="val 10000"/>
          </a:avLst>
        </a:prstGeom>
        <a:solidFill>
          <a:srgbClr val="00835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Gantari Light" pitchFamily="2" charset="0"/>
            </a:rPr>
            <a:t>Local Biodiversity Strategy</a:t>
          </a:r>
        </a:p>
      </dsp:txBody>
      <dsp:txXfrm>
        <a:off x="4355606" y="2206273"/>
        <a:ext cx="1191491" cy="778187"/>
      </dsp:txXfrm>
    </dsp:sp>
    <dsp:sp modelId="{FEFD6031-C368-47EA-84EE-6988FF820F08}">
      <dsp:nvSpPr>
        <dsp:cNvPr id="0" name=""/>
        <dsp:cNvSpPr/>
      </dsp:nvSpPr>
      <dsp:spPr>
        <a:xfrm>
          <a:off x="3545856" y="3008671"/>
          <a:ext cx="1405495" cy="433382"/>
        </a:xfrm>
        <a:custGeom>
          <a:avLst/>
          <a:gdLst/>
          <a:ahLst/>
          <a:cxnLst/>
          <a:rect l="0" t="0" r="0" b="0"/>
          <a:pathLst>
            <a:path>
              <a:moveTo>
                <a:pt x="1405495" y="0"/>
              </a:moveTo>
              <a:lnTo>
                <a:pt x="1405495" y="216691"/>
              </a:lnTo>
              <a:lnTo>
                <a:pt x="0" y="216691"/>
              </a:lnTo>
              <a:lnTo>
                <a:pt x="0" y="43338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C0CB003-9C4F-4841-BD19-7091A2F3D872}">
      <dsp:nvSpPr>
        <dsp:cNvPr id="0" name=""/>
        <dsp:cNvSpPr/>
      </dsp:nvSpPr>
      <dsp:spPr>
        <a:xfrm>
          <a:off x="2925900" y="3442053"/>
          <a:ext cx="1239911" cy="140396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Gantari Light" pitchFamily="2" charset="0"/>
            </a:rPr>
            <a:t>Local Planning Strategy, Scheme and Policies</a:t>
          </a:r>
        </a:p>
        <a:p>
          <a:pPr marL="0" lvl="0" indent="0" algn="ctr" defTabSz="533400">
            <a:lnSpc>
              <a:spcPct val="90000"/>
            </a:lnSpc>
            <a:spcBef>
              <a:spcPct val="0"/>
            </a:spcBef>
            <a:spcAft>
              <a:spcPct val="35000"/>
            </a:spcAft>
            <a:buNone/>
          </a:pPr>
          <a:r>
            <a:rPr lang="en-US" sz="1200" kern="1200" dirty="0">
              <a:latin typeface="Gantari Light" pitchFamily="2" charset="0"/>
            </a:rPr>
            <a:t>Local Laws</a:t>
          </a:r>
        </a:p>
      </dsp:txBody>
      <dsp:txXfrm>
        <a:off x="2962216" y="3478369"/>
        <a:ext cx="1167279" cy="1331336"/>
      </dsp:txXfrm>
    </dsp:sp>
    <dsp:sp modelId="{FAAFD4D5-58DC-4FC4-98B5-C8FEDC442992}">
      <dsp:nvSpPr>
        <dsp:cNvPr id="0" name=""/>
        <dsp:cNvSpPr/>
      </dsp:nvSpPr>
      <dsp:spPr>
        <a:xfrm>
          <a:off x="4951352" y="3008671"/>
          <a:ext cx="782756" cy="433382"/>
        </a:xfrm>
        <a:custGeom>
          <a:avLst/>
          <a:gdLst/>
          <a:ahLst/>
          <a:cxnLst/>
          <a:rect l="0" t="0" r="0" b="0"/>
          <a:pathLst>
            <a:path>
              <a:moveTo>
                <a:pt x="0" y="0"/>
              </a:moveTo>
              <a:lnTo>
                <a:pt x="0" y="216691"/>
              </a:lnTo>
              <a:lnTo>
                <a:pt x="782756" y="216691"/>
              </a:lnTo>
              <a:lnTo>
                <a:pt x="782756" y="43338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12D9656-5B41-4805-9818-786511814C0B}">
      <dsp:nvSpPr>
        <dsp:cNvPr id="0" name=""/>
        <dsp:cNvSpPr/>
      </dsp:nvSpPr>
      <dsp:spPr>
        <a:xfrm>
          <a:off x="4534388" y="3442053"/>
          <a:ext cx="2399440" cy="140042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Gantari Light" pitchFamily="2" charset="0"/>
            </a:rPr>
            <a:t>Reserve Management Plans</a:t>
          </a:r>
        </a:p>
        <a:p>
          <a:pPr marL="0" lvl="0" indent="0" algn="ctr" defTabSz="533400">
            <a:lnSpc>
              <a:spcPct val="90000"/>
            </a:lnSpc>
            <a:spcBef>
              <a:spcPct val="0"/>
            </a:spcBef>
            <a:spcAft>
              <a:spcPct val="35000"/>
            </a:spcAft>
            <a:buNone/>
          </a:pPr>
          <a:r>
            <a:rPr lang="en-US" sz="1200" kern="1200" dirty="0">
              <a:latin typeface="Gantari Light" pitchFamily="2" charset="0"/>
            </a:rPr>
            <a:t>Land tenure change/land </a:t>
          </a:r>
          <a:r>
            <a:rPr lang="en-US" sz="1200" kern="1200" dirty="0" err="1">
              <a:latin typeface="Gantari Light" pitchFamily="2" charset="0"/>
            </a:rPr>
            <a:t>aquisition</a:t>
          </a:r>
          <a:endParaRPr lang="en-US" sz="1200" kern="1200" dirty="0">
            <a:latin typeface="Gantari Light" pitchFamily="2" charset="0"/>
          </a:endParaRPr>
        </a:p>
        <a:p>
          <a:pPr marL="0" lvl="0" indent="0" algn="ctr" defTabSz="533400">
            <a:lnSpc>
              <a:spcPct val="90000"/>
            </a:lnSpc>
            <a:spcBef>
              <a:spcPct val="0"/>
            </a:spcBef>
            <a:spcAft>
              <a:spcPct val="35000"/>
            </a:spcAft>
            <a:buNone/>
          </a:pPr>
          <a:r>
            <a:rPr lang="en-US" sz="1200" kern="1200" dirty="0">
              <a:latin typeface="Gantari Light" pitchFamily="2" charset="0"/>
            </a:rPr>
            <a:t>Environmental Management Systems</a:t>
          </a:r>
        </a:p>
        <a:p>
          <a:pPr marL="0" lvl="0" indent="0" algn="ctr" defTabSz="533400">
            <a:lnSpc>
              <a:spcPct val="90000"/>
            </a:lnSpc>
            <a:spcBef>
              <a:spcPct val="0"/>
            </a:spcBef>
            <a:spcAft>
              <a:spcPct val="35000"/>
            </a:spcAft>
            <a:buNone/>
          </a:pPr>
          <a:r>
            <a:rPr lang="en-US" sz="1200" kern="1200" dirty="0">
              <a:latin typeface="Gantari Light" pitchFamily="2" charset="0"/>
            </a:rPr>
            <a:t>Council Policies</a:t>
          </a:r>
        </a:p>
      </dsp:txBody>
      <dsp:txXfrm>
        <a:off x="4575405" y="3483070"/>
        <a:ext cx="2317406" cy="1318388"/>
      </dsp:txXfrm>
    </dsp:sp>
    <dsp:sp modelId="{C546BBDD-F04E-46DE-A086-0A352289677F}">
      <dsp:nvSpPr>
        <dsp:cNvPr id="0" name=""/>
        <dsp:cNvSpPr/>
      </dsp:nvSpPr>
      <dsp:spPr>
        <a:xfrm>
          <a:off x="6856932" y="1818934"/>
          <a:ext cx="1502633" cy="353986"/>
        </a:xfrm>
        <a:custGeom>
          <a:avLst/>
          <a:gdLst/>
          <a:ahLst/>
          <a:cxnLst/>
          <a:rect l="0" t="0" r="0" b="0"/>
          <a:pathLst>
            <a:path>
              <a:moveTo>
                <a:pt x="0" y="0"/>
              </a:moveTo>
              <a:lnTo>
                <a:pt x="0" y="176993"/>
              </a:lnTo>
              <a:lnTo>
                <a:pt x="1502633" y="176993"/>
              </a:lnTo>
              <a:lnTo>
                <a:pt x="1502633" y="35398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2D14D02-DB34-4B7E-8C56-23C823BEBC7E}">
      <dsp:nvSpPr>
        <dsp:cNvPr id="0" name=""/>
        <dsp:cNvSpPr/>
      </dsp:nvSpPr>
      <dsp:spPr>
        <a:xfrm>
          <a:off x="7111694" y="2172921"/>
          <a:ext cx="2495744" cy="9083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100000"/>
            </a:lnSpc>
            <a:spcBef>
              <a:spcPct val="0"/>
            </a:spcBef>
            <a:spcAft>
              <a:spcPts val="0"/>
            </a:spcAft>
            <a:buNone/>
          </a:pPr>
          <a:r>
            <a:rPr lang="en-US" sz="1100" kern="1200" dirty="0">
              <a:latin typeface="Gantari Light" pitchFamily="2" charset="0"/>
            </a:rPr>
            <a:t>Water Management Strategy</a:t>
          </a:r>
        </a:p>
        <a:p>
          <a:pPr marL="0" lvl="0" indent="0" algn="l" defTabSz="488950">
            <a:lnSpc>
              <a:spcPct val="100000"/>
            </a:lnSpc>
            <a:spcBef>
              <a:spcPct val="0"/>
            </a:spcBef>
            <a:spcAft>
              <a:spcPts val="0"/>
            </a:spcAft>
            <a:buNone/>
          </a:pPr>
          <a:r>
            <a:rPr lang="en-US" sz="1100" kern="1200" dirty="0">
              <a:latin typeface="Gantari Light" pitchFamily="2" charset="0"/>
            </a:rPr>
            <a:t>Waste Management  Strategy</a:t>
          </a:r>
        </a:p>
        <a:p>
          <a:pPr marL="0" lvl="0" indent="0" algn="l" defTabSz="488950">
            <a:lnSpc>
              <a:spcPct val="100000"/>
            </a:lnSpc>
            <a:spcBef>
              <a:spcPct val="0"/>
            </a:spcBef>
            <a:spcAft>
              <a:spcPts val="0"/>
            </a:spcAft>
            <a:buNone/>
          </a:pPr>
          <a:r>
            <a:rPr lang="en-US" sz="1100" kern="1200" dirty="0">
              <a:latin typeface="Gantari Light" pitchFamily="2" charset="0"/>
            </a:rPr>
            <a:t>Community Wellbeing Strategy</a:t>
          </a:r>
        </a:p>
        <a:p>
          <a:pPr marL="0" lvl="0" indent="0" algn="l" defTabSz="488950">
            <a:lnSpc>
              <a:spcPct val="100000"/>
            </a:lnSpc>
            <a:spcBef>
              <a:spcPct val="0"/>
            </a:spcBef>
            <a:spcAft>
              <a:spcPts val="0"/>
            </a:spcAft>
            <a:buNone/>
          </a:pPr>
          <a:r>
            <a:rPr lang="en-US" sz="1100" kern="1200" dirty="0">
              <a:latin typeface="Gantari Light" pitchFamily="2" charset="0"/>
            </a:rPr>
            <a:t>Urban Forest Strategy</a:t>
          </a:r>
        </a:p>
        <a:p>
          <a:pPr marL="0" lvl="0" indent="0" algn="ctr" defTabSz="488950">
            <a:lnSpc>
              <a:spcPct val="90000"/>
            </a:lnSpc>
            <a:spcBef>
              <a:spcPct val="0"/>
            </a:spcBef>
            <a:spcAft>
              <a:spcPct val="35000"/>
            </a:spcAft>
            <a:buNone/>
          </a:pPr>
          <a:endParaRPr lang="en-US" sz="1100" kern="1200" dirty="0">
            <a:latin typeface="Gantari Light" pitchFamily="2" charset="0"/>
          </a:endParaRPr>
        </a:p>
      </dsp:txBody>
      <dsp:txXfrm>
        <a:off x="7138298" y="2199525"/>
        <a:ext cx="2442536" cy="855118"/>
      </dsp:txXfrm>
    </dsp:sp>
    <dsp:sp modelId="{1DDB11A2-68A1-41DD-9CCE-1899E2322985}">
      <dsp:nvSpPr>
        <dsp:cNvPr id="0" name=""/>
        <dsp:cNvSpPr/>
      </dsp:nvSpPr>
      <dsp:spPr>
        <a:xfrm>
          <a:off x="8267808" y="3081247"/>
          <a:ext cx="91440" cy="367757"/>
        </a:xfrm>
        <a:custGeom>
          <a:avLst/>
          <a:gdLst/>
          <a:ahLst/>
          <a:cxnLst/>
          <a:rect l="0" t="0" r="0" b="0"/>
          <a:pathLst>
            <a:path>
              <a:moveTo>
                <a:pt x="91757" y="0"/>
              </a:moveTo>
              <a:lnTo>
                <a:pt x="91757" y="183878"/>
              </a:lnTo>
              <a:lnTo>
                <a:pt x="45720" y="183878"/>
              </a:lnTo>
              <a:lnTo>
                <a:pt x="45720" y="36775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8B5B23B-DF50-4705-A840-C5DDFAD786C2}">
      <dsp:nvSpPr>
        <dsp:cNvPr id="0" name=""/>
        <dsp:cNvSpPr/>
      </dsp:nvSpPr>
      <dsp:spPr>
        <a:xfrm>
          <a:off x="7286447" y="3449005"/>
          <a:ext cx="2054162" cy="13780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Gantari Light" pitchFamily="2" charset="0"/>
            </a:rPr>
            <a:t>Support to community volunteers and private landholders (Environmental Assessment Service; grants; volunteer insurance)</a:t>
          </a:r>
        </a:p>
      </dsp:txBody>
      <dsp:txXfrm>
        <a:off x="7326808" y="3489366"/>
        <a:ext cx="1973440" cy="129731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5BD9A20-AE36-BC4F-B08C-EBC015148991}" type="datetimeFigureOut">
              <a:rPr lang="en-US" smtClean="0"/>
              <a:t>4/28/2025</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A11B442-6EFE-324F-8B20-12FE16D27F66}" type="slidenum">
              <a:rPr lang="en-US" smtClean="0"/>
              <a:t>‹#›</a:t>
            </a:fld>
            <a:endParaRPr lang="en-US"/>
          </a:p>
        </p:txBody>
      </p:sp>
    </p:spTree>
    <p:extLst>
      <p:ext uri="{BB962C8B-B14F-4D97-AF65-F5344CB8AC3E}">
        <p14:creationId xmlns:p14="http://schemas.microsoft.com/office/powerpoint/2010/main" val="597383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decisions.justice.wa.gov.au/SAT/SATdcsn.nsf/PDFJudgments-WebVw/2010WASAT0105/$FILE/2010WASAT0105.pdf"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endParaRPr lang="en-AU" dirty="0"/>
          </a:p>
        </p:txBody>
      </p:sp>
      <p:sp>
        <p:nvSpPr>
          <p:cNvPr id="4" name="Slide Number Placeholder 3"/>
          <p:cNvSpPr>
            <a:spLocks noGrp="1"/>
          </p:cNvSpPr>
          <p:nvPr>
            <p:ph type="sldNum" sz="quarter" idx="5"/>
          </p:nvPr>
        </p:nvSpPr>
        <p:spPr/>
        <p:txBody>
          <a:bodyPr/>
          <a:lstStyle/>
          <a:p>
            <a:fld id="{3A11B442-6EFE-324F-8B20-12FE16D27F66}" type="slidenum">
              <a:rPr lang="en-US" smtClean="0"/>
              <a:t>8</a:t>
            </a:fld>
            <a:endParaRPr lang="en-US"/>
          </a:p>
        </p:txBody>
      </p:sp>
    </p:spTree>
    <p:extLst>
      <p:ext uri="{BB962C8B-B14F-4D97-AF65-F5344CB8AC3E}">
        <p14:creationId xmlns:p14="http://schemas.microsoft.com/office/powerpoint/2010/main" val="2808568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A11B442-6EFE-324F-8B20-12FE16D27F66}" type="slidenum">
              <a:rPr lang="en-US" smtClean="0"/>
              <a:t>21</a:t>
            </a:fld>
            <a:endParaRPr lang="en-US"/>
          </a:p>
        </p:txBody>
      </p:sp>
    </p:spTree>
    <p:extLst>
      <p:ext uri="{BB962C8B-B14F-4D97-AF65-F5344CB8AC3E}">
        <p14:creationId xmlns:p14="http://schemas.microsoft.com/office/powerpoint/2010/main" val="2837277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3 Native vegetation with the number of prioritisation criteria met, Potential Target Areas and Selected Reserves.</a:t>
            </a:r>
          </a:p>
          <a:p>
            <a:endParaRPr lang="en-AU" dirty="0"/>
          </a:p>
        </p:txBody>
      </p:sp>
      <p:sp>
        <p:nvSpPr>
          <p:cNvPr id="4" name="Slide Number Placeholder 3"/>
          <p:cNvSpPr>
            <a:spLocks noGrp="1"/>
          </p:cNvSpPr>
          <p:nvPr>
            <p:ph type="sldNum" sz="quarter" idx="5"/>
          </p:nvPr>
        </p:nvSpPr>
        <p:spPr/>
        <p:txBody>
          <a:bodyPr/>
          <a:lstStyle/>
          <a:p>
            <a:fld id="{3A11B442-6EFE-324F-8B20-12FE16D27F66}" type="slidenum">
              <a:rPr lang="en-US" smtClean="0"/>
              <a:t>22</a:t>
            </a:fld>
            <a:endParaRPr lang="en-US"/>
          </a:p>
        </p:txBody>
      </p:sp>
    </p:spTree>
    <p:extLst>
      <p:ext uri="{BB962C8B-B14F-4D97-AF65-F5344CB8AC3E}">
        <p14:creationId xmlns:p14="http://schemas.microsoft.com/office/powerpoint/2010/main" val="3567376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A11B442-6EFE-324F-8B20-12FE16D27F66}" type="slidenum">
              <a:rPr lang="en-US" smtClean="0"/>
              <a:t>23</a:t>
            </a:fld>
            <a:endParaRPr lang="en-US"/>
          </a:p>
        </p:txBody>
      </p:sp>
    </p:spTree>
    <p:extLst>
      <p:ext uri="{BB962C8B-B14F-4D97-AF65-F5344CB8AC3E}">
        <p14:creationId xmlns:p14="http://schemas.microsoft.com/office/powerpoint/2010/main" val="2621798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07000"/>
              </a:lnSpc>
              <a:spcBef>
                <a:spcPts val="1200"/>
              </a:spcBef>
              <a:spcAft>
                <a:spcPts val="800"/>
              </a:spcAft>
            </a:pPr>
            <a:r>
              <a:rPr lang="en-GB" sz="1200" spc="60" dirty="0">
                <a:solidFill>
                  <a:srgbClr val="3B3838"/>
                </a:solidFill>
                <a:effectLst/>
                <a:latin typeface="Arial" panose="020B0604020202020204" pitchFamily="34" charset="0"/>
                <a:ea typeface="DengXian" panose="02010600030101010101" pitchFamily="2" charset="-122"/>
                <a:cs typeface="Times New Roman" panose="02020603050405020304" pitchFamily="18" charset="0"/>
              </a:rPr>
              <a:t>State recognition of local biodiversity conservation objectives is achieved through the endorsement of a local planning strategy by the WAPC when they become a component of a local planning strategy and are based on a local biodiversity strategies prepared:</a:t>
            </a:r>
            <a:endParaRPr lang="en-AU" sz="1200" spc="60" dirty="0">
              <a:solidFill>
                <a:srgbClr val="3B3838"/>
              </a:solidFill>
              <a:effectLst/>
              <a:latin typeface="Arial" panose="020B0604020202020204" pitchFamily="34" charset="0"/>
              <a:ea typeface="DengXian" panose="02010600030101010101" pitchFamily="2" charset="-122"/>
              <a:cs typeface="Times New Roman" panose="02020603050405020304" pitchFamily="18" charset="0"/>
            </a:endParaRPr>
          </a:p>
          <a:p>
            <a:pPr marL="342900" lvl="0" indent="-342900" algn="l" hangingPunct="0">
              <a:spcBef>
                <a:spcPts val="1200"/>
              </a:spcBef>
              <a:buFont typeface="Symbol" panose="05050102010706020507" pitchFamily="18" charset="2"/>
              <a:buChar char=""/>
            </a:pPr>
            <a:r>
              <a:rPr lang="en-GB" sz="1200" spc="60" dirty="0">
                <a:solidFill>
                  <a:srgbClr val="3B3838"/>
                </a:solidFill>
                <a:effectLst/>
                <a:latin typeface="Arial" panose="020B0604020202020204" pitchFamily="34" charset="0"/>
                <a:ea typeface="DengXian" panose="02010600030101010101" pitchFamily="2" charset="-122"/>
                <a:cs typeface="Times New Roman" panose="02020603050405020304" pitchFamily="18" charset="0"/>
              </a:rPr>
              <a:t>in accordance with the endorsed methodology, </a:t>
            </a:r>
            <a:endParaRPr lang="en-AU" sz="1200" spc="60" dirty="0">
              <a:solidFill>
                <a:srgbClr val="3B3838"/>
              </a:solidFill>
              <a:effectLst/>
              <a:latin typeface="Arial" panose="020B0604020202020204" pitchFamily="34" charset="0"/>
              <a:ea typeface="DengXian" panose="02010600030101010101" pitchFamily="2" charset="-122"/>
              <a:cs typeface="Times New Roman" panose="02020603050405020304" pitchFamily="18" charset="0"/>
            </a:endParaRPr>
          </a:p>
          <a:p>
            <a:pPr marL="342900" lvl="0" indent="-342900" algn="l" hangingPunct="0">
              <a:buFont typeface="Symbol" panose="05050102010706020507" pitchFamily="18" charset="2"/>
              <a:buChar char=""/>
            </a:pPr>
            <a:r>
              <a:rPr lang="en-GB" sz="1200" spc="60" dirty="0">
                <a:solidFill>
                  <a:srgbClr val="3B3838"/>
                </a:solidFill>
                <a:effectLst/>
                <a:latin typeface="Arial" panose="020B0604020202020204" pitchFamily="34" charset="0"/>
                <a:ea typeface="DengXian" panose="02010600030101010101" pitchFamily="2" charset="-122"/>
                <a:cs typeface="Times New Roman" panose="02020603050405020304" pitchFamily="18" charset="0"/>
              </a:rPr>
              <a:t>in consultation with relevant stakeholders, </a:t>
            </a:r>
            <a:endParaRPr lang="en-AU" sz="1200" spc="60" dirty="0">
              <a:solidFill>
                <a:srgbClr val="3B3838"/>
              </a:solidFill>
              <a:effectLst/>
              <a:latin typeface="Arial" panose="020B0604020202020204" pitchFamily="34" charset="0"/>
              <a:ea typeface="DengXian" panose="02010600030101010101" pitchFamily="2" charset="-122"/>
              <a:cs typeface="Times New Roman" panose="02020603050405020304" pitchFamily="18" charset="0"/>
            </a:endParaRPr>
          </a:p>
          <a:p>
            <a:pPr marL="342900" lvl="0" indent="-342900" algn="l" hangingPunct="0">
              <a:buFont typeface="Symbol" panose="05050102010706020507" pitchFamily="18" charset="2"/>
              <a:buChar char=""/>
            </a:pPr>
            <a:r>
              <a:rPr lang="en-GB" sz="1200" spc="60" dirty="0">
                <a:solidFill>
                  <a:srgbClr val="3B3838"/>
                </a:solidFill>
                <a:effectLst/>
                <a:latin typeface="Arial" panose="020B0604020202020204" pitchFamily="34" charset="0"/>
                <a:ea typeface="DengXian" panose="02010600030101010101" pitchFamily="2" charset="-122"/>
                <a:cs typeface="Times New Roman" panose="02020603050405020304" pitchFamily="18" charset="0"/>
              </a:rPr>
              <a:t>endorsed by the Council.  </a:t>
            </a:r>
            <a:endParaRPr lang="en-AU" sz="1200" spc="60" dirty="0">
              <a:solidFill>
                <a:srgbClr val="3B3838"/>
              </a:solidFill>
              <a:effectLst/>
              <a:latin typeface="Arial" panose="020B0604020202020204" pitchFamily="34" charset="0"/>
              <a:ea typeface="DengXian" panose="02010600030101010101" pitchFamily="2" charset="-122"/>
              <a:cs typeface="Times New Roman" panose="02020603050405020304" pitchFamily="18" charset="0"/>
            </a:endParaRPr>
          </a:p>
          <a:p>
            <a:pPr algn="l">
              <a:lnSpc>
                <a:spcPct val="107000"/>
              </a:lnSpc>
              <a:spcBef>
                <a:spcPts val="1200"/>
              </a:spcBef>
              <a:spcAft>
                <a:spcPts val="800"/>
              </a:spcAft>
            </a:pPr>
            <a:r>
              <a:rPr lang="en-GB" sz="1200" spc="60" dirty="0">
                <a:solidFill>
                  <a:srgbClr val="3B3838"/>
                </a:solidFill>
                <a:effectLst/>
                <a:latin typeface="Arial" panose="020B0604020202020204" pitchFamily="34" charset="0"/>
                <a:ea typeface="DengXian" panose="02010600030101010101" pitchFamily="2" charset="-122"/>
                <a:cs typeface="Times New Roman" panose="02020603050405020304" pitchFamily="18" charset="0"/>
              </a:rPr>
              <a:t>The benefit of this approach has been demonstrated when a </a:t>
            </a:r>
            <a:r>
              <a:rPr lang="en-AU" sz="1200" spc="60" dirty="0">
                <a:solidFill>
                  <a:srgbClr val="3B3838"/>
                </a:solidFill>
                <a:effectLst/>
                <a:latin typeface="Arial" panose="020B0604020202020204" pitchFamily="34" charset="0"/>
                <a:ea typeface="DengXian" panose="02010600030101010101" pitchFamily="2" charset="-122"/>
                <a:cs typeface="Times New Roman" panose="02020603050405020304" pitchFamily="18" charset="0"/>
              </a:rPr>
              <a:t>Local Government’s decision based on its Local Biodiversity Strategy have been tested in a case considered by the State Administrative Tribunal (</a:t>
            </a:r>
            <a:r>
              <a:rPr lang="en-US" sz="1200" u="sng" spc="60" dirty="0">
                <a:solidFill>
                  <a:srgbClr val="3B3838"/>
                </a:solidFill>
                <a:effectLst/>
                <a:latin typeface="Arial" panose="020B0604020202020204" pitchFamily="34" charset="0"/>
                <a:ea typeface="DengXian" panose="02010600030101010101" pitchFamily="2" charset="-122"/>
                <a:cs typeface="Times New Roman" panose="02020603050405020304" pitchFamily="18" charset="0"/>
                <a:hlinkClick r:id="rId3"/>
              </a:rPr>
              <a:t>Bernardini and WAPC [2010] WASAT 105</a:t>
            </a:r>
            <a:r>
              <a:rPr lang="en-US" sz="1200" spc="60" dirty="0">
                <a:solidFill>
                  <a:srgbClr val="3B3838"/>
                </a:solidFill>
                <a:effectLst/>
                <a:latin typeface="Arial" panose="020B0604020202020204" pitchFamily="34" charset="0"/>
                <a:ea typeface="DengXian" panose="02010600030101010101" pitchFamily="2" charset="-122"/>
                <a:cs typeface="Times New Roman" panose="02020603050405020304" pitchFamily="18" charset="0"/>
              </a:rPr>
              <a:t>) which upheld the WAPC’s and Local Government’s position on a proposed subdivision matter being contested by the proponent. </a:t>
            </a:r>
            <a:endParaRPr lang="en-AU" sz="1200" spc="60" dirty="0">
              <a:solidFill>
                <a:srgbClr val="3B3838"/>
              </a:solidFill>
              <a:effectLst/>
              <a:latin typeface="Arial" panose="020B0604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endParaRPr lang="en-AU" dirty="0"/>
          </a:p>
        </p:txBody>
      </p:sp>
      <p:sp>
        <p:nvSpPr>
          <p:cNvPr id="4" name="Slide Number Placeholder 3"/>
          <p:cNvSpPr>
            <a:spLocks noGrp="1"/>
          </p:cNvSpPr>
          <p:nvPr>
            <p:ph type="sldNum" sz="quarter" idx="5"/>
          </p:nvPr>
        </p:nvSpPr>
        <p:spPr/>
        <p:txBody>
          <a:bodyPr/>
          <a:lstStyle/>
          <a:p>
            <a:fld id="{3A11B442-6EFE-324F-8B20-12FE16D27F66}" type="slidenum">
              <a:rPr lang="en-US" smtClean="0"/>
              <a:t>24</a:t>
            </a:fld>
            <a:endParaRPr lang="en-US"/>
          </a:p>
        </p:txBody>
      </p:sp>
    </p:spTree>
    <p:extLst>
      <p:ext uri="{BB962C8B-B14F-4D97-AF65-F5344CB8AC3E}">
        <p14:creationId xmlns:p14="http://schemas.microsoft.com/office/powerpoint/2010/main" val="1292623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8 LGAs following adoption of LBS introduced a conservation type local reserve classification into their Local Planning Scheme. </a:t>
            </a:r>
          </a:p>
          <a:p>
            <a:pPr marL="0" indent="0">
              <a:buNone/>
            </a:pPr>
            <a:r>
              <a:rPr lang="en-AU" sz="1200" dirty="0">
                <a:solidFill>
                  <a:schemeClr val="accent1">
                    <a:lumMod val="50000"/>
                  </a:schemeClr>
                </a:solidFill>
                <a:latin typeface="Arial" panose="020B0604020202020204" pitchFamily="34" charset="0"/>
                <a:cs typeface="Arial" panose="020B0604020202020204" pitchFamily="34" charset="0"/>
              </a:rPr>
              <a:t>Examples of native vegetation in local ‘Conservation’ reserves*</a:t>
            </a:r>
          </a:p>
          <a:p>
            <a:pPr marL="0" indent="0">
              <a:buNone/>
            </a:pPr>
            <a:endParaRPr lang="en-AU" sz="1200" dirty="0">
              <a:solidFill>
                <a:schemeClr val="accent1">
                  <a:lumMod val="50000"/>
                </a:schemeClr>
              </a:solidFill>
              <a:latin typeface="Arial" panose="020B0604020202020204" pitchFamily="34" charset="0"/>
              <a:cs typeface="Arial" panose="020B0604020202020204" pitchFamily="34" charset="0"/>
            </a:endParaRPr>
          </a:p>
          <a:p>
            <a:pPr marL="0" indent="0">
              <a:buNone/>
            </a:pPr>
            <a:r>
              <a:rPr lang="en-AU" sz="1200" dirty="0">
                <a:solidFill>
                  <a:schemeClr val="accent1">
                    <a:lumMod val="50000"/>
                  </a:schemeClr>
                </a:solidFill>
                <a:latin typeface="Arial" panose="020B0604020202020204" pitchFamily="34" charset="0"/>
                <a:cs typeface="Arial" panose="020B0604020202020204" pitchFamily="34" charset="0"/>
              </a:rPr>
              <a:t>Shire of Mundaring (LBS adopted in 2009)		             6,240ha </a:t>
            </a:r>
          </a:p>
          <a:p>
            <a:pPr marL="0" indent="0">
              <a:buNone/>
            </a:pPr>
            <a:r>
              <a:rPr lang="en-AU" sz="1200" dirty="0">
                <a:solidFill>
                  <a:schemeClr val="accent1">
                    <a:lumMod val="50000"/>
                  </a:schemeClr>
                </a:solidFill>
                <a:latin typeface="Arial" panose="020B0604020202020204" pitchFamily="34" charset="0"/>
                <a:cs typeface="Arial" panose="020B0604020202020204" pitchFamily="34" charset="0"/>
              </a:rPr>
              <a:t>Shire of Serpentine-Jarrahdale (LBS adopted in 2008)                    300ha</a:t>
            </a:r>
          </a:p>
          <a:p>
            <a:pPr marL="0" indent="0">
              <a:buNone/>
            </a:pPr>
            <a:r>
              <a:rPr lang="en-AU" sz="1200" dirty="0">
                <a:solidFill>
                  <a:schemeClr val="accent1">
                    <a:lumMod val="50000"/>
                  </a:schemeClr>
                </a:solidFill>
                <a:latin typeface="Arial" panose="020B0604020202020204" pitchFamily="34" charset="0"/>
                <a:cs typeface="Arial" panose="020B0604020202020204" pitchFamily="34" charset="0"/>
              </a:rPr>
              <a:t>City of Wanneroo (LBS adopted in 2011)	</a:t>
            </a:r>
            <a:r>
              <a:rPr lang="en-AU" sz="1200" dirty="0">
                <a:solidFill>
                  <a:schemeClr val="accent1">
                    <a:lumMod val="50000"/>
                  </a:schemeClr>
                </a:solidFill>
              </a:rPr>
              <a:t>           </a:t>
            </a:r>
            <a:r>
              <a:rPr lang="en-AU" sz="1200" dirty="0">
                <a:solidFill>
                  <a:schemeClr val="accent1">
                    <a:lumMod val="50000"/>
                  </a:schemeClr>
                </a:solidFill>
                <a:latin typeface="Arial" panose="020B0604020202020204" pitchFamily="34" charset="0"/>
                <a:cs typeface="Arial" panose="020B0604020202020204" pitchFamily="34" charset="0"/>
              </a:rPr>
              <a:t>537** of targeted 1,115ha</a:t>
            </a:r>
          </a:p>
          <a:p>
            <a:pPr marL="0" indent="0">
              <a:buNone/>
            </a:pPr>
            <a:r>
              <a:rPr lang="en-AU" sz="1200" dirty="0">
                <a:solidFill>
                  <a:schemeClr val="accent1">
                    <a:lumMod val="50000"/>
                  </a:schemeClr>
                </a:solidFill>
                <a:latin typeface="Arial" panose="020B0604020202020204" pitchFamily="34" charset="0"/>
                <a:cs typeface="Arial" panose="020B0604020202020204" pitchFamily="34" charset="0"/>
              </a:rPr>
              <a:t>City of Joondalup (LBS adopted in 2010)		               74.7ha</a:t>
            </a:r>
          </a:p>
          <a:p>
            <a:pPr marL="0" indent="0">
              <a:buNone/>
            </a:pPr>
            <a:r>
              <a:rPr lang="en-AU" sz="1200" dirty="0">
                <a:solidFill>
                  <a:schemeClr val="accent1">
                    <a:lumMod val="50000"/>
                  </a:schemeClr>
                </a:solidFill>
                <a:latin typeface="Arial" panose="020B0604020202020204" pitchFamily="34" charset="0"/>
                <a:cs typeface="Arial" panose="020B0604020202020204" pitchFamily="34" charset="0"/>
              </a:rPr>
              <a:t>City of Nedlands 						   4.6ha</a:t>
            </a:r>
          </a:p>
          <a:p>
            <a:pPr marL="0" indent="0">
              <a:buNone/>
            </a:pPr>
            <a:endParaRPr lang="en-AU" sz="1200" dirty="0">
              <a:solidFill>
                <a:schemeClr val="accent1">
                  <a:lumMod val="50000"/>
                </a:schemeClr>
              </a:solidFill>
              <a:latin typeface="Arial" panose="020B0604020202020204" pitchFamily="34" charset="0"/>
              <a:cs typeface="Arial" panose="020B0604020202020204" pitchFamily="34" charset="0"/>
            </a:endParaRPr>
          </a:p>
          <a:p>
            <a:pPr marL="0" indent="0">
              <a:buNone/>
            </a:pPr>
            <a:r>
              <a:rPr lang="en-AU" sz="800" dirty="0">
                <a:solidFill>
                  <a:schemeClr val="accent1">
                    <a:lumMod val="50000"/>
                  </a:schemeClr>
                </a:solidFill>
              </a:rPr>
              <a:t>*based on 2020 vegetation extent </a:t>
            </a:r>
          </a:p>
          <a:p>
            <a:pPr marL="0" indent="0">
              <a:buNone/>
            </a:pPr>
            <a:r>
              <a:rPr lang="en-AU" sz="800" dirty="0">
                <a:solidFill>
                  <a:schemeClr val="accent1">
                    <a:lumMod val="50000"/>
                  </a:schemeClr>
                </a:solidFill>
              </a:rPr>
              <a:t>** status in 2016</a:t>
            </a: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There are other LGAs that have local planning scheme provisions designed to protect significant native vegetation and biodiversity its supports – e.g. AMR have </a:t>
            </a:r>
          </a:p>
          <a:p>
            <a:endParaRPr lang="en-AU" dirty="0"/>
          </a:p>
          <a:p>
            <a:endParaRPr lang="en-AU" dirty="0"/>
          </a:p>
        </p:txBody>
      </p:sp>
      <p:sp>
        <p:nvSpPr>
          <p:cNvPr id="4" name="Slide Number Placeholder 3"/>
          <p:cNvSpPr>
            <a:spLocks noGrp="1"/>
          </p:cNvSpPr>
          <p:nvPr>
            <p:ph type="sldNum" sz="quarter" idx="5"/>
          </p:nvPr>
        </p:nvSpPr>
        <p:spPr/>
        <p:txBody>
          <a:bodyPr/>
          <a:lstStyle/>
          <a:p>
            <a:fld id="{3A11B442-6EFE-324F-8B20-12FE16D27F66}" type="slidenum">
              <a:rPr lang="en-US" smtClean="0"/>
              <a:t>27</a:t>
            </a:fld>
            <a:endParaRPr lang="en-US"/>
          </a:p>
        </p:txBody>
      </p:sp>
    </p:spTree>
    <p:extLst>
      <p:ext uri="{BB962C8B-B14F-4D97-AF65-F5344CB8AC3E}">
        <p14:creationId xmlns:p14="http://schemas.microsoft.com/office/powerpoint/2010/main" val="2155319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tx1"/>
                </a:solidFill>
                <a:latin typeface="+mn-lt"/>
                <a:cs typeface="+mn-cs"/>
              </a:rPr>
              <a:t>The</a:t>
            </a:r>
            <a:r>
              <a:rPr lang="en-AU" sz="1200" baseline="0" dirty="0">
                <a:solidFill>
                  <a:schemeClr val="tx1"/>
                </a:solidFill>
                <a:latin typeface="+mn-lt"/>
                <a:cs typeface="+mn-cs"/>
              </a:rPr>
              <a:t> City was one of the 3 LGAs piloting the process described in the WALGA published Guidelines, including specific targets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aseline="0" dirty="0">
                <a:solidFill>
                  <a:schemeClr val="tx1"/>
                </a:solidFill>
                <a:latin typeface="+mn-lt"/>
                <a:cs typeface="+mn-cs"/>
              </a:rPr>
              <a:t>Due to the uncertainty over how LBS will be considered by the State – it was not until 2011 that the LBS was adopted by the Council.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aseline="0" dirty="0">
                <a:solidFill>
                  <a:schemeClr val="tx1"/>
                </a:solidFill>
                <a:latin typeface="+mn-lt"/>
                <a:cs typeface="+mn-cs"/>
              </a:rPr>
              <a:t>Delivered several positive outcomes: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aseline="0" dirty="0">
                <a:solidFill>
                  <a:schemeClr val="tx1"/>
                </a:solidFill>
                <a:latin typeface="+mn-lt"/>
                <a:cs typeface="+mn-cs"/>
              </a:rPr>
              <a:t> – several LPPs to provide guidance on how the City will apply discretion in decision making</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aseline="0" dirty="0">
                <a:solidFill>
                  <a:schemeClr val="tx1"/>
                </a:solidFill>
                <a:latin typeface="+mn-lt"/>
                <a:cs typeface="+mn-cs"/>
              </a:rPr>
              <a:t>- </a:t>
            </a:r>
            <a:r>
              <a:rPr lang="en-AU" sz="1200" dirty="0">
                <a:solidFill>
                  <a:schemeClr val="tx1"/>
                </a:solidFill>
                <a:latin typeface="Arial" panose="020B0604020202020204" pitchFamily="34" charset="0"/>
                <a:cs typeface="Arial" panose="020B0604020202020204" pitchFamily="34" charset="0"/>
              </a:rPr>
              <a:t>Protection target set at 1,115ha – of this 537ha protected in 2016 </a:t>
            </a:r>
            <a:endParaRPr lang="en-AU" sz="1200" dirty="0">
              <a:solidFill>
                <a:schemeClr val="tx1"/>
              </a:solidFill>
              <a:latin typeface="+mn-lt"/>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aseline="0" dirty="0">
                <a:solidFill>
                  <a:schemeClr val="tx1"/>
                </a:solidFill>
                <a:latin typeface="+mn-lt"/>
                <a:cs typeface="+mn-cs"/>
              </a:rPr>
              <a:t>- Significant increase in funding for reserve management, including employment of staff with specific natural area management expertise and Environmental planning. </a:t>
            </a:r>
            <a:endParaRPr lang="en-AU" sz="1200" dirty="0">
              <a:solidFill>
                <a:schemeClr val="tx1"/>
              </a:solidFill>
              <a:latin typeface="Arial" panose="020B060402020202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3A11B442-6EFE-324F-8B20-12FE16D27F66}" type="slidenum">
              <a:rPr lang="en-US" smtClean="0"/>
              <a:t>28</a:t>
            </a:fld>
            <a:endParaRPr lang="en-US"/>
          </a:p>
        </p:txBody>
      </p:sp>
    </p:spTree>
    <p:extLst>
      <p:ext uri="{BB962C8B-B14F-4D97-AF65-F5344CB8AC3E}">
        <p14:creationId xmlns:p14="http://schemas.microsoft.com/office/powerpoint/2010/main" val="2422243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A11B442-6EFE-324F-8B20-12FE16D27F66}" type="slidenum">
              <a:rPr lang="en-US" smtClean="0"/>
              <a:t>31</a:t>
            </a:fld>
            <a:endParaRPr lang="en-US"/>
          </a:p>
        </p:txBody>
      </p:sp>
    </p:spTree>
    <p:extLst>
      <p:ext uri="{BB962C8B-B14F-4D97-AF65-F5344CB8AC3E}">
        <p14:creationId xmlns:p14="http://schemas.microsoft.com/office/powerpoint/2010/main" val="27422796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2014, 60% - since than City of Wanneroo dropped targets but reviewing this position for the latest update to be completed in 2024. City of Wanneroo is also a good demonstration of the benefit </a:t>
            </a:r>
          </a:p>
          <a:p>
            <a:endParaRPr lang="en-AU" dirty="0"/>
          </a:p>
          <a:p>
            <a:r>
              <a:rPr lang="en-AU" dirty="0"/>
              <a:t>The Shire of Chittering is another good example – while protection via local reserves is limited – the LBS lead to identification</a:t>
            </a:r>
            <a:r>
              <a:rPr lang="en-AU" baseline="0" dirty="0"/>
              <a:t> of lands where intensification of land use should be avoided and inclusion of LPS provisions/conditions to support private land conservation – acceptance to a covenanting program is a condition of a subdivision. </a:t>
            </a:r>
          </a:p>
          <a:p>
            <a:r>
              <a:rPr lang="en-AU" baseline="0" dirty="0"/>
              <a:t>Informed State’s selection of properties for offsets.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spc="60" dirty="0">
                <a:solidFill>
                  <a:srgbClr val="3B3838"/>
                </a:solidFill>
                <a:effectLst/>
                <a:latin typeface="Arial" panose="020B0604020202020204" pitchFamily="34" charset="0"/>
                <a:ea typeface="DengXian" panose="02010600030101010101" pitchFamily="2" charset="-122"/>
                <a:cs typeface="Times New Roman" panose="02020603050405020304" pitchFamily="18" charset="0"/>
              </a:rPr>
              <a:t>Mundaring - In 2020, 6,240 hectares of native vegetation were protected via the Shire’s Local Planning Scheme Conservation Reserve provision. This was significantly higher than the 2009 LBS goal for conservation ‘</a:t>
            </a:r>
            <a:r>
              <a:rPr lang="en-AU" sz="1200" i="1" spc="60" dirty="0">
                <a:solidFill>
                  <a:srgbClr val="3B3838"/>
                </a:solidFill>
                <a:effectLst/>
                <a:latin typeface="Arial" panose="020B0604020202020204" pitchFamily="34" charset="0"/>
                <a:ea typeface="DengXian" panose="02010600030101010101" pitchFamily="2" charset="-122"/>
                <a:cs typeface="Times New Roman" panose="02020603050405020304" pitchFamily="18" charset="0"/>
              </a:rPr>
              <a:t>To have 1065ha in the Conservation Category,…and endeavour to increase to 1570ha’. </a:t>
            </a:r>
            <a:endParaRPr lang="en-AU" sz="1200" spc="60" dirty="0">
              <a:solidFill>
                <a:srgbClr val="3B3838"/>
              </a:solidFill>
              <a:effectLst/>
              <a:latin typeface="Arial" panose="020B0604020202020204" pitchFamily="34" charset="0"/>
              <a:ea typeface="DengXian" panose="02010600030101010101" pitchFamily="2" charset="-122"/>
              <a:cs typeface="Times New Roman" panose="02020603050405020304" pitchFamily="18" charset="0"/>
            </a:endParaRPr>
          </a:p>
          <a:p>
            <a:endParaRPr lang="en-AU"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spc="60" dirty="0">
                <a:solidFill>
                  <a:srgbClr val="44546A"/>
                </a:solidFill>
                <a:effectLst/>
                <a:latin typeface="Arial" panose="020B0604020202020204" pitchFamily="34" charset="0"/>
                <a:ea typeface="DengXian" panose="02010600030101010101" pitchFamily="2" charset="-122"/>
                <a:cs typeface="Times New Roman" panose="02020603050405020304" pitchFamily="18" charset="0"/>
              </a:rPr>
              <a:t>Several vegetation types have naturally limited distribution, in some instances contained within a single Local Government area. In the Shire of Augusta-Margaret River, of the 57 vegetation complexes mapped in the Shire, 33 are not mapped outside the Shire boundary. Natural areas representative of eight vegetation complexes are protected only through the Shire’s Local Planning Scheme provisions of three zones: Bushland Protection, Leeuwin-Naturaliste Ridge Conservation and Southern Ocean Foreshore Protection. In addition, the Shire’s Local Planning Scheme No 1 (2022) includes development controls on lands within identified Regional Environmental Corridors.</a:t>
            </a:r>
            <a:endParaRPr lang="en-AU" sz="1200" spc="60" dirty="0">
              <a:solidFill>
                <a:srgbClr val="3B3838"/>
              </a:solidFill>
              <a:effectLst/>
              <a:latin typeface="Arial" panose="020B0604020202020204" pitchFamily="34" charset="0"/>
              <a:ea typeface="DengXian" panose="02010600030101010101" pitchFamily="2" charset="-122"/>
              <a:cs typeface="Times New Roman" panose="02020603050405020304" pitchFamily="18" charset="0"/>
            </a:endParaRPr>
          </a:p>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3A11B442-6EFE-324F-8B20-12FE16D27F66}" type="slidenum">
              <a:rPr lang="en-US" smtClean="0"/>
              <a:t>32</a:t>
            </a:fld>
            <a:endParaRPr lang="en-US"/>
          </a:p>
        </p:txBody>
      </p:sp>
    </p:spTree>
    <p:extLst>
      <p:ext uri="{BB962C8B-B14F-4D97-AF65-F5344CB8AC3E}">
        <p14:creationId xmlns:p14="http://schemas.microsoft.com/office/powerpoint/2010/main" val="19459054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6.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6.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GA Title Graphic Tide">
    <p:bg>
      <p:bgPr>
        <a:solidFill>
          <a:srgbClr val="00465D"/>
        </a:solid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20010229-52BE-52E9-E35C-039CAC0A5D7B}"/>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4647" t="10668" r="50575" b="75111"/>
          <a:stretch/>
        </p:blipFill>
        <p:spPr>
          <a:xfrm>
            <a:off x="8182896" y="5322885"/>
            <a:ext cx="4009104" cy="1535116"/>
          </a:xfrm>
          <a:prstGeom prst="rect">
            <a:avLst/>
          </a:prstGeom>
        </p:spPr>
      </p:pic>
      <p:pic>
        <p:nvPicPr>
          <p:cNvPr id="12" name="Graphic 11">
            <a:extLst>
              <a:ext uri="{FF2B5EF4-FFF2-40B4-BE49-F238E27FC236}">
                <a16:creationId xmlns:a16="http://schemas.microsoft.com/office/drawing/2014/main" id="{2F4D649F-0491-27D5-77A0-E5F559F9BE96}"/>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7775" t="18487" r="34366" b="29578"/>
          <a:stretch/>
        </p:blipFill>
        <p:spPr>
          <a:xfrm>
            <a:off x="3678148" y="0"/>
            <a:ext cx="6133672" cy="5613846"/>
          </a:xfrm>
          <a:prstGeom prst="rect">
            <a:avLst/>
          </a:prstGeom>
        </p:spPr>
      </p:pic>
      <p:pic>
        <p:nvPicPr>
          <p:cNvPr id="13" name="Graphic 12">
            <a:extLst>
              <a:ext uri="{FF2B5EF4-FFF2-40B4-BE49-F238E27FC236}">
                <a16:creationId xmlns:a16="http://schemas.microsoft.com/office/drawing/2014/main" id="{2BC0A550-D72F-EDEF-EE6C-A87A3032BCE3}"/>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30615" t="21068" r="30301" b="21444"/>
          <a:stretch/>
        </p:blipFill>
        <p:spPr>
          <a:xfrm>
            <a:off x="405036" y="272041"/>
            <a:ext cx="1454449" cy="1427361"/>
          </a:xfrm>
          <a:prstGeom prst="rect">
            <a:avLst/>
          </a:prstGeom>
        </p:spPr>
      </p:pic>
      <p:pic>
        <p:nvPicPr>
          <p:cNvPr id="15" name="Graphic 14">
            <a:extLst>
              <a:ext uri="{FF2B5EF4-FFF2-40B4-BE49-F238E27FC236}">
                <a16:creationId xmlns:a16="http://schemas.microsoft.com/office/drawing/2014/main" id="{A87409C1-48DE-994D-264A-036797D21343}"/>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4648" t="24810" r="58094" b="30549"/>
          <a:stretch/>
        </p:blipFill>
        <p:spPr>
          <a:xfrm>
            <a:off x="9399754" y="-1"/>
            <a:ext cx="2792245" cy="4819031"/>
          </a:xfrm>
          <a:prstGeom prst="rect">
            <a:avLst/>
          </a:prstGeom>
        </p:spPr>
      </p:pic>
      <p:sp>
        <p:nvSpPr>
          <p:cNvPr id="3" name="Subtitle 2"/>
          <p:cNvSpPr>
            <a:spLocks noGrp="1"/>
          </p:cNvSpPr>
          <p:nvPr>
            <p:ph type="subTitle" idx="1" hasCustomPrompt="1"/>
          </p:nvPr>
        </p:nvSpPr>
        <p:spPr>
          <a:xfrm>
            <a:off x="587375" y="5228735"/>
            <a:ext cx="7518809" cy="1396458"/>
          </a:xfrm>
          <a:prstGeom prst="rect">
            <a:avLst/>
          </a:prstGeom>
        </p:spPr>
        <p:txBody>
          <a:bodyPr wrap="none" lIns="0" tIns="0" rIns="0" bIns="0">
            <a:noAutofit/>
          </a:bodyPr>
          <a:lstStyle>
            <a:lvl1pPr marL="0" indent="0" algn="l">
              <a:lnSpc>
                <a:spcPts val="2200"/>
              </a:lnSpc>
              <a:spcBef>
                <a:spcPts val="0"/>
              </a:spcBef>
              <a:buNone/>
              <a:defRPr sz="1600"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Lorem ipsum </a:t>
            </a:r>
            <a:r>
              <a:rPr lang="en-GB" dirty="0" err="1"/>
              <a:t>dolor</a:t>
            </a:r>
            <a:r>
              <a:rPr lang="en-GB" dirty="0"/>
              <a:t> sit</a:t>
            </a:r>
            <a:br>
              <a:rPr lang="en-GB" dirty="0"/>
            </a:br>
            <a:r>
              <a:rPr lang="en-GB" dirty="0"/>
              <a:t>June 2023</a:t>
            </a:r>
            <a:endParaRPr lang="en-US" dirty="0"/>
          </a:p>
        </p:txBody>
      </p:sp>
      <p:sp>
        <p:nvSpPr>
          <p:cNvPr id="2" name="Text Placeholder 20">
            <a:extLst>
              <a:ext uri="{FF2B5EF4-FFF2-40B4-BE49-F238E27FC236}">
                <a16:creationId xmlns:a16="http://schemas.microsoft.com/office/drawing/2014/main" id="{C5CBC30F-7116-566B-0265-0F10ADEB2FB7}"/>
              </a:ext>
            </a:extLst>
          </p:cNvPr>
          <p:cNvSpPr>
            <a:spLocks noGrp="1"/>
          </p:cNvSpPr>
          <p:nvPr>
            <p:ph type="body" sz="quarter" idx="10" hasCustomPrompt="1"/>
          </p:nvPr>
        </p:nvSpPr>
        <p:spPr>
          <a:xfrm>
            <a:off x="560679" y="2616412"/>
            <a:ext cx="8310440" cy="2084544"/>
          </a:xfrm>
        </p:spPr>
        <p:txBody>
          <a:bodyPr wrap="none" lIns="0" tIns="0" rIns="0" bIns="0" anchor="ctr" anchorCtr="0">
            <a:noAutofit/>
          </a:bodyPr>
          <a:lstStyle>
            <a:lvl1pPr marL="0" indent="0">
              <a:spcBef>
                <a:spcPts val="0"/>
              </a:spcBef>
              <a:buNone/>
              <a:defRPr sz="5500" b="1" i="0" baseline="0">
                <a:solidFill>
                  <a:schemeClr val="bg1"/>
                </a:solidFill>
                <a:latin typeface="+mj-lt"/>
              </a:defRPr>
            </a:lvl1pPr>
          </a:lstStyle>
          <a:p>
            <a:r>
              <a:rPr lang="en-GB" sz="5500" b="1" i="0" baseline="0" dirty="0">
                <a:solidFill>
                  <a:schemeClr val="bg1"/>
                </a:solidFill>
              </a:rPr>
              <a:t>Front page</a:t>
            </a:r>
            <a:br>
              <a:rPr lang="en-GB" sz="5500" b="1" i="0" baseline="0" dirty="0">
                <a:solidFill>
                  <a:schemeClr val="bg1"/>
                </a:solidFill>
              </a:rPr>
            </a:br>
            <a:r>
              <a:rPr lang="en-GB" sz="5500" b="1" i="0" baseline="0" dirty="0">
                <a:solidFill>
                  <a:schemeClr val="bg1"/>
                </a:solidFill>
              </a:rPr>
              <a:t>document title</a:t>
            </a:r>
            <a:br>
              <a:rPr lang="en-GB" sz="5500" b="1" i="0" baseline="0" dirty="0">
                <a:solidFill>
                  <a:schemeClr val="bg1"/>
                </a:solidFill>
              </a:rPr>
            </a:br>
            <a:r>
              <a:rPr lang="en-GB" sz="5500" b="1" i="0" baseline="0" dirty="0">
                <a:solidFill>
                  <a:schemeClr val="bg1"/>
                </a:solidFill>
              </a:rPr>
              <a:t>goes here.</a:t>
            </a:r>
            <a:endParaRPr lang="en-US" sz="5500" b="1" i="0" baseline="0" dirty="0">
              <a:solidFill>
                <a:schemeClr val="bg1"/>
              </a:solidFill>
            </a:endParaRPr>
          </a:p>
        </p:txBody>
      </p:sp>
    </p:spTree>
    <p:extLst>
      <p:ext uri="{BB962C8B-B14F-4D97-AF65-F5344CB8AC3E}">
        <p14:creationId xmlns:p14="http://schemas.microsoft.com/office/powerpoint/2010/main" val="31163599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2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ALGA Section Break Celebration">
    <p:bg>
      <p:bgPr>
        <a:solidFill>
          <a:srgbClr val="7F136C"/>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364194" y="3910922"/>
            <a:ext cx="3829981" cy="1985613"/>
          </a:xfrm>
          <a:prstGeom prst="rect">
            <a:avLst/>
          </a:prstGeom>
        </p:spPr>
        <p:txBody>
          <a:bodyPr wrap="none" lIns="0" tIns="0" rIns="0" bIns="0">
            <a:noAutofit/>
          </a:bodyPr>
          <a:lstStyle>
            <a:lvl1pPr marL="0" indent="0" algn="l">
              <a:lnSpc>
                <a:spcPts val="2000"/>
              </a:lnSpc>
              <a:spcBef>
                <a:spcPts val="0"/>
              </a:spcBef>
              <a:spcAft>
                <a:spcPts val="1000"/>
              </a:spcAft>
              <a:buNone/>
              <a:defRPr sz="1400" baseline="0">
                <a:solidFill>
                  <a:schemeClr val="bg1"/>
                </a:solidFill>
                <a:latin typeface="Gantari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Lorem ipsum </a:t>
            </a:r>
            <a:r>
              <a:rPr lang="en-GB" dirty="0" err="1"/>
              <a:t>dolor</a:t>
            </a:r>
            <a:r>
              <a:rPr lang="en-GB" dirty="0"/>
              <a:t> sit </a:t>
            </a:r>
            <a:r>
              <a:rPr lang="en-GB" dirty="0" err="1"/>
              <a:t>amet</a:t>
            </a:r>
            <a:endParaRPr lang="en-GB" dirty="0"/>
          </a:p>
          <a:p>
            <a:r>
              <a:rPr lang="en-GB" dirty="0" err="1"/>
              <a:t>Consectetur</a:t>
            </a:r>
            <a:r>
              <a:rPr lang="en-GB" dirty="0"/>
              <a:t> </a:t>
            </a:r>
            <a:r>
              <a:rPr lang="en-GB" dirty="0" err="1"/>
              <a:t>adipisicing</a:t>
            </a:r>
            <a:endParaRPr lang="en-GB" dirty="0"/>
          </a:p>
          <a:p>
            <a:r>
              <a:rPr lang="en-GB" dirty="0" err="1"/>
              <a:t>Elit</a:t>
            </a:r>
            <a:r>
              <a:rPr lang="en-GB" dirty="0"/>
              <a:t> </a:t>
            </a:r>
            <a:r>
              <a:rPr lang="en-GB" dirty="0" err="1"/>
              <a:t>sed</a:t>
            </a:r>
            <a:r>
              <a:rPr lang="en-GB" dirty="0"/>
              <a:t> do </a:t>
            </a:r>
            <a:r>
              <a:rPr lang="en-GB" dirty="0" err="1"/>
              <a:t>eiusmod</a:t>
            </a:r>
            <a:r>
              <a:rPr lang="en-GB" dirty="0"/>
              <a:t> </a:t>
            </a:r>
            <a:r>
              <a:rPr lang="en-GB" dirty="0" err="1"/>
              <a:t>tempor</a:t>
            </a:r>
            <a:endParaRPr lang="en-GB" dirty="0"/>
          </a:p>
          <a:p>
            <a:r>
              <a:rPr lang="en-GB" dirty="0" err="1"/>
              <a:t>Rincididunt</a:t>
            </a:r>
            <a:r>
              <a:rPr lang="en-GB" dirty="0"/>
              <a:t> </a:t>
            </a:r>
            <a:r>
              <a:rPr lang="en-GB" dirty="0" err="1"/>
              <a:t>ut</a:t>
            </a:r>
            <a:r>
              <a:rPr lang="en-GB" dirty="0"/>
              <a:t> labore</a:t>
            </a:r>
          </a:p>
        </p:txBody>
      </p:sp>
      <p:pic>
        <p:nvPicPr>
          <p:cNvPr id="11" name="Graphic 10">
            <a:extLst>
              <a:ext uri="{FF2B5EF4-FFF2-40B4-BE49-F238E27FC236}">
                <a16:creationId xmlns:a16="http://schemas.microsoft.com/office/drawing/2014/main" id="{CDCB4F25-0AEA-1336-AB9A-D41A4D62E5C5}"/>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0547" t="17417" r="43911" b="38192"/>
          <a:stretch/>
        </p:blipFill>
        <p:spPr>
          <a:xfrm>
            <a:off x="9224682" y="793376"/>
            <a:ext cx="2967318" cy="5654490"/>
          </a:xfrm>
          <a:prstGeom prst="rect">
            <a:avLst/>
          </a:prstGeom>
        </p:spPr>
      </p:pic>
      <p:pic>
        <p:nvPicPr>
          <p:cNvPr id="8" name="Graphic 7">
            <a:extLst>
              <a:ext uri="{FF2B5EF4-FFF2-40B4-BE49-F238E27FC236}">
                <a16:creationId xmlns:a16="http://schemas.microsoft.com/office/drawing/2014/main" id="{789314B1-58D7-7745-AB1D-AD7DB363219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3801" r="13801"/>
          <a:stretch/>
        </p:blipFill>
        <p:spPr>
          <a:xfrm>
            <a:off x="529684" y="420337"/>
            <a:ext cx="893077" cy="823024"/>
          </a:xfrm>
          <a:prstGeom prst="rect">
            <a:avLst/>
          </a:prstGeom>
        </p:spPr>
      </p:pic>
      <p:sp>
        <p:nvSpPr>
          <p:cNvPr id="22" name="Text Placeholder 21">
            <a:extLst>
              <a:ext uri="{FF2B5EF4-FFF2-40B4-BE49-F238E27FC236}">
                <a16:creationId xmlns:a16="http://schemas.microsoft.com/office/drawing/2014/main" id="{2932BBAD-F89D-8AAF-AECA-B54CE74458DC}"/>
              </a:ext>
            </a:extLst>
          </p:cNvPr>
          <p:cNvSpPr>
            <a:spLocks noGrp="1"/>
          </p:cNvSpPr>
          <p:nvPr>
            <p:ph type="body" sz="quarter" idx="12" hasCustomPrompt="1"/>
          </p:nvPr>
        </p:nvSpPr>
        <p:spPr>
          <a:xfrm>
            <a:off x="10368598" y="512763"/>
            <a:ext cx="1293813" cy="357187"/>
          </a:xfrm>
        </p:spPr>
        <p:txBody>
          <a:bodyPr lIns="0" tIns="0" rIns="0" bIns="0">
            <a:normAutofit/>
          </a:bodyPr>
          <a:lstStyle>
            <a:lvl1pPr marL="0" indent="0" algn="r">
              <a:spcBef>
                <a:spcPts val="0"/>
              </a:spcBef>
              <a:buNone/>
              <a:defRPr sz="800" baseline="0">
                <a:solidFill>
                  <a:schemeClr val="bg1"/>
                </a:solidFill>
                <a:latin typeface="Gantari Light" pitchFamily="2" charset="77"/>
              </a:defRPr>
            </a:lvl1pPr>
          </a:lstStyle>
          <a:p>
            <a:pPr lvl="0"/>
            <a:fld id="{4DC1B54B-5141-894B-88D8-3D9EE3821881}" type="slidenum">
              <a:rPr lang="en-US" smtClean="0"/>
              <a:t>‹#›</a:t>
            </a:fld>
            <a:endParaRPr lang="en-US" dirty="0"/>
          </a:p>
        </p:txBody>
      </p:sp>
      <p:sp>
        <p:nvSpPr>
          <p:cNvPr id="2" name="Text Placeholder 14">
            <a:extLst>
              <a:ext uri="{FF2B5EF4-FFF2-40B4-BE49-F238E27FC236}">
                <a16:creationId xmlns:a16="http://schemas.microsoft.com/office/drawing/2014/main" id="{6A01D525-0BF5-FE53-52F3-0A43F7AF8861}"/>
              </a:ext>
            </a:extLst>
          </p:cNvPr>
          <p:cNvSpPr>
            <a:spLocks noGrp="1"/>
          </p:cNvSpPr>
          <p:nvPr>
            <p:ph type="body" sz="quarter" idx="10" hasCustomPrompt="1"/>
          </p:nvPr>
        </p:nvSpPr>
        <p:spPr>
          <a:xfrm>
            <a:off x="3363913" y="1759823"/>
            <a:ext cx="5302250" cy="1560512"/>
          </a:xfrm>
        </p:spPr>
        <p:txBody>
          <a:bodyPr lIns="0" tIns="0" rIns="0" bIns="0">
            <a:normAutofit/>
          </a:bodyPr>
          <a:lstStyle>
            <a:lvl1pPr marL="0" indent="0">
              <a:lnSpc>
                <a:spcPct val="90000"/>
              </a:lnSpc>
              <a:spcBef>
                <a:spcPts val="0"/>
              </a:spcBef>
              <a:spcAft>
                <a:spcPts val="0"/>
              </a:spcAft>
              <a:buNone/>
              <a:defRPr sz="4300" b="1" i="0" baseline="0">
                <a:solidFill>
                  <a:schemeClr val="bg1"/>
                </a:solidFill>
              </a:defRPr>
            </a:lvl1pPr>
          </a:lstStyle>
          <a:p>
            <a:pPr lvl="0"/>
            <a:r>
              <a:rPr lang="en-US" dirty="0"/>
              <a:t>Section break page</a:t>
            </a:r>
            <a:br>
              <a:rPr lang="en-US" dirty="0"/>
            </a:br>
            <a:r>
              <a:rPr lang="en-US" dirty="0"/>
              <a:t>title goes here.</a:t>
            </a:r>
          </a:p>
        </p:txBody>
      </p:sp>
      <p:sp>
        <p:nvSpPr>
          <p:cNvPr id="4" name="Text Placeholder 17">
            <a:extLst>
              <a:ext uri="{FF2B5EF4-FFF2-40B4-BE49-F238E27FC236}">
                <a16:creationId xmlns:a16="http://schemas.microsoft.com/office/drawing/2014/main" id="{53CF7455-9BC9-FEBE-3D58-2A77D8911093}"/>
              </a:ext>
            </a:extLst>
          </p:cNvPr>
          <p:cNvSpPr>
            <a:spLocks noGrp="1"/>
          </p:cNvSpPr>
          <p:nvPr>
            <p:ph type="body" sz="quarter" idx="11" hasCustomPrompt="1"/>
          </p:nvPr>
        </p:nvSpPr>
        <p:spPr>
          <a:xfrm>
            <a:off x="494735" y="1605103"/>
            <a:ext cx="2503207" cy="1814925"/>
          </a:xfrm>
        </p:spPr>
        <p:txBody>
          <a:bodyPr wrap="none" lIns="0" tIns="0" rIns="0" bIns="0">
            <a:noAutofit/>
          </a:bodyPr>
          <a:lstStyle>
            <a:lvl1pPr marL="0" indent="0">
              <a:buNone/>
              <a:defRPr sz="11500" spc="-100" baseline="0">
                <a:solidFill>
                  <a:srgbClr val="BC529A"/>
                </a:solidFill>
                <a:latin typeface="Gantari Light" pitchFamily="2" charset="77"/>
              </a:defRPr>
            </a:lvl1pPr>
          </a:lstStyle>
          <a:p>
            <a:pPr lvl="0"/>
            <a:r>
              <a:rPr lang="en-US" dirty="0"/>
              <a:t>01</a:t>
            </a:r>
          </a:p>
        </p:txBody>
      </p:sp>
    </p:spTree>
    <p:extLst>
      <p:ext uri="{BB962C8B-B14F-4D97-AF65-F5344CB8AC3E}">
        <p14:creationId xmlns:p14="http://schemas.microsoft.com/office/powerpoint/2010/main" val="29823093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28">
          <p15:clr>
            <a:srgbClr val="FBAE40"/>
          </p15:clr>
        </p15:guide>
        <p15:guide id="4" orient="horz" pos="1774" userDrawn="1">
          <p15:clr>
            <a:srgbClr val="FBAE40"/>
          </p15:clr>
        </p15:guide>
        <p15:guide id="5" orient="horz" pos="116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ALGA Image Page Ocean">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17435B9-C661-6A3C-492E-AE51FF99C87C}"/>
              </a:ext>
            </a:extLst>
          </p:cNvPr>
          <p:cNvSpPr>
            <a:spLocks noGrp="1"/>
          </p:cNvSpPr>
          <p:nvPr>
            <p:ph type="pic" sz="quarter" idx="11"/>
          </p:nvPr>
        </p:nvSpPr>
        <p:spPr>
          <a:xfrm>
            <a:off x="6096000" y="0"/>
            <a:ext cx="6096000" cy="6858000"/>
          </a:xfrm>
          <a:solidFill>
            <a:srgbClr val="BC529A"/>
          </a:solidFill>
        </p:spPr>
        <p:txBody>
          <a:bodyPr>
            <a:normAutofit/>
          </a:bodyPr>
          <a:lstStyle>
            <a:lvl1pPr marL="0" indent="0">
              <a:buNone/>
              <a:defRPr sz="1400" baseline="0">
                <a:solidFill>
                  <a:schemeClr val="bg1"/>
                </a:solidFill>
              </a:defRPr>
            </a:lvl1pPr>
          </a:lstStyle>
          <a:p>
            <a:r>
              <a:rPr lang="en-GB"/>
              <a:t>Click icon to add picture</a:t>
            </a:r>
            <a:endParaRPr lang="en-US" dirty="0"/>
          </a:p>
        </p:txBody>
      </p:sp>
      <p:pic>
        <p:nvPicPr>
          <p:cNvPr id="13" name="Graphic 12">
            <a:extLst>
              <a:ext uri="{FF2B5EF4-FFF2-40B4-BE49-F238E27FC236}">
                <a16:creationId xmlns:a16="http://schemas.microsoft.com/office/drawing/2014/main" id="{2BC0A550-D72F-EDEF-EE6C-A87A3032BCE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801" r="13801"/>
          <a:stretch/>
        </p:blipFill>
        <p:spPr>
          <a:xfrm>
            <a:off x="529684" y="420337"/>
            <a:ext cx="893077" cy="823024"/>
          </a:xfrm>
          <a:prstGeom prst="rect">
            <a:avLst/>
          </a:prstGeom>
        </p:spPr>
      </p:pic>
      <p:sp>
        <p:nvSpPr>
          <p:cNvPr id="8" name="Text Placeholder 7">
            <a:extLst>
              <a:ext uri="{FF2B5EF4-FFF2-40B4-BE49-F238E27FC236}">
                <a16:creationId xmlns:a16="http://schemas.microsoft.com/office/drawing/2014/main" id="{29EE9BF9-8F59-48CA-6B1E-48BFAC0BB4D9}"/>
              </a:ext>
            </a:extLst>
          </p:cNvPr>
          <p:cNvSpPr>
            <a:spLocks noGrp="1"/>
          </p:cNvSpPr>
          <p:nvPr>
            <p:ph type="body" sz="quarter" idx="12" hasCustomPrompt="1"/>
          </p:nvPr>
        </p:nvSpPr>
        <p:spPr>
          <a:xfrm>
            <a:off x="587375" y="1795503"/>
            <a:ext cx="4637088" cy="1031332"/>
          </a:xfrm>
        </p:spPr>
        <p:txBody>
          <a:bodyPr lIns="0" tIns="0" rIns="0" bIns="0">
            <a:noAutofit/>
          </a:bodyPr>
          <a:lstStyle>
            <a:lvl1pPr marL="0" indent="0">
              <a:buNone/>
              <a:defRPr sz="3100" b="1" i="0" baseline="0">
                <a:solidFill>
                  <a:srgbClr val="009DD1"/>
                </a:solidFill>
                <a:latin typeface="Gantari SemiBold" pitchFamily="2" charset="77"/>
              </a:defRPr>
            </a:lvl1pPr>
          </a:lstStyle>
          <a:p>
            <a:pPr lvl="0"/>
            <a:r>
              <a:rPr lang="en-US" dirty="0"/>
              <a:t>Lorem ipsum dol sed do</a:t>
            </a:r>
            <a:br>
              <a:rPr lang="en-US" dirty="0"/>
            </a:br>
            <a:r>
              <a:rPr lang="en-US" dirty="0"/>
              <a:t>gravida </a:t>
            </a:r>
            <a:r>
              <a:rPr lang="en-US" dirty="0" err="1"/>
              <a:t>ortit</a:t>
            </a:r>
            <a:r>
              <a:rPr lang="en-US" dirty="0"/>
              <a:t> </a:t>
            </a:r>
            <a:r>
              <a:rPr lang="en-US" dirty="0" err="1"/>
              <a:t>amet</a:t>
            </a:r>
            <a:r>
              <a:rPr lang="en-US" dirty="0"/>
              <a:t> </a:t>
            </a:r>
            <a:r>
              <a:rPr lang="en-US" dirty="0" err="1"/>
              <a:t>tia</a:t>
            </a:r>
            <a:r>
              <a:rPr lang="en-US" dirty="0"/>
              <a:t>.</a:t>
            </a:r>
          </a:p>
        </p:txBody>
      </p:sp>
      <p:sp>
        <p:nvSpPr>
          <p:cNvPr id="12" name="Text Placeholder 11">
            <a:extLst>
              <a:ext uri="{FF2B5EF4-FFF2-40B4-BE49-F238E27FC236}">
                <a16:creationId xmlns:a16="http://schemas.microsoft.com/office/drawing/2014/main" id="{047A97F6-B3A0-18FA-BBA4-F8AF83B40BE7}"/>
              </a:ext>
            </a:extLst>
          </p:cNvPr>
          <p:cNvSpPr>
            <a:spLocks noGrp="1"/>
          </p:cNvSpPr>
          <p:nvPr>
            <p:ph type="body" sz="quarter" idx="13" hasCustomPrompt="1"/>
          </p:nvPr>
        </p:nvSpPr>
        <p:spPr>
          <a:xfrm>
            <a:off x="587375" y="3067090"/>
            <a:ext cx="4447401" cy="3043778"/>
          </a:xfrm>
        </p:spPr>
        <p:txBody>
          <a:bodyPr lIns="0" tIns="0" rIns="0" bIns="0">
            <a:noAutofit/>
          </a:bodyPr>
          <a:lstStyle>
            <a:lvl1pPr marL="0" indent="0">
              <a:lnSpc>
                <a:spcPts val="2000"/>
              </a:lnSpc>
              <a:buNone/>
              <a:defRPr sz="1600" baseline="0">
                <a:latin typeface="Gantari Light" pitchFamily="2" charset="77"/>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eiuididunt</a:t>
            </a:r>
            <a:r>
              <a:rPr lang="en-US" dirty="0"/>
              <a:t> </a:t>
            </a:r>
            <a:r>
              <a:rPr lang="en-US" dirty="0" err="1"/>
              <a:t>ut</a:t>
            </a:r>
            <a:r>
              <a:rPr lang="en-US" dirty="0"/>
              <a:t> labore et magna </a:t>
            </a:r>
            <a:r>
              <a:rPr lang="en-US" dirty="0" err="1"/>
              <a:t>alua</a:t>
            </a:r>
            <a:r>
              <a:rPr lang="en-US" dirty="0"/>
              <a:t>. </a:t>
            </a:r>
            <a:r>
              <a:rPr lang="en-US" dirty="0" err="1"/>
              <a:t>Quis</a:t>
            </a:r>
            <a:r>
              <a:rPr lang="en-US" dirty="0"/>
              <a:t> ipsum </a:t>
            </a:r>
            <a:r>
              <a:rPr lang="en-US" dirty="0" err="1"/>
              <a:t>suspendisse</a:t>
            </a:r>
            <a:r>
              <a:rPr lang="en-US" dirty="0"/>
              <a:t> </a:t>
            </a:r>
            <a:r>
              <a:rPr lang="en-US" dirty="0" err="1"/>
              <a:t>ultrices</a:t>
            </a:r>
            <a:r>
              <a:rPr lang="en-US" dirty="0"/>
              <a:t> gravida. </a:t>
            </a:r>
            <a:r>
              <a:rPr lang="en-US" dirty="0" err="1"/>
              <a:t>Risus</a:t>
            </a:r>
            <a:r>
              <a:rPr lang="en-US" dirty="0"/>
              <a:t> </a:t>
            </a:r>
            <a:r>
              <a:rPr lang="en-US" dirty="0" err="1"/>
              <a:t>commodo</a:t>
            </a:r>
            <a:r>
              <a:rPr lang="en-US" dirty="0"/>
              <a:t> </a:t>
            </a:r>
            <a:r>
              <a:rPr lang="en-US" dirty="0" err="1"/>
              <a:t>viverra</a:t>
            </a:r>
            <a:r>
              <a:rPr lang="en-US" dirty="0"/>
              <a:t> </a:t>
            </a:r>
            <a:r>
              <a:rPr lang="en-US" dirty="0" err="1"/>
              <a:t>maecenas</a:t>
            </a:r>
            <a:r>
              <a:rPr lang="en-US" dirty="0"/>
              <a:t> </a:t>
            </a:r>
            <a:r>
              <a:rPr lang="en-US" dirty="0" err="1"/>
              <a:t>accumsan</a:t>
            </a:r>
            <a:r>
              <a:rPr lang="en-US" dirty="0"/>
              <a:t> vel </a:t>
            </a:r>
            <a:r>
              <a:rPr lang="en-US" dirty="0" err="1"/>
              <a:t>facilisis</a:t>
            </a:r>
            <a:r>
              <a:rPr lang="en-US" dirty="0"/>
              <a:t>.</a:t>
            </a:r>
          </a:p>
          <a:p>
            <a:pPr lvl="0"/>
            <a:r>
              <a:rPr lang="en-US" dirty="0" err="1"/>
              <a:t>Consectetur</a:t>
            </a:r>
            <a:r>
              <a:rPr lang="en-US" dirty="0"/>
              <a:t> </a:t>
            </a:r>
            <a:r>
              <a:rPr lang="en-US" dirty="0" err="1"/>
              <a:t>adipisicing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dole magna </a:t>
            </a:r>
            <a:r>
              <a:rPr lang="en-US" dirty="0" err="1"/>
              <a:t>aliqua</a:t>
            </a:r>
            <a:r>
              <a:rPr lang="en-US" dirty="0"/>
              <a:t>. </a:t>
            </a:r>
            <a:r>
              <a:rPr lang="en-US" dirty="0" err="1"/>
              <a:t>Exercitet</a:t>
            </a:r>
            <a:r>
              <a:rPr lang="en-US" dirty="0"/>
              <a:t> </a:t>
            </a:r>
            <a:r>
              <a:rPr lang="en-US" dirty="0" err="1"/>
              <a:t>atin</a:t>
            </a:r>
            <a:r>
              <a:rPr lang="en-US" dirty="0"/>
              <a:t> </a:t>
            </a:r>
            <a:r>
              <a:rPr lang="en-US" dirty="0" err="1"/>
              <a:t>ullamco</a:t>
            </a:r>
            <a:r>
              <a:rPr lang="en-US" dirty="0"/>
              <a:t> </a:t>
            </a:r>
            <a:r>
              <a:rPr lang="en-US" dirty="0" err="1"/>
              <a:t>laboris</a:t>
            </a:r>
            <a:r>
              <a:rPr lang="en-US" dirty="0"/>
              <a:t> et nisi </a:t>
            </a:r>
            <a:r>
              <a:rPr lang="en-US" dirty="0" err="1"/>
              <a:t>ut</a:t>
            </a:r>
            <a:r>
              <a:rPr lang="en-US" dirty="0"/>
              <a:t> </a:t>
            </a:r>
            <a:r>
              <a:rPr lang="en-US" dirty="0" err="1"/>
              <a:t>aliquip</a:t>
            </a:r>
            <a:r>
              <a:rPr lang="en-US" dirty="0"/>
              <a:t> ex ea. </a:t>
            </a:r>
            <a:r>
              <a:rPr lang="en-US" dirty="0" err="1"/>
              <a:t>Oelit</a:t>
            </a:r>
            <a:r>
              <a:rPr lang="en-US" dirty="0"/>
              <a:t> </a:t>
            </a:r>
            <a:r>
              <a:rPr lang="en-US" dirty="0" err="1"/>
              <a:t>esse</a:t>
            </a:r>
            <a:r>
              <a:rPr lang="en-US" dirty="0"/>
              <a:t> </a:t>
            </a:r>
            <a:r>
              <a:rPr lang="en-US" dirty="0" err="1"/>
              <a:t>cillum</a:t>
            </a:r>
            <a:r>
              <a:rPr lang="en-US" dirty="0"/>
              <a:t> dolore.</a:t>
            </a:r>
          </a:p>
        </p:txBody>
      </p:sp>
      <p:sp>
        <p:nvSpPr>
          <p:cNvPr id="15" name="Text Placeholder 14">
            <a:extLst>
              <a:ext uri="{FF2B5EF4-FFF2-40B4-BE49-F238E27FC236}">
                <a16:creationId xmlns:a16="http://schemas.microsoft.com/office/drawing/2014/main" id="{B2AFCCB4-BE72-D20B-6FA7-2E62521C36E9}"/>
              </a:ext>
            </a:extLst>
          </p:cNvPr>
          <p:cNvSpPr>
            <a:spLocks noGrp="1"/>
          </p:cNvSpPr>
          <p:nvPr>
            <p:ph type="body" sz="quarter" idx="14" hasCustomPrompt="1"/>
          </p:nvPr>
        </p:nvSpPr>
        <p:spPr>
          <a:xfrm>
            <a:off x="587375" y="6494736"/>
            <a:ext cx="4447401" cy="207148"/>
          </a:xfrm>
        </p:spPr>
        <p:txBody>
          <a:bodyPr wrap="none" lIns="0" tIns="0" rIns="0" bIns="0">
            <a:noAutofit/>
          </a:bodyPr>
          <a:lstStyle>
            <a:lvl1pPr marL="0" indent="0">
              <a:buNone/>
              <a:defRPr sz="1000" baseline="0">
                <a:solidFill>
                  <a:srgbClr val="009DD1"/>
                </a:solidFill>
                <a:latin typeface="Gantari Light" pitchFamily="2" charset="77"/>
              </a:defRPr>
            </a:lvl1pPr>
          </a:lstStyle>
          <a:p>
            <a:pPr lvl="0"/>
            <a:r>
              <a:rPr lang="en-US" dirty="0"/>
              <a:t>Section Title Here</a:t>
            </a:r>
          </a:p>
        </p:txBody>
      </p:sp>
      <p:sp>
        <p:nvSpPr>
          <p:cNvPr id="17" name="Text Placeholder 21">
            <a:extLst>
              <a:ext uri="{FF2B5EF4-FFF2-40B4-BE49-F238E27FC236}">
                <a16:creationId xmlns:a16="http://schemas.microsoft.com/office/drawing/2014/main" id="{1112F5E1-340A-FD03-411C-4835A23CCAA8}"/>
              </a:ext>
            </a:extLst>
          </p:cNvPr>
          <p:cNvSpPr>
            <a:spLocks noGrp="1"/>
          </p:cNvSpPr>
          <p:nvPr>
            <p:ph type="body" sz="quarter" idx="15" hasCustomPrompt="1"/>
          </p:nvPr>
        </p:nvSpPr>
        <p:spPr>
          <a:xfrm>
            <a:off x="10368598" y="512763"/>
            <a:ext cx="1293813" cy="357187"/>
          </a:xfrm>
        </p:spPr>
        <p:txBody>
          <a:bodyPr lIns="0" tIns="0" rIns="0" bIns="0">
            <a:normAutofit/>
          </a:bodyPr>
          <a:lstStyle>
            <a:lvl1pPr marL="0" indent="0" algn="r">
              <a:spcBef>
                <a:spcPts val="0"/>
              </a:spcBef>
              <a:buNone/>
              <a:defRPr sz="800" baseline="0">
                <a:solidFill>
                  <a:schemeClr val="bg1"/>
                </a:solidFill>
                <a:latin typeface="Gantari Light" pitchFamily="2" charset="77"/>
              </a:defRPr>
            </a:lvl1pPr>
          </a:lstStyle>
          <a:p>
            <a:pPr lvl="0"/>
            <a:fld id="{4DC1B54B-5141-894B-88D8-3D9EE3821881}" type="slidenum">
              <a:rPr lang="en-US" smtClean="0"/>
              <a:t>‹#›</a:t>
            </a:fld>
            <a:endParaRPr lang="en-US" dirty="0"/>
          </a:p>
        </p:txBody>
      </p:sp>
    </p:spTree>
    <p:extLst>
      <p:ext uri="{BB962C8B-B14F-4D97-AF65-F5344CB8AC3E}">
        <p14:creationId xmlns:p14="http://schemas.microsoft.com/office/powerpoint/2010/main" val="25764780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2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WALGA Image Page">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17435B9-C661-6A3C-492E-AE51FF99C87C}"/>
              </a:ext>
            </a:extLst>
          </p:cNvPr>
          <p:cNvSpPr>
            <a:spLocks noGrp="1"/>
          </p:cNvSpPr>
          <p:nvPr>
            <p:ph type="pic" sz="quarter" idx="11"/>
          </p:nvPr>
        </p:nvSpPr>
        <p:spPr>
          <a:xfrm>
            <a:off x="6096000" y="0"/>
            <a:ext cx="6096000" cy="6858000"/>
          </a:xfrm>
          <a:solidFill>
            <a:srgbClr val="BC529A"/>
          </a:solidFill>
        </p:spPr>
        <p:txBody>
          <a:bodyPr>
            <a:normAutofit/>
          </a:bodyPr>
          <a:lstStyle>
            <a:lvl1pPr marL="0" indent="0">
              <a:buNone/>
              <a:defRPr sz="1400" baseline="0">
                <a:solidFill>
                  <a:schemeClr val="bg1"/>
                </a:solidFill>
              </a:defRPr>
            </a:lvl1pPr>
          </a:lstStyle>
          <a:p>
            <a:r>
              <a:rPr lang="en-GB"/>
              <a:t>Click icon to add picture</a:t>
            </a:r>
            <a:endParaRPr lang="en-US" dirty="0"/>
          </a:p>
        </p:txBody>
      </p:sp>
      <p:pic>
        <p:nvPicPr>
          <p:cNvPr id="13" name="Graphic 12">
            <a:extLst>
              <a:ext uri="{FF2B5EF4-FFF2-40B4-BE49-F238E27FC236}">
                <a16:creationId xmlns:a16="http://schemas.microsoft.com/office/drawing/2014/main" id="{2BC0A550-D72F-EDEF-EE6C-A87A3032BCE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801" r="13801"/>
          <a:stretch/>
        </p:blipFill>
        <p:spPr>
          <a:xfrm>
            <a:off x="529684" y="420337"/>
            <a:ext cx="893077" cy="823024"/>
          </a:xfrm>
          <a:prstGeom prst="rect">
            <a:avLst/>
          </a:prstGeom>
        </p:spPr>
      </p:pic>
      <p:sp>
        <p:nvSpPr>
          <p:cNvPr id="8" name="Text Placeholder 7">
            <a:extLst>
              <a:ext uri="{FF2B5EF4-FFF2-40B4-BE49-F238E27FC236}">
                <a16:creationId xmlns:a16="http://schemas.microsoft.com/office/drawing/2014/main" id="{29EE9BF9-8F59-48CA-6B1E-48BFAC0BB4D9}"/>
              </a:ext>
            </a:extLst>
          </p:cNvPr>
          <p:cNvSpPr>
            <a:spLocks noGrp="1"/>
          </p:cNvSpPr>
          <p:nvPr>
            <p:ph type="body" sz="quarter" idx="12" hasCustomPrompt="1"/>
          </p:nvPr>
        </p:nvSpPr>
        <p:spPr>
          <a:xfrm>
            <a:off x="587375" y="1795503"/>
            <a:ext cx="4637088" cy="1031332"/>
          </a:xfrm>
        </p:spPr>
        <p:txBody>
          <a:bodyPr lIns="0" tIns="0" rIns="0" bIns="0">
            <a:noAutofit/>
          </a:bodyPr>
          <a:lstStyle>
            <a:lvl1pPr marL="0" indent="0">
              <a:buNone/>
              <a:defRPr sz="3100" b="1" i="0" baseline="0">
                <a:solidFill>
                  <a:srgbClr val="7F136C"/>
                </a:solidFill>
                <a:latin typeface="Gantari SemiBold" pitchFamily="2" charset="77"/>
              </a:defRPr>
            </a:lvl1pPr>
          </a:lstStyle>
          <a:p>
            <a:pPr lvl="0"/>
            <a:r>
              <a:rPr lang="en-US" dirty="0"/>
              <a:t>Lorem ipsum dol sed do</a:t>
            </a:r>
            <a:br>
              <a:rPr lang="en-US" dirty="0"/>
            </a:br>
            <a:r>
              <a:rPr lang="en-US" dirty="0"/>
              <a:t>gravida </a:t>
            </a:r>
            <a:r>
              <a:rPr lang="en-US" dirty="0" err="1"/>
              <a:t>ortit</a:t>
            </a:r>
            <a:r>
              <a:rPr lang="en-US" dirty="0"/>
              <a:t> </a:t>
            </a:r>
            <a:r>
              <a:rPr lang="en-US" dirty="0" err="1"/>
              <a:t>amet</a:t>
            </a:r>
            <a:r>
              <a:rPr lang="en-US" dirty="0"/>
              <a:t> </a:t>
            </a:r>
            <a:r>
              <a:rPr lang="en-US" dirty="0" err="1"/>
              <a:t>tia</a:t>
            </a:r>
            <a:r>
              <a:rPr lang="en-US" dirty="0"/>
              <a:t>.</a:t>
            </a:r>
          </a:p>
        </p:txBody>
      </p:sp>
      <p:sp>
        <p:nvSpPr>
          <p:cNvPr id="12" name="Text Placeholder 11">
            <a:extLst>
              <a:ext uri="{FF2B5EF4-FFF2-40B4-BE49-F238E27FC236}">
                <a16:creationId xmlns:a16="http://schemas.microsoft.com/office/drawing/2014/main" id="{047A97F6-B3A0-18FA-BBA4-F8AF83B40BE7}"/>
              </a:ext>
            </a:extLst>
          </p:cNvPr>
          <p:cNvSpPr>
            <a:spLocks noGrp="1"/>
          </p:cNvSpPr>
          <p:nvPr>
            <p:ph type="body" sz="quarter" idx="13" hasCustomPrompt="1"/>
          </p:nvPr>
        </p:nvSpPr>
        <p:spPr>
          <a:xfrm>
            <a:off x="587375" y="3067090"/>
            <a:ext cx="4447401" cy="3043778"/>
          </a:xfrm>
        </p:spPr>
        <p:txBody>
          <a:bodyPr lIns="0" tIns="0" rIns="0" bIns="0">
            <a:noAutofit/>
          </a:bodyPr>
          <a:lstStyle>
            <a:lvl1pPr marL="0" indent="0">
              <a:lnSpc>
                <a:spcPts val="2000"/>
              </a:lnSpc>
              <a:buNone/>
              <a:defRPr sz="1600" baseline="0">
                <a:latin typeface="Gantari Light" pitchFamily="2" charset="77"/>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eiuididunt</a:t>
            </a:r>
            <a:r>
              <a:rPr lang="en-US" dirty="0"/>
              <a:t> </a:t>
            </a:r>
            <a:r>
              <a:rPr lang="en-US" dirty="0" err="1"/>
              <a:t>ut</a:t>
            </a:r>
            <a:r>
              <a:rPr lang="en-US" dirty="0"/>
              <a:t> labore et magna </a:t>
            </a:r>
            <a:r>
              <a:rPr lang="en-US" dirty="0" err="1"/>
              <a:t>alua</a:t>
            </a:r>
            <a:r>
              <a:rPr lang="en-US" dirty="0"/>
              <a:t>. </a:t>
            </a:r>
            <a:r>
              <a:rPr lang="en-US" dirty="0" err="1"/>
              <a:t>Quis</a:t>
            </a:r>
            <a:r>
              <a:rPr lang="en-US" dirty="0"/>
              <a:t> ipsum </a:t>
            </a:r>
            <a:r>
              <a:rPr lang="en-US" dirty="0" err="1"/>
              <a:t>suspendisse</a:t>
            </a:r>
            <a:r>
              <a:rPr lang="en-US" dirty="0"/>
              <a:t> </a:t>
            </a:r>
            <a:r>
              <a:rPr lang="en-US" dirty="0" err="1"/>
              <a:t>ultrices</a:t>
            </a:r>
            <a:r>
              <a:rPr lang="en-US" dirty="0"/>
              <a:t> gravida. </a:t>
            </a:r>
            <a:r>
              <a:rPr lang="en-US" dirty="0" err="1"/>
              <a:t>Risus</a:t>
            </a:r>
            <a:r>
              <a:rPr lang="en-US" dirty="0"/>
              <a:t> </a:t>
            </a:r>
            <a:r>
              <a:rPr lang="en-US" dirty="0" err="1"/>
              <a:t>commodo</a:t>
            </a:r>
            <a:r>
              <a:rPr lang="en-US" dirty="0"/>
              <a:t> </a:t>
            </a:r>
            <a:r>
              <a:rPr lang="en-US" dirty="0" err="1"/>
              <a:t>viverra</a:t>
            </a:r>
            <a:r>
              <a:rPr lang="en-US" dirty="0"/>
              <a:t> </a:t>
            </a:r>
            <a:r>
              <a:rPr lang="en-US" dirty="0" err="1"/>
              <a:t>maecenas</a:t>
            </a:r>
            <a:r>
              <a:rPr lang="en-US" dirty="0"/>
              <a:t> </a:t>
            </a:r>
            <a:r>
              <a:rPr lang="en-US" dirty="0" err="1"/>
              <a:t>accumsan</a:t>
            </a:r>
            <a:r>
              <a:rPr lang="en-US" dirty="0"/>
              <a:t> vel </a:t>
            </a:r>
            <a:r>
              <a:rPr lang="en-US" dirty="0" err="1"/>
              <a:t>facilisis</a:t>
            </a:r>
            <a:r>
              <a:rPr lang="en-US" dirty="0"/>
              <a:t>.</a:t>
            </a:r>
          </a:p>
          <a:p>
            <a:pPr lvl="0"/>
            <a:r>
              <a:rPr lang="en-US" dirty="0" err="1"/>
              <a:t>Consectetur</a:t>
            </a:r>
            <a:r>
              <a:rPr lang="en-US" dirty="0"/>
              <a:t> </a:t>
            </a:r>
            <a:r>
              <a:rPr lang="en-US" dirty="0" err="1"/>
              <a:t>adipisicing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dole magna </a:t>
            </a:r>
            <a:r>
              <a:rPr lang="en-US" dirty="0" err="1"/>
              <a:t>aliqua</a:t>
            </a:r>
            <a:r>
              <a:rPr lang="en-US" dirty="0"/>
              <a:t>. </a:t>
            </a:r>
            <a:r>
              <a:rPr lang="en-US" dirty="0" err="1"/>
              <a:t>Exercitet</a:t>
            </a:r>
            <a:r>
              <a:rPr lang="en-US" dirty="0"/>
              <a:t> </a:t>
            </a:r>
            <a:r>
              <a:rPr lang="en-US" dirty="0" err="1"/>
              <a:t>atin</a:t>
            </a:r>
            <a:r>
              <a:rPr lang="en-US" dirty="0"/>
              <a:t> </a:t>
            </a:r>
            <a:r>
              <a:rPr lang="en-US" dirty="0" err="1"/>
              <a:t>ullamco</a:t>
            </a:r>
            <a:r>
              <a:rPr lang="en-US" dirty="0"/>
              <a:t> </a:t>
            </a:r>
            <a:r>
              <a:rPr lang="en-US" dirty="0" err="1"/>
              <a:t>laboris</a:t>
            </a:r>
            <a:r>
              <a:rPr lang="en-US" dirty="0"/>
              <a:t> et nisi </a:t>
            </a:r>
            <a:r>
              <a:rPr lang="en-US" dirty="0" err="1"/>
              <a:t>ut</a:t>
            </a:r>
            <a:r>
              <a:rPr lang="en-US" dirty="0"/>
              <a:t> </a:t>
            </a:r>
            <a:r>
              <a:rPr lang="en-US" dirty="0" err="1"/>
              <a:t>aliquip</a:t>
            </a:r>
            <a:r>
              <a:rPr lang="en-US" dirty="0"/>
              <a:t> ex ea. </a:t>
            </a:r>
            <a:r>
              <a:rPr lang="en-US" dirty="0" err="1"/>
              <a:t>Oelit</a:t>
            </a:r>
            <a:r>
              <a:rPr lang="en-US" dirty="0"/>
              <a:t> </a:t>
            </a:r>
            <a:r>
              <a:rPr lang="en-US" dirty="0" err="1"/>
              <a:t>esse</a:t>
            </a:r>
            <a:r>
              <a:rPr lang="en-US" dirty="0"/>
              <a:t> </a:t>
            </a:r>
            <a:r>
              <a:rPr lang="en-US" dirty="0" err="1"/>
              <a:t>cillum</a:t>
            </a:r>
            <a:r>
              <a:rPr lang="en-US" dirty="0"/>
              <a:t> dolore.</a:t>
            </a:r>
          </a:p>
        </p:txBody>
      </p:sp>
      <p:sp>
        <p:nvSpPr>
          <p:cNvPr id="15" name="Text Placeholder 14">
            <a:extLst>
              <a:ext uri="{FF2B5EF4-FFF2-40B4-BE49-F238E27FC236}">
                <a16:creationId xmlns:a16="http://schemas.microsoft.com/office/drawing/2014/main" id="{B2AFCCB4-BE72-D20B-6FA7-2E62521C36E9}"/>
              </a:ext>
            </a:extLst>
          </p:cNvPr>
          <p:cNvSpPr>
            <a:spLocks noGrp="1"/>
          </p:cNvSpPr>
          <p:nvPr>
            <p:ph type="body" sz="quarter" idx="14" hasCustomPrompt="1"/>
          </p:nvPr>
        </p:nvSpPr>
        <p:spPr>
          <a:xfrm>
            <a:off x="587375" y="6494736"/>
            <a:ext cx="4447401" cy="207148"/>
          </a:xfrm>
        </p:spPr>
        <p:txBody>
          <a:bodyPr wrap="none" lIns="0" tIns="0" rIns="0" bIns="0">
            <a:noAutofit/>
          </a:bodyPr>
          <a:lstStyle>
            <a:lvl1pPr marL="0" indent="0">
              <a:buNone/>
              <a:defRPr sz="1000" baseline="0">
                <a:solidFill>
                  <a:srgbClr val="DD1B29"/>
                </a:solidFill>
                <a:latin typeface="Gantari Light" pitchFamily="2" charset="77"/>
              </a:defRPr>
            </a:lvl1pPr>
          </a:lstStyle>
          <a:p>
            <a:pPr lvl="0"/>
            <a:r>
              <a:rPr lang="en-US" dirty="0"/>
              <a:t>Section Title Here</a:t>
            </a:r>
          </a:p>
        </p:txBody>
      </p:sp>
      <p:sp>
        <p:nvSpPr>
          <p:cNvPr id="17" name="Text Placeholder 21">
            <a:extLst>
              <a:ext uri="{FF2B5EF4-FFF2-40B4-BE49-F238E27FC236}">
                <a16:creationId xmlns:a16="http://schemas.microsoft.com/office/drawing/2014/main" id="{1112F5E1-340A-FD03-411C-4835A23CCAA8}"/>
              </a:ext>
            </a:extLst>
          </p:cNvPr>
          <p:cNvSpPr>
            <a:spLocks noGrp="1"/>
          </p:cNvSpPr>
          <p:nvPr>
            <p:ph type="body" sz="quarter" idx="15" hasCustomPrompt="1"/>
          </p:nvPr>
        </p:nvSpPr>
        <p:spPr>
          <a:xfrm>
            <a:off x="10368598" y="512763"/>
            <a:ext cx="1293813" cy="357187"/>
          </a:xfrm>
        </p:spPr>
        <p:txBody>
          <a:bodyPr lIns="0" tIns="0" rIns="0" bIns="0">
            <a:normAutofit/>
          </a:bodyPr>
          <a:lstStyle>
            <a:lvl1pPr marL="0" indent="0" algn="r">
              <a:spcBef>
                <a:spcPts val="0"/>
              </a:spcBef>
              <a:buNone/>
              <a:defRPr sz="800" baseline="0">
                <a:solidFill>
                  <a:schemeClr val="bg1"/>
                </a:solidFill>
                <a:latin typeface="Gantari Light" pitchFamily="2" charset="77"/>
              </a:defRPr>
            </a:lvl1pPr>
          </a:lstStyle>
          <a:p>
            <a:pPr lvl="0"/>
            <a:fld id="{4DC1B54B-5141-894B-88D8-3D9EE3821881}" type="slidenum">
              <a:rPr lang="en-US" smtClean="0"/>
              <a:t>‹#›</a:t>
            </a:fld>
            <a:endParaRPr lang="en-US" dirty="0"/>
          </a:p>
        </p:txBody>
      </p:sp>
    </p:spTree>
    <p:extLst>
      <p:ext uri="{BB962C8B-B14F-4D97-AF65-F5344CB8AC3E}">
        <p14:creationId xmlns:p14="http://schemas.microsoft.com/office/powerpoint/2010/main" val="7725159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2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ALGA Image Page Shape Ocean">
    <p:bg>
      <p:bgPr>
        <a:solidFill>
          <a:schemeClr val="bg1"/>
        </a:solidFill>
        <a:effectLst/>
      </p:bgPr>
    </p:bg>
    <p:spTree>
      <p:nvGrpSpPr>
        <p:cNvPr id="1" name=""/>
        <p:cNvGrpSpPr/>
        <p:nvPr/>
      </p:nvGrpSpPr>
      <p:grpSpPr>
        <a:xfrm>
          <a:off x="0" y="0"/>
          <a:ext cx="0" cy="0"/>
          <a:chOff x="0" y="0"/>
          <a:chExt cx="0" cy="0"/>
        </a:xfrm>
      </p:grpSpPr>
      <p:sp>
        <p:nvSpPr>
          <p:cNvPr id="24" name="Picture Placeholder 6">
            <a:extLst>
              <a:ext uri="{FF2B5EF4-FFF2-40B4-BE49-F238E27FC236}">
                <a16:creationId xmlns:a16="http://schemas.microsoft.com/office/drawing/2014/main" id="{90BDFDE4-CC1E-B139-DD2A-700FE63E6285}"/>
              </a:ext>
            </a:extLst>
          </p:cNvPr>
          <p:cNvSpPr>
            <a:spLocks noGrp="1"/>
          </p:cNvSpPr>
          <p:nvPr>
            <p:ph type="pic" sz="quarter" idx="11"/>
          </p:nvPr>
        </p:nvSpPr>
        <p:spPr>
          <a:xfrm>
            <a:off x="5329646" y="0"/>
            <a:ext cx="6862354" cy="6345237"/>
          </a:xfrm>
          <a:solidFill>
            <a:srgbClr val="BC529A"/>
          </a:solidFill>
        </p:spPr>
        <p:txBody>
          <a:bodyPr anchor="ctr" anchorCtr="0">
            <a:normAutofit/>
          </a:bodyPr>
          <a:lstStyle>
            <a:lvl1pPr marL="0" indent="0" algn="ctr">
              <a:buNone/>
              <a:defRPr sz="1400" baseline="0">
                <a:solidFill>
                  <a:schemeClr val="bg1"/>
                </a:solidFill>
              </a:defRPr>
            </a:lvl1pPr>
          </a:lstStyle>
          <a:p>
            <a:r>
              <a:rPr lang="en-GB"/>
              <a:t>Click icon to add picture</a:t>
            </a:r>
            <a:endParaRPr lang="en-US" dirty="0"/>
          </a:p>
        </p:txBody>
      </p:sp>
      <p:pic>
        <p:nvPicPr>
          <p:cNvPr id="13" name="Graphic 12">
            <a:extLst>
              <a:ext uri="{FF2B5EF4-FFF2-40B4-BE49-F238E27FC236}">
                <a16:creationId xmlns:a16="http://schemas.microsoft.com/office/drawing/2014/main" id="{2BC0A550-D72F-EDEF-EE6C-A87A3032BCE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801" r="13801"/>
          <a:stretch/>
        </p:blipFill>
        <p:spPr>
          <a:xfrm>
            <a:off x="529684" y="420337"/>
            <a:ext cx="893077" cy="823024"/>
          </a:xfrm>
          <a:prstGeom prst="rect">
            <a:avLst/>
          </a:prstGeom>
        </p:spPr>
      </p:pic>
      <p:sp>
        <p:nvSpPr>
          <p:cNvPr id="8" name="Text Placeholder 7">
            <a:extLst>
              <a:ext uri="{FF2B5EF4-FFF2-40B4-BE49-F238E27FC236}">
                <a16:creationId xmlns:a16="http://schemas.microsoft.com/office/drawing/2014/main" id="{29EE9BF9-8F59-48CA-6B1E-48BFAC0BB4D9}"/>
              </a:ext>
            </a:extLst>
          </p:cNvPr>
          <p:cNvSpPr>
            <a:spLocks noGrp="1"/>
          </p:cNvSpPr>
          <p:nvPr>
            <p:ph type="body" sz="quarter" idx="12" hasCustomPrompt="1"/>
          </p:nvPr>
        </p:nvSpPr>
        <p:spPr>
          <a:xfrm>
            <a:off x="587375" y="1795503"/>
            <a:ext cx="4637088" cy="1031332"/>
          </a:xfrm>
        </p:spPr>
        <p:txBody>
          <a:bodyPr lIns="0" tIns="0" rIns="0" bIns="0">
            <a:noAutofit/>
          </a:bodyPr>
          <a:lstStyle>
            <a:lvl1pPr marL="0" indent="0">
              <a:buNone/>
              <a:defRPr sz="3100" b="1" i="0" baseline="0">
                <a:solidFill>
                  <a:srgbClr val="009DD1"/>
                </a:solidFill>
                <a:latin typeface="Gantari SemiBold" pitchFamily="2" charset="77"/>
              </a:defRPr>
            </a:lvl1pPr>
          </a:lstStyle>
          <a:p>
            <a:pPr lvl="0"/>
            <a:r>
              <a:rPr lang="en-US" dirty="0"/>
              <a:t>Lorem ipsum dol sed do</a:t>
            </a:r>
            <a:br>
              <a:rPr lang="en-US" dirty="0"/>
            </a:br>
            <a:r>
              <a:rPr lang="en-US" dirty="0"/>
              <a:t>gravida </a:t>
            </a:r>
            <a:r>
              <a:rPr lang="en-US" dirty="0" err="1"/>
              <a:t>ortit</a:t>
            </a:r>
            <a:r>
              <a:rPr lang="en-US" dirty="0"/>
              <a:t> </a:t>
            </a:r>
            <a:r>
              <a:rPr lang="en-US" dirty="0" err="1"/>
              <a:t>amet</a:t>
            </a:r>
            <a:r>
              <a:rPr lang="en-US" dirty="0"/>
              <a:t> </a:t>
            </a:r>
            <a:r>
              <a:rPr lang="en-US" dirty="0" err="1"/>
              <a:t>tia</a:t>
            </a:r>
            <a:r>
              <a:rPr lang="en-US" dirty="0"/>
              <a:t>.</a:t>
            </a:r>
          </a:p>
        </p:txBody>
      </p:sp>
      <p:sp>
        <p:nvSpPr>
          <p:cNvPr id="12" name="Text Placeholder 11">
            <a:extLst>
              <a:ext uri="{FF2B5EF4-FFF2-40B4-BE49-F238E27FC236}">
                <a16:creationId xmlns:a16="http://schemas.microsoft.com/office/drawing/2014/main" id="{047A97F6-B3A0-18FA-BBA4-F8AF83B40BE7}"/>
              </a:ext>
            </a:extLst>
          </p:cNvPr>
          <p:cNvSpPr>
            <a:spLocks noGrp="1"/>
          </p:cNvSpPr>
          <p:nvPr>
            <p:ph type="body" sz="quarter" idx="13" hasCustomPrompt="1"/>
          </p:nvPr>
        </p:nvSpPr>
        <p:spPr>
          <a:xfrm>
            <a:off x="587375" y="3067090"/>
            <a:ext cx="4447401" cy="3043778"/>
          </a:xfrm>
        </p:spPr>
        <p:txBody>
          <a:bodyPr lIns="0" tIns="0" rIns="0" bIns="0">
            <a:noAutofit/>
          </a:bodyPr>
          <a:lstStyle>
            <a:lvl1pPr marL="0" indent="0">
              <a:lnSpc>
                <a:spcPts val="2000"/>
              </a:lnSpc>
              <a:buNone/>
              <a:defRPr sz="1600" baseline="0">
                <a:latin typeface="Gantari Light" pitchFamily="2" charset="77"/>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eiuididunt</a:t>
            </a:r>
            <a:r>
              <a:rPr lang="en-US" dirty="0"/>
              <a:t> </a:t>
            </a:r>
            <a:r>
              <a:rPr lang="en-US" dirty="0" err="1"/>
              <a:t>ut</a:t>
            </a:r>
            <a:r>
              <a:rPr lang="en-US" dirty="0"/>
              <a:t> labore et magna </a:t>
            </a:r>
            <a:r>
              <a:rPr lang="en-US" dirty="0" err="1"/>
              <a:t>alua</a:t>
            </a:r>
            <a:r>
              <a:rPr lang="en-US" dirty="0"/>
              <a:t>. </a:t>
            </a:r>
            <a:r>
              <a:rPr lang="en-US" dirty="0" err="1"/>
              <a:t>Quis</a:t>
            </a:r>
            <a:r>
              <a:rPr lang="en-US" dirty="0"/>
              <a:t> ipsum </a:t>
            </a:r>
            <a:r>
              <a:rPr lang="en-US" dirty="0" err="1"/>
              <a:t>suspendisse</a:t>
            </a:r>
            <a:r>
              <a:rPr lang="en-US" dirty="0"/>
              <a:t> </a:t>
            </a:r>
            <a:r>
              <a:rPr lang="en-US" dirty="0" err="1"/>
              <a:t>ultrices</a:t>
            </a:r>
            <a:r>
              <a:rPr lang="en-US" dirty="0"/>
              <a:t> gravida. </a:t>
            </a:r>
            <a:r>
              <a:rPr lang="en-US" dirty="0" err="1"/>
              <a:t>Risus</a:t>
            </a:r>
            <a:r>
              <a:rPr lang="en-US" dirty="0"/>
              <a:t> </a:t>
            </a:r>
            <a:r>
              <a:rPr lang="en-US" dirty="0" err="1"/>
              <a:t>commodo</a:t>
            </a:r>
            <a:r>
              <a:rPr lang="en-US" dirty="0"/>
              <a:t> </a:t>
            </a:r>
            <a:r>
              <a:rPr lang="en-US" dirty="0" err="1"/>
              <a:t>viverra</a:t>
            </a:r>
            <a:r>
              <a:rPr lang="en-US" dirty="0"/>
              <a:t> </a:t>
            </a:r>
            <a:r>
              <a:rPr lang="en-US" dirty="0" err="1"/>
              <a:t>maecenas</a:t>
            </a:r>
            <a:r>
              <a:rPr lang="en-US" dirty="0"/>
              <a:t> </a:t>
            </a:r>
            <a:r>
              <a:rPr lang="en-US" dirty="0" err="1"/>
              <a:t>accumsan</a:t>
            </a:r>
            <a:r>
              <a:rPr lang="en-US" dirty="0"/>
              <a:t> vel </a:t>
            </a:r>
            <a:r>
              <a:rPr lang="en-US" dirty="0" err="1"/>
              <a:t>facilisis</a:t>
            </a:r>
            <a:r>
              <a:rPr lang="en-US" dirty="0"/>
              <a:t>.</a:t>
            </a:r>
          </a:p>
          <a:p>
            <a:pPr lvl="0"/>
            <a:r>
              <a:rPr lang="en-US" dirty="0" err="1"/>
              <a:t>Consectetur</a:t>
            </a:r>
            <a:r>
              <a:rPr lang="en-US" dirty="0"/>
              <a:t> </a:t>
            </a:r>
            <a:r>
              <a:rPr lang="en-US" dirty="0" err="1"/>
              <a:t>adipisicing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dole magna </a:t>
            </a:r>
            <a:r>
              <a:rPr lang="en-US" dirty="0" err="1"/>
              <a:t>aliqua</a:t>
            </a:r>
            <a:r>
              <a:rPr lang="en-US" dirty="0"/>
              <a:t>. </a:t>
            </a:r>
            <a:r>
              <a:rPr lang="en-US" dirty="0" err="1"/>
              <a:t>Exercitet</a:t>
            </a:r>
            <a:r>
              <a:rPr lang="en-US" dirty="0"/>
              <a:t> </a:t>
            </a:r>
            <a:r>
              <a:rPr lang="en-US" dirty="0" err="1"/>
              <a:t>atin</a:t>
            </a:r>
            <a:r>
              <a:rPr lang="en-US" dirty="0"/>
              <a:t> </a:t>
            </a:r>
            <a:r>
              <a:rPr lang="en-US" dirty="0" err="1"/>
              <a:t>ullamco</a:t>
            </a:r>
            <a:r>
              <a:rPr lang="en-US" dirty="0"/>
              <a:t> </a:t>
            </a:r>
            <a:r>
              <a:rPr lang="en-US" dirty="0" err="1"/>
              <a:t>laboris</a:t>
            </a:r>
            <a:r>
              <a:rPr lang="en-US" dirty="0"/>
              <a:t> et nisi </a:t>
            </a:r>
            <a:r>
              <a:rPr lang="en-US" dirty="0" err="1"/>
              <a:t>ut</a:t>
            </a:r>
            <a:r>
              <a:rPr lang="en-US" dirty="0"/>
              <a:t> </a:t>
            </a:r>
            <a:r>
              <a:rPr lang="en-US" dirty="0" err="1"/>
              <a:t>aliquip</a:t>
            </a:r>
            <a:r>
              <a:rPr lang="en-US" dirty="0"/>
              <a:t> ex ea. </a:t>
            </a:r>
            <a:r>
              <a:rPr lang="en-US" dirty="0" err="1"/>
              <a:t>Oelit</a:t>
            </a:r>
            <a:r>
              <a:rPr lang="en-US" dirty="0"/>
              <a:t> </a:t>
            </a:r>
            <a:r>
              <a:rPr lang="en-US" dirty="0" err="1"/>
              <a:t>esse</a:t>
            </a:r>
            <a:r>
              <a:rPr lang="en-US" dirty="0"/>
              <a:t> </a:t>
            </a:r>
            <a:r>
              <a:rPr lang="en-US" dirty="0" err="1"/>
              <a:t>cillum</a:t>
            </a:r>
            <a:r>
              <a:rPr lang="en-US" dirty="0"/>
              <a:t> dolore.</a:t>
            </a:r>
          </a:p>
        </p:txBody>
      </p:sp>
      <p:sp>
        <p:nvSpPr>
          <p:cNvPr id="15" name="Text Placeholder 14">
            <a:extLst>
              <a:ext uri="{FF2B5EF4-FFF2-40B4-BE49-F238E27FC236}">
                <a16:creationId xmlns:a16="http://schemas.microsoft.com/office/drawing/2014/main" id="{B2AFCCB4-BE72-D20B-6FA7-2E62521C36E9}"/>
              </a:ext>
            </a:extLst>
          </p:cNvPr>
          <p:cNvSpPr>
            <a:spLocks noGrp="1"/>
          </p:cNvSpPr>
          <p:nvPr>
            <p:ph type="body" sz="quarter" idx="14" hasCustomPrompt="1"/>
          </p:nvPr>
        </p:nvSpPr>
        <p:spPr>
          <a:xfrm>
            <a:off x="587375" y="6494736"/>
            <a:ext cx="4447401" cy="207148"/>
          </a:xfrm>
        </p:spPr>
        <p:txBody>
          <a:bodyPr wrap="none" lIns="0" tIns="0" rIns="0" bIns="0">
            <a:noAutofit/>
          </a:bodyPr>
          <a:lstStyle>
            <a:lvl1pPr marL="0" indent="0">
              <a:buNone/>
              <a:defRPr sz="1000" baseline="0">
                <a:solidFill>
                  <a:srgbClr val="009DD1"/>
                </a:solidFill>
                <a:latin typeface="Gantari Light" pitchFamily="2" charset="77"/>
              </a:defRPr>
            </a:lvl1pPr>
          </a:lstStyle>
          <a:p>
            <a:pPr lvl="0"/>
            <a:r>
              <a:rPr lang="en-US" dirty="0"/>
              <a:t>Section Title Here</a:t>
            </a:r>
          </a:p>
        </p:txBody>
      </p:sp>
      <p:sp>
        <p:nvSpPr>
          <p:cNvPr id="3" name="Text Placeholder 21">
            <a:extLst>
              <a:ext uri="{FF2B5EF4-FFF2-40B4-BE49-F238E27FC236}">
                <a16:creationId xmlns:a16="http://schemas.microsoft.com/office/drawing/2014/main" id="{87E75CCD-E5DA-DD13-B951-0E07A735E745}"/>
              </a:ext>
            </a:extLst>
          </p:cNvPr>
          <p:cNvSpPr>
            <a:spLocks noGrp="1"/>
          </p:cNvSpPr>
          <p:nvPr>
            <p:ph type="body" sz="quarter" idx="15" hasCustomPrompt="1"/>
          </p:nvPr>
        </p:nvSpPr>
        <p:spPr>
          <a:xfrm>
            <a:off x="10368598" y="512763"/>
            <a:ext cx="1293813" cy="357187"/>
          </a:xfrm>
        </p:spPr>
        <p:txBody>
          <a:bodyPr lIns="0" tIns="0" rIns="0" bIns="0">
            <a:normAutofit/>
          </a:bodyPr>
          <a:lstStyle>
            <a:lvl1pPr marL="0" indent="0" algn="r">
              <a:spcBef>
                <a:spcPts val="0"/>
              </a:spcBef>
              <a:buNone/>
              <a:defRPr sz="800" baseline="0">
                <a:solidFill>
                  <a:schemeClr val="bg1"/>
                </a:solidFill>
                <a:latin typeface="Gantari Light" pitchFamily="2" charset="77"/>
              </a:defRPr>
            </a:lvl1pPr>
          </a:lstStyle>
          <a:p>
            <a:pPr lvl="0"/>
            <a:fld id="{4DC1B54B-5141-894B-88D8-3D9EE3821881}" type="slidenum">
              <a:rPr lang="en-US" smtClean="0"/>
              <a:t>‹#›</a:t>
            </a:fld>
            <a:endParaRPr lang="en-US" dirty="0"/>
          </a:p>
        </p:txBody>
      </p:sp>
    </p:spTree>
    <p:extLst>
      <p:ext uri="{BB962C8B-B14F-4D97-AF65-F5344CB8AC3E}">
        <p14:creationId xmlns:p14="http://schemas.microsoft.com/office/powerpoint/2010/main" val="5726274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2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WALGA Image Page Shape Community">
    <p:bg>
      <p:bgPr>
        <a:solidFill>
          <a:schemeClr val="bg1"/>
        </a:solidFill>
        <a:effectLst/>
      </p:bgPr>
    </p:bg>
    <p:spTree>
      <p:nvGrpSpPr>
        <p:cNvPr id="1" name=""/>
        <p:cNvGrpSpPr/>
        <p:nvPr/>
      </p:nvGrpSpPr>
      <p:grpSpPr>
        <a:xfrm>
          <a:off x="0" y="0"/>
          <a:ext cx="0" cy="0"/>
          <a:chOff x="0" y="0"/>
          <a:chExt cx="0" cy="0"/>
        </a:xfrm>
      </p:grpSpPr>
      <p:sp>
        <p:nvSpPr>
          <p:cNvPr id="24" name="Picture Placeholder 6">
            <a:extLst>
              <a:ext uri="{FF2B5EF4-FFF2-40B4-BE49-F238E27FC236}">
                <a16:creationId xmlns:a16="http://schemas.microsoft.com/office/drawing/2014/main" id="{90BDFDE4-CC1E-B139-DD2A-700FE63E6285}"/>
              </a:ext>
            </a:extLst>
          </p:cNvPr>
          <p:cNvSpPr>
            <a:spLocks noGrp="1"/>
          </p:cNvSpPr>
          <p:nvPr>
            <p:ph type="pic" sz="quarter" idx="11"/>
          </p:nvPr>
        </p:nvSpPr>
        <p:spPr>
          <a:xfrm>
            <a:off x="5329646" y="0"/>
            <a:ext cx="6862354" cy="6345237"/>
          </a:xfrm>
          <a:solidFill>
            <a:srgbClr val="BC529A"/>
          </a:solidFill>
        </p:spPr>
        <p:txBody>
          <a:bodyPr anchor="ctr" anchorCtr="0">
            <a:normAutofit/>
          </a:bodyPr>
          <a:lstStyle>
            <a:lvl1pPr marL="0" indent="0" algn="ctr">
              <a:buNone/>
              <a:defRPr sz="1400" baseline="0">
                <a:solidFill>
                  <a:schemeClr val="bg1"/>
                </a:solidFill>
              </a:defRPr>
            </a:lvl1pPr>
          </a:lstStyle>
          <a:p>
            <a:r>
              <a:rPr lang="en-GB"/>
              <a:t>Click icon to add picture</a:t>
            </a:r>
            <a:endParaRPr lang="en-US" dirty="0"/>
          </a:p>
        </p:txBody>
      </p:sp>
      <p:pic>
        <p:nvPicPr>
          <p:cNvPr id="13" name="Graphic 12">
            <a:extLst>
              <a:ext uri="{FF2B5EF4-FFF2-40B4-BE49-F238E27FC236}">
                <a16:creationId xmlns:a16="http://schemas.microsoft.com/office/drawing/2014/main" id="{2BC0A550-D72F-EDEF-EE6C-A87A3032BCE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801" r="13801"/>
          <a:stretch/>
        </p:blipFill>
        <p:spPr>
          <a:xfrm>
            <a:off x="529684" y="420337"/>
            <a:ext cx="893077" cy="823024"/>
          </a:xfrm>
          <a:prstGeom prst="rect">
            <a:avLst/>
          </a:prstGeom>
        </p:spPr>
      </p:pic>
      <p:sp>
        <p:nvSpPr>
          <p:cNvPr id="8" name="Text Placeholder 7">
            <a:extLst>
              <a:ext uri="{FF2B5EF4-FFF2-40B4-BE49-F238E27FC236}">
                <a16:creationId xmlns:a16="http://schemas.microsoft.com/office/drawing/2014/main" id="{29EE9BF9-8F59-48CA-6B1E-48BFAC0BB4D9}"/>
              </a:ext>
            </a:extLst>
          </p:cNvPr>
          <p:cNvSpPr>
            <a:spLocks noGrp="1"/>
          </p:cNvSpPr>
          <p:nvPr>
            <p:ph type="body" sz="quarter" idx="12" hasCustomPrompt="1"/>
          </p:nvPr>
        </p:nvSpPr>
        <p:spPr>
          <a:xfrm>
            <a:off x="587375" y="1795503"/>
            <a:ext cx="4637088" cy="1031332"/>
          </a:xfrm>
        </p:spPr>
        <p:txBody>
          <a:bodyPr lIns="0" tIns="0" rIns="0" bIns="0">
            <a:noAutofit/>
          </a:bodyPr>
          <a:lstStyle>
            <a:lvl1pPr marL="0" indent="0">
              <a:buNone/>
              <a:defRPr sz="3100" b="1" i="0" baseline="0">
                <a:solidFill>
                  <a:srgbClr val="7F136C"/>
                </a:solidFill>
                <a:latin typeface="Gantari SemiBold" pitchFamily="2" charset="77"/>
              </a:defRPr>
            </a:lvl1pPr>
          </a:lstStyle>
          <a:p>
            <a:pPr lvl="0"/>
            <a:r>
              <a:rPr lang="en-US" dirty="0"/>
              <a:t>Lorem ipsum dol sed do</a:t>
            </a:r>
            <a:br>
              <a:rPr lang="en-US" dirty="0"/>
            </a:br>
            <a:r>
              <a:rPr lang="en-US" dirty="0"/>
              <a:t>gravida </a:t>
            </a:r>
            <a:r>
              <a:rPr lang="en-US" dirty="0" err="1"/>
              <a:t>ortit</a:t>
            </a:r>
            <a:r>
              <a:rPr lang="en-US" dirty="0"/>
              <a:t> </a:t>
            </a:r>
            <a:r>
              <a:rPr lang="en-US" dirty="0" err="1"/>
              <a:t>amet</a:t>
            </a:r>
            <a:r>
              <a:rPr lang="en-US" dirty="0"/>
              <a:t> </a:t>
            </a:r>
            <a:r>
              <a:rPr lang="en-US" dirty="0" err="1"/>
              <a:t>tia</a:t>
            </a:r>
            <a:r>
              <a:rPr lang="en-US" dirty="0"/>
              <a:t>.</a:t>
            </a:r>
          </a:p>
        </p:txBody>
      </p:sp>
      <p:sp>
        <p:nvSpPr>
          <p:cNvPr id="12" name="Text Placeholder 11">
            <a:extLst>
              <a:ext uri="{FF2B5EF4-FFF2-40B4-BE49-F238E27FC236}">
                <a16:creationId xmlns:a16="http://schemas.microsoft.com/office/drawing/2014/main" id="{047A97F6-B3A0-18FA-BBA4-F8AF83B40BE7}"/>
              </a:ext>
            </a:extLst>
          </p:cNvPr>
          <p:cNvSpPr>
            <a:spLocks noGrp="1"/>
          </p:cNvSpPr>
          <p:nvPr>
            <p:ph type="body" sz="quarter" idx="13" hasCustomPrompt="1"/>
          </p:nvPr>
        </p:nvSpPr>
        <p:spPr>
          <a:xfrm>
            <a:off x="587375" y="3067090"/>
            <a:ext cx="4447401" cy="3043778"/>
          </a:xfrm>
        </p:spPr>
        <p:txBody>
          <a:bodyPr lIns="0" tIns="0" rIns="0" bIns="0">
            <a:noAutofit/>
          </a:bodyPr>
          <a:lstStyle>
            <a:lvl1pPr marL="0" indent="0">
              <a:lnSpc>
                <a:spcPts val="2000"/>
              </a:lnSpc>
              <a:buNone/>
              <a:defRPr sz="1600" baseline="0">
                <a:latin typeface="Gantari Light" pitchFamily="2" charset="77"/>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eiuididunt</a:t>
            </a:r>
            <a:r>
              <a:rPr lang="en-US" dirty="0"/>
              <a:t> </a:t>
            </a:r>
            <a:r>
              <a:rPr lang="en-US" dirty="0" err="1"/>
              <a:t>ut</a:t>
            </a:r>
            <a:r>
              <a:rPr lang="en-US" dirty="0"/>
              <a:t> labore et magna </a:t>
            </a:r>
            <a:r>
              <a:rPr lang="en-US" dirty="0" err="1"/>
              <a:t>alua</a:t>
            </a:r>
            <a:r>
              <a:rPr lang="en-US" dirty="0"/>
              <a:t>. </a:t>
            </a:r>
            <a:r>
              <a:rPr lang="en-US" dirty="0" err="1"/>
              <a:t>Quis</a:t>
            </a:r>
            <a:r>
              <a:rPr lang="en-US" dirty="0"/>
              <a:t> ipsum </a:t>
            </a:r>
            <a:r>
              <a:rPr lang="en-US" dirty="0" err="1"/>
              <a:t>suspendisse</a:t>
            </a:r>
            <a:r>
              <a:rPr lang="en-US" dirty="0"/>
              <a:t> </a:t>
            </a:r>
            <a:r>
              <a:rPr lang="en-US" dirty="0" err="1"/>
              <a:t>ultrices</a:t>
            </a:r>
            <a:r>
              <a:rPr lang="en-US" dirty="0"/>
              <a:t> gravida. </a:t>
            </a:r>
            <a:r>
              <a:rPr lang="en-US" dirty="0" err="1"/>
              <a:t>Risus</a:t>
            </a:r>
            <a:r>
              <a:rPr lang="en-US" dirty="0"/>
              <a:t> </a:t>
            </a:r>
            <a:r>
              <a:rPr lang="en-US" dirty="0" err="1"/>
              <a:t>commodo</a:t>
            </a:r>
            <a:r>
              <a:rPr lang="en-US" dirty="0"/>
              <a:t> </a:t>
            </a:r>
            <a:r>
              <a:rPr lang="en-US" dirty="0" err="1"/>
              <a:t>viverra</a:t>
            </a:r>
            <a:r>
              <a:rPr lang="en-US" dirty="0"/>
              <a:t> </a:t>
            </a:r>
            <a:r>
              <a:rPr lang="en-US" dirty="0" err="1"/>
              <a:t>maecenas</a:t>
            </a:r>
            <a:r>
              <a:rPr lang="en-US" dirty="0"/>
              <a:t> </a:t>
            </a:r>
            <a:r>
              <a:rPr lang="en-US" dirty="0" err="1"/>
              <a:t>accumsan</a:t>
            </a:r>
            <a:r>
              <a:rPr lang="en-US" dirty="0"/>
              <a:t> vel </a:t>
            </a:r>
            <a:r>
              <a:rPr lang="en-US" dirty="0" err="1"/>
              <a:t>facilisis</a:t>
            </a:r>
            <a:r>
              <a:rPr lang="en-US" dirty="0"/>
              <a:t>.</a:t>
            </a:r>
          </a:p>
          <a:p>
            <a:pPr lvl="0"/>
            <a:r>
              <a:rPr lang="en-US" dirty="0" err="1"/>
              <a:t>Consectetur</a:t>
            </a:r>
            <a:r>
              <a:rPr lang="en-US" dirty="0"/>
              <a:t> </a:t>
            </a:r>
            <a:r>
              <a:rPr lang="en-US" dirty="0" err="1"/>
              <a:t>adipisicing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dole magna </a:t>
            </a:r>
            <a:r>
              <a:rPr lang="en-US" dirty="0" err="1"/>
              <a:t>aliqua</a:t>
            </a:r>
            <a:r>
              <a:rPr lang="en-US" dirty="0"/>
              <a:t>. </a:t>
            </a:r>
            <a:r>
              <a:rPr lang="en-US" dirty="0" err="1"/>
              <a:t>Exercitet</a:t>
            </a:r>
            <a:r>
              <a:rPr lang="en-US" dirty="0"/>
              <a:t> </a:t>
            </a:r>
            <a:r>
              <a:rPr lang="en-US" dirty="0" err="1"/>
              <a:t>atin</a:t>
            </a:r>
            <a:r>
              <a:rPr lang="en-US" dirty="0"/>
              <a:t> </a:t>
            </a:r>
            <a:r>
              <a:rPr lang="en-US" dirty="0" err="1"/>
              <a:t>ullamco</a:t>
            </a:r>
            <a:r>
              <a:rPr lang="en-US" dirty="0"/>
              <a:t> </a:t>
            </a:r>
            <a:r>
              <a:rPr lang="en-US" dirty="0" err="1"/>
              <a:t>laboris</a:t>
            </a:r>
            <a:r>
              <a:rPr lang="en-US" dirty="0"/>
              <a:t> et nisi </a:t>
            </a:r>
            <a:r>
              <a:rPr lang="en-US" dirty="0" err="1"/>
              <a:t>ut</a:t>
            </a:r>
            <a:r>
              <a:rPr lang="en-US" dirty="0"/>
              <a:t> </a:t>
            </a:r>
            <a:r>
              <a:rPr lang="en-US" dirty="0" err="1"/>
              <a:t>aliquip</a:t>
            </a:r>
            <a:r>
              <a:rPr lang="en-US" dirty="0"/>
              <a:t> ex ea. </a:t>
            </a:r>
            <a:r>
              <a:rPr lang="en-US" dirty="0" err="1"/>
              <a:t>Oelit</a:t>
            </a:r>
            <a:r>
              <a:rPr lang="en-US" dirty="0"/>
              <a:t> </a:t>
            </a:r>
            <a:r>
              <a:rPr lang="en-US" dirty="0" err="1"/>
              <a:t>esse</a:t>
            </a:r>
            <a:r>
              <a:rPr lang="en-US" dirty="0"/>
              <a:t> </a:t>
            </a:r>
            <a:r>
              <a:rPr lang="en-US" dirty="0" err="1"/>
              <a:t>cillum</a:t>
            </a:r>
            <a:r>
              <a:rPr lang="en-US" dirty="0"/>
              <a:t> dolore.</a:t>
            </a:r>
          </a:p>
        </p:txBody>
      </p:sp>
      <p:sp>
        <p:nvSpPr>
          <p:cNvPr id="15" name="Text Placeholder 14">
            <a:extLst>
              <a:ext uri="{FF2B5EF4-FFF2-40B4-BE49-F238E27FC236}">
                <a16:creationId xmlns:a16="http://schemas.microsoft.com/office/drawing/2014/main" id="{B2AFCCB4-BE72-D20B-6FA7-2E62521C36E9}"/>
              </a:ext>
            </a:extLst>
          </p:cNvPr>
          <p:cNvSpPr>
            <a:spLocks noGrp="1"/>
          </p:cNvSpPr>
          <p:nvPr>
            <p:ph type="body" sz="quarter" idx="14" hasCustomPrompt="1"/>
          </p:nvPr>
        </p:nvSpPr>
        <p:spPr>
          <a:xfrm>
            <a:off x="587375" y="6494736"/>
            <a:ext cx="4447401" cy="207148"/>
          </a:xfrm>
        </p:spPr>
        <p:txBody>
          <a:bodyPr wrap="none" lIns="0" tIns="0" rIns="0" bIns="0">
            <a:noAutofit/>
          </a:bodyPr>
          <a:lstStyle>
            <a:lvl1pPr marL="0" indent="0">
              <a:buNone/>
              <a:defRPr sz="1000" baseline="0">
                <a:solidFill>
                  <a:srgbClr val="DD1B29"/>
                </a:solidFill>
                <a:latin typeface="Gantari Light" pitchFamily="2" charset="77"/>
              </a:defRPr>
            </a:lvl1pPr>
          </a:lstStyle>
          <a:p>
            <a:pPr lvl="0"/>
            <a:r>
              <a:rPr lang="en-US" dirty="0"/>
              <a:t>Section Title Here</a:t>
            </a:r>
          </a:p>
        </p:txBody>
      </p:sp>
      <p:sp>
        <p:nvSpPr>
          <p:cNvPr id="3" name="Text Placeholder 21">
            <a:extLst>
              <a:ext uri="{FF2B5EF4-FFF2-40B4-BE49-F238E27FC236}">
                <a16:creationId xmlns:a16="http://schemas.microsoft.com/office/drawing/2014/main" id="{87E75CCD-E5DA-DD13-B951-0E07A735E745}"/>
              </a:ext>
            </a:extLst>
          </p:cNvPr>
          <p:cNvSpPr>
            <a:spLocks noGrp="1"/>
          </p:cNvSpPr>
          <p:nvPr>
            <p:ph type="body" sz="quarter" idx="15" hasCustomPrompt="1"/>
          </p:nvPr>
        </p:nvSpPr>
        <p:spPr>
          <a:xfrm>
            <a:off x="10368598" y="512763"/>
            <a:ext cx="1293813" cy="357187"/>
          </a:xfrm>
        </p:spPr>
        <p:txBody>
          <a:bodyPr lIns="0" tIns="0" rIns="0" bIns="0">
            <a:normAutofit/>
          </a:bodyPr>
          <a:lstStyle>
            <a:lvl1pPr marL="0" indent="0" algn="r">
              <a:spcBef>
                <a:spcPts val="0"/>
              </a:spcBef>
              <a:buNone/>
              <a:defRPr sz="800" baseline="0">
                <a:solidFill>
                  <a:schemeClr val="bg1"/>
                </a:solidFill>
                <a:latin typeface="Gantari Light" pitchFamily="2" charset="77"/>
              </a:defRPr>
            </a:lvl1pPr>
          </a:lstStyle>
          <a:p>
            <a:pPr lvl="0"/>
            <a:fld id="{4DC1B54B-5141-894B-88D8-3D9EE3821881}" type="slidenum">
              <a:rPr lang="en-US" smtClean="0"/>
              <a:t>‹#›</a:t>
            </a:fld>
            <a:endParaRPr lang="en-US" dirty="0"/>
          </a:p>
        </p:txBody>
      </p:sp>
    </p:spTree>
    <p:extLst>
      <p:ext uri="{BB962C8B-B14F-4D97-AF65-F5344CB8AC3E}">
        <p14:creationId xmlns:p14="http://schemas.microsoft.com/office/powerpoint/2010/main" val="24090834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2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ALGA Text Page 2 Column  Ocean">
    <p:bg>
      <p:bgPr>
        <a:solidFill>
          <a:schemeClr val="bg1"/>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2BC0A550-D72F-EDEF-EE6C-A87A3032BCE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801" r="13801"/>
          <a:stretch/>
        </p:blipFill>
        <p:spPr>
          <a:xfrm>
            <a:off x="529684" y="420337"/>
            <a:ext cx="893077" cy="823024"/>
          </a:xfrm>
          <a:prstGeom prst="rect">
            <a:avLst/>
          </a:prstGeom>
        </p:spPr>
      </p:pic>
      <p:sp>
        <p:nvSpPr>
          <p:cNvPr id="8" name="Text Placeholder 7">
            <a:extLst>
              <a:ext uri="{FF2B5EF4-FFF2-40B4-BE49-F238E27FC236}">
                <a16:creationId xmlns:a16="http://schemas.microsoft.com/office/drawing/2014/main" id="{29EE9BF9-8F59-48CA-6B1E-48BFAC0BB4D9}"/>
              </a:ext>
            </a:extLst>
          </p:cNvPr>
          <p:cNvSpPr>
            <a:spLocks noGrp="1"/>
          </p:cNvSpPr>
          <p:nvPr>
            <p:ph type="body" sz="quarter" idx="12" hasCustomPrompt="1"/>
          </p:nvPr>
        </p:nvSpPr>
        <p:spPr>
          <a:xfrm>
            <a:off x="587374" y="1795503"/>
            <a:ext cx="9064625" cy="1031332"/>
          </a:xfrm>
        </p:spPr>
        <p:txBody>
          <a:bodyPr lIns="0" tIns="0" rIns="0" bIns="0">
            <a:noAutofit/>
          </a:bodyPr>
          <a:lstStyle>
            <a:lvl1pPr marL="0" indent="0">
              <a:buNone/>
              <a:defRPr sz="3100" b="1" i="0" baseline="0">
                <a:solidFill>
                  <a:srgbClr val="009DD1"/>
                </a:solidFill>
                <a:latin typeface="Gantari SemiBold"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 sed do gravida </a:t>
            </a:r>
            <a:r>
              <a:rPr lang="en-US" dirty="0" err="1"/>
              <a:t>ortit</a:t>
            </a:r>
            <a:r>
              <a:rPr lang="en-US" dirty="0"/>
              <a:t> </a:t>
            </a:r>
            <a:r>
              <a:rPr lang="en-US" dirty="0" err="1"/>
              <a:t>amet</a:t>
            </a:r>
            <a:r>
              <a:rPr lang="en-US" dirty="0"/>
              <a:t> </a:t>
            </a:r>
            <a:r>
              <a:rPr lang="en-US" dirty="0" err="1"/>
              <a:t>tia</a:t>
            </a:r>
            <a:r>
              <a:rPr lang="en-US" dirty="0"/>
              <a:t>.</a:t>
            </a:r>
            <a:br>
              <a:rPr lang="en-US" dirty="0"/>
            </a:br>
            <a:r>
              <a:rPr lang="en-US" dirty="0"/>
              <a:t>Lorem ipsum dol sed do gravida </a:t>
            </a:r>
            <a:r>
              <a:rPr lang="en-US" dirty="0" err="1"/>
              <a:t>ortit</a:t>
            </a:r>
            <a:r>
              <a:rPr lang="en-US" dirty="0"/>
              <a:t> </a:t>
            </a:r>
            <a:r>
              <a:rPr lang="en-US" dirty="0" err="1"/>
              <a:t>amet</a:t>
            </a:r>
            <a:r>
              <a:rPr lang="en-US" dirty="0"/>
              <a:t> </a:t>
            </a:r>
            <a:r>
              <a:rPr lang="en-US" dirty="0" err="1"/>
              <a:t>tia</a:t>
            </a:r>
            <a:r>
              <a:rPr lang="en-US" dirty="0"/>
              <a:t>.</a:t>
            </a:r>
            <a:br>
              <a:rPr lang="en-US" dirty="0"/>
            </a:br>
            <a:br>
              <a:rPr lang="en-US" dirty="0"/>
            </a:br>
            <a:endParaRPr lang="en-US" dirty="0"/>
          </a:p>
        </p:txBody>
      </p:sp>
      <p:sp>
        <p:nvSpPr>
          <p:cNvPr id="12" name="Text Placeholder 11">
            <a:extLst>
              <a:ext uri="{FF2B5EF4-FFF2-40B4-BE49-F238E27FC236}">
                <a16:creationId xmlns:a16="http://schemas.microsoft.com/office/drawing/2014/main" id="{047A97F6-B3A0-18FA-BBA4-F8AF83B40BE7}"/>
              </a:ext>
            </a:extLst>
          </p:cNvPr>
          <p:cNvSpPr>
            <a:spLocks noGrp="1"/>
          </p:cNvSpPr>
          <p:nvPr>
            <p:ph type="body" sz="quarter" idx="13" hasCustomPrompt="1"/>
          </p:nvPr>
        </p:nvSpPr>
        <p:spPr>
          <a:xfrm>
            <a:off x="587375" y="3067091"/>
            <a:ext cx="11001952" cy="3005236"/>
          </a:xfrm>
        </p:spPr>
        <p:txBody>
          <a:bodyPr wrap="square" lIns="0" tIns="0" rIns="0" bIns="0" numCol="2" spcCol="360000">
            <a:noAutofit/>
          </a:bodyPr>
          <a:lstStyle>
            <a:lvl1pPr marL="0" indent="0">
              <a:lnSpc>
                <a:spcPts val="2000"/>
              </a:lnSpc>
              <a:buNone/>
              <a:defRPr sz="1600" baseline="0">
                <a:latin typeface="Gantari Light" pitchFamily="2" charset="77"/>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eiuididunt</a:t>
            </a:r>
            <a:r>
              <a:rPr lang="en-US" dirty="0"/>
              <a:t> </a:t>
            </a:r>
            <a:r>
              <a:rPr lang="en-US" dirty="0" err="1"/>
              <a:t>ut</a:t>
            </a:r>
            <a:r>
              <a:rPr lang="en-US" dirty="0"/>
              <a:t> labore et magna </a:t>
            </a:r>
            <a:r>
              <a:rPr lang="en-US" dirty="0" err="1"/>
              <a:t>alua</a:t>
            </a:r>
            <a:r>
              <a:rPr lang="en-US" dirty="0"/>
              <a:t>. </a:t>
            </a:r>
            <a:r>
              <a:rPr lang="en-US" dirty="0" err="1"/>
              <a:t>Quis</a:t>
            </a:r>
            <a:r>
              <a:rPr lang="en-US" dirty="0"/>
              <a:t> ipsum </a:t>
            </a:r>
            <a:r>
              <a:rPr lang="en-US" dirty="0" err="1"/>
              <a:t>suspendisse</a:t>
            </a:r>
            <a:r>
              <a:rPr lang="en-US" dirty="0"/>
              <a:t> </a:t>
            </a:r>
            <a:r>
              <a:rPr lang="en-US" dirty="0" err="1"/>
              <a:t>ultrices</a:t>
            </a:r>
            <a:r>
              <a:rPr lang="en-US" dirty="0"/>
              <a:t> gravida. </a:t>
            </a:r>
            <a:r>
              <a:rPr lang="en-US" dirty="0" err="1"/>
              <a:t>Risus</a:t>
            </a:r>
            <a:r>
              <a:rPr lang="en-US" dirty="0"/>
              <a:t> </a:t>
            </a:r>
            <a:r>
              <a:rPr lang="en-US" dirty="0" err="1"/>
              <a:t>commodo</a:t>
            </a:r>
            <a:r>
              <a:rPr lang="en-US" dirty="0"/>
              <a:t> </a:t>
            </a:r>
            <a:r>
              <a:rPr lang="en-US" dirty="0" err="1"/>
              <a:t>viverra</a:t>
            </a:r>
            <a:r>
              <a:rPr lang="en-US" dirty="0"/>
              <a:t> </a:t>
            </a:r>
            <a:r>
              <a:rPr lang="en-US" dirty="0" err="1"/>
              <a:t>maecenas</a:t>
            </a:r>
            <a:r>
              <a:rPr lang="en-US" dirty="0"/>
              <a:t> </a:t>
            </a:r>
            <a:r>
              <a:rPr lang="en-US" dirty="0" err="1"/>
              <a:t>accumsan</a:t>
            </a:r>
            <a:r>
              <a:rPr lang="en-US" dirty="0"/>
              <a:t> vel </a:t>
            </a:r>
            <a:r>
              <a:rPr lang="en-US" dirty="0" err="1"/>
              <a:t>facilisis</a:t>
            </a:r>
            <a:r>
              <a:rPr lang="en-US" dirty="0"/>
              <a:t>.</a:t>
            </a:r>
          </a:p>
          <a:p>
            <a:pPr lvl="0"/>
            <a:r>
              <a:rPr lang="en-US" dirty="0" err="1"/>
              <a:t>Consectetur</a:t>
            </a:r>
            <a:r>
              <a:rPr lang="en-US" dirty="0"/>
              <a:t> </a:t>
            </a:r>
            <a:r>
              <a:rPr lang="en-US" dirty="0" err="1"/>
              <a:t>adipisicing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dole magna </a:t>
            </a:r>
            <a:r>
              <a:rPr lang="en-US" dirty="0" err="1"/>
              <a:t>aliqua</a:t>
            </a:r>
            <a:r>
              <a:rPr lang="en-US" dirty="0"/>
              <a:t>. </a:t>
            </a:r>
            <a:r>
              <a:rPr lang="en-US" dirty="0" err="1"/>
              <a:t>Exercitet</a:t>
            </a:r>
            <a:r>
              <a:rPr lang="en-US" dirty="0"/>
              <a:t> </a:t>
            </a:r>
            <a:br>
              <a:rPr lang="en-US" dirty="0"/>
            </a:br>
            <a:r>
              <a:rPr lang="en-US" dirty="0" err="1"/>
              <a:t>atin</a:t>
            </a:r>
            <a:r>
              <a:rPr lang="en-US" dirty="0"/>
              <a:t> </a:t>
            </a:r>
            <a:r>
              <a:rPr lang="en-US" dirty="0" err="1"/>
              <a:t>ullamco</a:t>
            </a:r>
            <a:r>
              <a:rPr lang="en-US" dirty="0"/>
              <a:t> </a:t>
            </a:r>
            <a:r>
              <a:rPr lang="en-US" dirty="0" err="1"/>
              <a:t>laboris</a:t>
            </a:r>
            <a:r>
              <a:rPr lang="en-US" dirty="0"/>
              <a:t> et nisi </a:t>
            </a:r>
            <a:r>
              <a:rPr lang="en-US" dirty="0" err="1"/>
              <a:t>ut</a:t>
            </a:r>
            <a:r>
              <a:rPr lang="en-US" dirty="0"/>
              <a:t> </a:t>
            </a:r>
            <a:r>
              <a:rPr lang="en-US" dirty="0" err="1"/>
              <a:t>aliquip</a:t>
            </a:r>
            <a:r>
              <a:rPr lang="en-US" dirty="0"/>
              <a:t> ex ea. </a:t>
            </a:r>
            <a:r>
              <a:rPr lang="en-US" dirty="0" err="1"/>
              <a:t>Oelit</a:t>
            </a:r>
            <a:r>
              <a:rPr lang="en-US" dirty="0"/>
              <a:t> </a:t>
            </a:r>
            <a:r>
              <a:rPr lang="en-US" dirty="0" err="1"/>
              <a:t>esse</a:t>
            </a:r>
            <a:r>
              <a:rPr lang="en-US" dirty="0"/>
              <a:t> </a:t>
            </a:r>
            <a:r>
              <a:rPr lang="en-US" dirty="0" err="1"/>
              <a:t>cillum</a:t>
            </a:r>
            <a:r>
              <a:rPr lang="en-US" dirty="0"/>
              <a:t> dolore.</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eiuididunt</a:t>
            </a:r>
            <a:r>
              <a:rPr lang="en-US" dirty="0"/>
              <a:t> </a:t>
            </a:r>
            <a:r>
              <a:rPr lang="en-US" dirty="0" err="1"/>
              <a:t>ut</a:t>
            </a:r>
            <a:r>
              <a:rPr lang="en-US" dirty="0"/>
              <a:t> labore et magna </a:t>
            </a:r>
            <a:r>
              <a:rPr lang="en-US" dirty="0" err="1"/>
              <a:t>alua</a:t>
            </a:r>
            <a:r>
              <a:rPr lang="en-US" dirty="0"/>
              <a:t>.</a:t>
            </a:r>
          </a:p>
          <a:p>
            <a:pPr lvl="0"/>
            <a:endParaRPr lang="en-US" dirty="0"/>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eiuididunt</a:t>
            </a:r>
            <a:r>
              <a:rPr lang="en-US" dirty="0"/>
              <a:t> </a:t>
            </a:r>
            <a:r>
              <a:rPr lang="en-US" dirty="0" err="1"/>
              <a:t>ut</a:t>
            </a:r>
            <a:r>
              <a:rPr lang="en-US" dirty="0"/>
              <a:t> labore et magna </a:t>
            </a:r>
            <a:r>
              <a:rPr lang="en-US" dirty="0" err="1"/>
              <a:t>alua</a:t>
            </a:r>
            <a:r>
              <a:rPr lang="en-US" dirty="0"/>
              <a:t>. </a:t>
            </a:r>
            <a:r>
              <a:rPr lang="en-US" dirty="0" err="1"/>
              <a:t>Quis</a:t>
            </a:r>
            <a:r>
              <a:rPr lang="en-US" dirty="0"/>
              <a:t> ipsum </a:t>
            </a:r>
            <a:r>
              <a:rPr lang="en-US" dirty="0" err="1"/>
              <a:t>suspendisse</a:t>
            </a:r>
            <a:r>
              <a:rPr lang="en-US" dirty="0"/>
              <a:t> </a:t>
            </a:r>
            <a:r>
              <a:rPr lang="en-US" dirty="0" err="1"/>
              <a:t>ultrices</a:t>
            </a:r>
            <a:r>
              <a:rPr lang="en-US" dirty="0"/>
              <a:t> gravida. </a:t>
            </a:r>
            <a:r>
              <a:rPr lang="en-US" dirty="0" err="1"/>
              <a:t>Risus</a:t>
            </a:r>
            <a:r>
              <a:rPr lang="en-US" dirty="0"/>
              <a:t> </a:t>
            </a:r>
            <a:r>
              <a:rPr lang="en-US" dirty="0" err="1"/>
              <a:t>commodo</a:t>
            </a:r>
            <a:r>
              <a:rPr lang="en-US" dirty="0"/>
              <a:t> </a:t>
            </a:r>
            <a:r>
              <a:rPr lang="en-US" dirty="0" err="1"/>
              <a:t>viverra</a:t>
            </a:r>
            <a:r>
              <a:rPr lang="en-US" dirty="0"/>
              <a:t> </a:t>
            </a:r>
            <a:r>
              <a:rPr lang="en-US" dirty="0" err="1"/>
              <a:t>maecenas</a:t>
            </a:r>
            <a:r>
              <a:rPr lang="en-US" dirty="0"/>
              <a:t> </a:t>
            </a:r>
            <a:r>
              <a:rPr lang="en-US" dirty="0" err="1"/>
              <a:t>accumsan</a:t>
            </a:r>
            <a:r>
              <a:rPr lang="en-US" dirty="0"/>
              <a:t> vel </a:t>
            </a:r>
            <a:r>
              <a:rPr lang="en-US" dirty="0" err="1"/>
              <a:t>facilisis</a:t>
            </a:r>
            <a:r>
              <a:rPr lang="en-US" dirty="0"/>
              <a:t>.</a:t>
            </a:r>
          </a:p>
          <a:p>
            <a:pPr lvl="0"/>
            <a:r>
              <a:rPr lang="en-US" dirty="0" err="1"/>
              <a:t>Consectetur</a:t>
            </a:r>
            <a:r>
              <a:rPr lang="en-US" dirty="0"/>
              <a:t> </a:t>
            </a:r>
            <a:r>
              <a:rPr lang="en-US" dirty="0" err="1"/>
              <a:t>adipisicing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dole magna </a:t>
            </a:r>
            <a:r>
              <a:rPr lang="en-US" dirty="0" err="1"/>
              <a:t>aliqua</a:t>
            </a:r>
            <a:r>
              <a:rPr lang="en-US" dirty="0"/>
              <a:t>. </a:t>
            </a:r>
            <a:r>
              <a:rPr lang="en-US" dirty="0" err="1"/>
              <a:t>Exercitet</a:t>
            </a:r>
            <a:r>
              <a:rPr lang="en-US" dirty="0"/>
              <a:t> </a:t>
            </a:r>
            <a:br>
              <a:rPr lang="en-US" dirty="0"/>
            </a:br>
            <a:r>
              <a:rPr lang="en-US" dirty="0" err="1"/>
              <a:t>atin</a:t>
            </a:r>
            <a:r>
              <a:rPr lang="en-US" dirty="0"/>
              <a:t> </a:t>
            </a:r>
            <a:r>
              <a:rPr lang="en-US" dirty="0" err="1"/>
              <a:t>ullamco</a:t>
            </a:r>
            <a:r>
              <a:rPr lang="en-US" dirty="0"/>
              <a:t> </a:t>
            </a:r>
            <a:r>
              <a:rPr lang="en-US" dirty="0" err="1"/>
              <a:t>laboris</a:t>
            </a:r>
            <a:r>
              <a:rPr lang="en-US" dirty="0"/>
              <a:t> et nisi </a:t>
            </a:r>
            <a:r>
              <a:rPr lang="en-US" dirty="0" err="1"/>
              <a:t>ut</a:t>
            </a:r>
            <a:r>
              <a:rPr lang="en-US" dirty="0"/>
              <a:t> </a:t>
            </a:r>
            <a:r>
              <a:rPr lang="en-US" dirty="0" err="1"/>
              <a:t>aliquip</a:t>
            </a:r>
            <a:r>
              <a:rPr lang="en-US" dirty="0"/>
              <a:t> ex ea. </a:t>
            </a:r>
            <a:r>
              <a:rPr lang="en-US" dirty="0" err="1"/>
              <a:t>Oelit</a:t>
            </a:r>
            <a:r>
              <a:rPr lang="en-US" dirty="0"/>
              <a:t> </a:t>
            </a:r>
            <a:r>
              <a:rPr lang="en-US" dirty="0" err="1"/>
              <a:t>esse</a:t>
            </a:r>
            <a:r>
              <a:rPr lang="en-US" dirty="0"/>
              <a:t> </a:t>
            </a:r>
            <a:r>
              <a:rPr lang="en-US" dirty="0" err="1"/>
              <a:t>cillum</a:t>
            </a:r>
            <a:r>
              <a:rPr lang="en-US" dirty="0"/>
              <a:t> dolore.</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eiuididunt</a:t>
            </a:r>
            <a:r>
              <a:rPr lang="en-US" dirty="0"/>
              <a:t> </a:t>
            </a:r>
            <a:r>
              <a:rPr lang="en-US" dirty="0" err="1"/>
              <a:t>ut</a:t>
            </a:r>
            <a:r>
              <a:rPr lang="en-US" dirty="0"/>
              <a:t> labore et magna </a:t>
            </a:r>
            <a:r>
              <a:rPr lang="en-US" dirty="0" err="1"/>
              <a:t>alua</a:t>
            </a:r>
            <a:r>
              <a:rPr lang="en-US" dirty="0"/>
              <a:t>.</a:t>
            </a:r>
          </a:p>
          <a:p>
            <a:pPr lvl="0"/>
            <a:endParaRPr lang="en-US" dirty="0"/>
          </a:p>
        </p:txBody>
      </p:sp>
      <p:sp>
        <p:nvSpPr>
          <p:cNvPr id="15" name="Text Placeholder 14">
            <a:extLst>
              <a:ext uri="{FF2B5EF4-FFF2-40B4-BE49-F238E27FC236}">
                <a16:creationId xmlns:a16="http://schemas.microsoft.com/office/drawing/2014/main" id="{B2AFCCB4-BE72-D20B-6FA7-2E62521C36E9}"/>
              </a:ext>
            </a:extLst>
          </p:cNvPr>
          <p:cNvSpPr>
            <a:spLocks noGrp="1"/>
          </p:cNvSpPr>
          <p:nvPr>
            <p:ph type="body" sz="quarter" idx="14" hasCustomPrompt="1"/>
          </p:nvPr>
        </p:nvSpPr>
        <p:spPr>
          <a:xfrm>
            <a:off x="587375" y="6494736"/>
            <a:ext cx="4447401" cy="207148"/>
          </a:xfrm>
        </p:spPr>
        <p:txBody>
          <a:bodyPr wrap="none" lIns="0" tIns="0" rIns="0" bIns="0">
            <a:noAutofit/>
          </a:bodyPr>
          <a:lstStyle>
            <a:lvl1pPr marL="0" indent="0">
              <a:buNone/>
              <a:defRPr sz="1000" baseline="0">
                <a:solidFill>
                  <a:srgbClr val="009DD1"/>
                </a:solidFill>
                <a:latin typeface="Gantari Light" pitchFamily="2" charset="77"/>
              </a:defRPr>
            </a:lvl1pPr>
          </a:lstStyle>
          <a:p>
            <a:pPr lvl="0"/>
            <a:r>
              <a:rPr lang="en-US" dirty="0"/>
              <a:t>Section Title Here</a:t>
            </a:r>
          </a:p>
        </p:txBody>
      </p:sp>
      <p:sp>
        <p:nvSpPr>
          <p:cNvPr id="17" name="Text Placeholder 21">
            <a:extLst>
              <a:ext uri="{FF2B5EF4-FFF2-40B4-BE49-F238E27FC236}">
                <a16:creationId xmlns:a16="http://schemas.microsoft.com/office/drawing/2014/main" id="{1112F5E1-340A-FD03-411C-4835A23CCAA8}"/>
              </a:ext>
            </a:extLst>
          </p:cNvPr>
          <p:cNvSpPr>
            <a:spLocks noGrp="1"/>
          </p:cNvSpPr>
          <p:nvPr>
            <p:ph type="body" sz="quarter" idx="15" hasCustomPrompt="1"/>
          </p:nvPr>
        </p:nvSpPr>
        <p:spPr>
          <a:xfrm>
            <a:off x="10368598" y="512763"/>
            <a:ext cx="1293813" cy="357187"/>
          </a:xfrm>
        </p:spPr>
        <p:txBody>
          <a:bodyPr lIns="0" tIns="0" rIns="0" bIns="0">
            <a:normAutofit/>
          </a:bodyPr>
          <a:lstStyle>
            <a:lvl1pPr marL="0" indent="0" algn="r">
              <a:spcBef>
                <a:spcPts val="0"/>
              </a:spcBef>
              <a:buNone/>
              <a:defRPr sz="800" baseline="0">
                <a:solidFill>
                  <a:srgbClr val="009DD1"/>
                </a:solidFill>
                <a:latin typeface="Gantari Light" pitchFamily="2" charset="77"/>
              </a:defRPr>
            </a:lvl1pPr>
          </a:lstStyle>
          <a:p>
            <a:pPr lvl="0"/>
            <a:fld id="{4DC1B54B-5141-894B-88D8-3D9EE3821881}" type="slidenum">
              <a:rPr lang="en-US" smtClean="0"/>
              <a:t>‹#›</a:t>
            </a:fld>
            <a:endParaRPr lang="en-US" dirty="0"/>
          </a:p>
        </p:txBody>
      </p:sp>
      <p:pic>
        <p:nvPicPr>
          <p:cNvPr id="9" name="Graphic 8">
            <a:extLst>
              <a:ext uri="{FF2B5EF4-FFF2-40B4-BE49-F238E27FC236}">
                <a16:creationId xmlns:a16="http://schemas.microsoft.com/office/drawing/2014/main" id="{58D84233-ABD1-6FF1-8391-7CBA4FA9693C}"/>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0547" t="38673" r="43911" b="38192"/>
          <a:stretch/>
        </p:blipFill>
        <p:spPr>
          <a:xfrm>
            <a:off x="9224682" y="-1"/>
            <a:ext cx="2967318" cy="2946963"/>
          </a:xfrm>
          <a:prstGeom prst="rect">
            <a:avLst/>
          </a:prstGeom>
        </p:spPr>
      </p:pic>
    </p:spTree>
    <p:extLst>
      <p:ext uri="{BB962C8B-B14F-4D97-AF65-F5344CB8AC3E}">
        <p14:creationId xmlns:p14="http://schemas.microsoft.com/office/powerpoint/2010/main" val="6005344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2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WALGA Text Page 2 Column">
    <p:bg>
      <p:bgPr>
        <a:solidFill>
          <a:schemeClr val="bg1"/>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2BC0A550-D72F-EDEF-EE6C-A87A3032BCE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801" r="13801"/>
          <a:stretch/>
        </p:blipFill>
        <p:spPr>
          <a:xfrm>
            <a:off x="529684" y="420337"/>
            <a:ext cx="893077" cy="823024"/>
          </a:xfrm>
          <a:prstGeom prst="rect">
            <a:avLst/>
          </a:prstGeom>
        </p:spPr>
      </p:pic>
      <p:sp>
        <p:nvSpPr>
          <p:cNvPr id="8" name="Text Placeholder 7">
            <a:extLst>
              <a:ext uri="{FF2B5EF4-FFF2-40B4-BE49-F238E27FC236}">
                <a16:creationId xmlns:a16="http://schemas.microsoft.com/office/drawing/2014/main" id="{29EE9BF9-8F59-48CA-6B1E-48BFAC0BB4D9}"/>
              </a:ext>
            </a:extLst>
          </p:cNvPr>
          <p:cNvSpPr>
            <a:spLocks noGrp="1"/>
          </p:cNvSpPr>
          <p:nvPr>
            <p:ph type="body" sz="quarter" idx="12" hasCustomPrompt="1"/>
          </p:nvPr>
        </p:nvSpPr>
        <p:spPr>
          <a:xfrm>
            <a:off x="587374" y="1795503"/>
            <a:ext cx="9064625" cy="1031332"/>
          </a:xfrm>
        </p:spPr>
        <p:txBody>
          <a:bodyPr lIns="0" tIns="0" rIns="0" bIns="0">
            <a:noAutofit/>
          </a:bodyPr>
          <a:lstStyle>
            <a:lvl1pPr marL="0" indent="0">
              <a:buNone/>
              <a:defRPr sz="3100" b="1" i="0" baseline="0">
                <a:solidFill>
                  <a:srgbClr val="7F136C"/>
                </a:solidFill>
                <a:latin typeface="Gantari SemiBold"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 sed do gravida </a:t>
            </a:r>
            <a:r>
              <a:rPr lang="en-US" dirty="0" err="1"/>
              <a:t>ortit</a:t>
            </a:r>
            <a:r>
              <a:rPr lang="en-US" dirty="0"/>
              <a:t> </a:t>
            </a:r>
            <a:r>
              <a:rPr lang="en-US" dirty="0" err="1"/>
              <a:t>amet</a:t>
            </a:r>
            <a:r>
              <a:rPr lang="en-US" dirty="0"/>
              <a:t> </a:t>
            </a:r>
            <a:r>
              <a:rPr lang="en-US" dirty="0" err="1"/>
              <a:t>tia</a:t>
            </a:r>
            <a:r>
              <a:rPr lang="en-US" dirty="0"/>
              <a:t>.</a:t>
            </a:r>
            <a:br>
              <a:rPr lang="en-US" dirty="0"/>
            </a:br>
            <a:r>
              <a:rPr lang="en-US" dirty="0"/>
              <a:t>Lorem ipsum dol sed do gravida </a:t>
            </a:r>
            <a:r>
              <a:rPr lang="en-US" dirty="0" err="1"/>
              <a:t>ortit</a:t>
            </a:r>
            <a:r>
              <a:rPr lang="en-US" dirty="0"/>
              <a:t> </a:t>
            </a:r>
            <a:r>
              <a:rPr lang="en-US" dirty="0" err="1"/>
              <a:t>amet</a:t>
            </a:r>
            <a:r>
              <a:rPr lang="en-US" dirty="0"/>
              <a:t> </a:t>
            </a:r>
            <a:r>
              <a:rPr lang="en-US" dirty="0" err="1"/>
              <a:t>tia</a:t>
            </a:r>
            <a:r>
              <a:rPr lang="en-US" dirty="0"/>
              <a:t>.</a:t>
            </a:r>
            <a:br>
              <a:rPr lang="en-US" dirty="0"/>
            </a:br>
            <a:br>
              <a:rPr lang="en-US" dirty="0"/>
            </a:br>
            <a:endParaRPr lang="en-US" dirty="0"/>
          </a:p>
        </p:txBody>
      </p:sp>
      <p:sp>
        <p:nvSpPr>
          <p:cNvPr id="12" name="Text Placeholder 11">
            <a:extLst>
              <a:ext uri="{FF2B5EF4-FFF2-40B4-BE49-F238E27FC236}">
                <a16:creationId xmlns:a16="http://schemas.microsoft.com/office/drawing/2014/main" id="{047A97F6-B3A0-18FA-BBA4-F8AF83B40BE7}"/>
              </a:ext>
            </a:extLst>
          </p:cNvPr>
          <p:cNvSpPr>
            <a:spLocks noGrp="1"/>
          </p:cNvSpPr>
          <p:nvPr>
            <p:ph type="body" sz="quarter" idx="13" hasCustomPrompt="1"/>
          </p:nvPr>
        </p:nvSpPr>
        <p:spPr>
          <a:xfrm>
            <a:off x="587375" y="3067091"/>
            <a:ext cx="11001952" cy="3005236"/>
          </a:xfrm>
        </p:spPr>
        <p:txBody>
          <a:bodyPr wrap="square" lIns="0" tIns="0" rIns="0" bIns="0" numCol="2" spcCol="360000">
            <a:noAutofit/>
          </a:bodyPr>
          <a:lstStyle>
            <a:lvl1pPr marL="0" indent="0">
              <a:lnSpc>
                <a:spcPts val="2000"/>
              </a:lnSpc>
              <a:buNone/>
              <a:defRPr sz="1600" baseline="0">
                <a:latin typeface="Gantari Light" pitchFamily="2" charset="77"/>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eiuididunt</a:t>
            </a:r>
            <a:r>
              <a:rPr lang="en-US" dirty="0"/>
              <a:t> </a:t>
            </a:r>
            <a:r>
              <a:rPr lang="en-US" dirty="0" err="1"/>
              <a:t>ut</a:t>
            </a:r>
            <a:r>
              <a:rPr lang="en-US" dirty="0"/>
              <a:t> labore et magna </a:t>
            </a:r>
            <a:r>
              <a:rPr lang="en-US" dirty="0" err="1"/>
              <a:t>alua</a:t>
            </a:r>
            <a:r>
              <a:rPr lang="en-US" dirty="0"/>
              <a:t>. </a:t>
            </a:r>
            <a:r>
              <a:rPr lang="en-US" dirty="0" err="1"/>
              <a:t>Quis</a:t>
            </a:r>
            <a:r>
              <a:rPr lang="en-US" dirty="0"/>
              <a:t> ipsum </a:t>
            </a:r>
            <a:r>
              <a:rPr lang="en-US" dirty="0" err="1"/>
              <a:t>suspendisse</a:t>
            </a:r>
            <a:r>
              <a:rPr lang="en-US" dirty="0"/>
              <a:t> </a:t>
            </a:r>
            <a:r>
              <a:rPr lang="en-US" dirty="0" err="1"/>
              <a:t>ultrices</a:t>
            </a:r>
            <a:r>
              <a:rPr lang="en-US" dirty="0"/>
              <a:t> gravida. </a:t>
            </a:r>
            <a:r>
              <a:rPr lang="en-US" dirty="0" err="1"/>
              <a:t>Risus</a:t>
            </a:r>
            <a:r>
              <a:rPr lang="en-US" dirty="0"/>
              <a:t> </a:t>
            </a:r>
            <a:r>
              <a:rPr lang="en-US" dirty="0" err="1"/>
              <a:t>commodo</a:t>
            </a:r>
            <a:r>
              <a:rPr lang="en-US" dirty="0"/>
              <a:t> </a:t>
            </a:r>
            <a:r>
              <a:rPr lang="en-US" dirty="0" err="1"/>
              <a:t>viverra</a:t>
            </a:r>
            <a:r>
              <a:rPr lang="en-US" dirty="0"/>
              <a:t> </a:t>
            </a:r>
            <a:r>
              <a:rPr lang="en-US" dirty="0" err="1"/>
              <a:t>maecenas</a:t>
            </a:r>
            <a:r>
              <a:rPr lang="en-US" dirty="0"/>
              <a:t> </a:t>
            </a:r>
            <a:r>
              <a:rPr lang="en-US" dirty="0" err="1"/>
              <a:t>accumsan</a:t>
            </a:r>
            <a:r>
              <a:rPr lang="en-US" dirty="0"/>
              <a:t> vel </a:t>
            </a:r>
            <a:r>
              <a:rPr lang="en-US" dirty="0" err="1"/>
              <a:t>facilisis</a:t>
            </a:r>
            <a:r>
              <a:rPr lang="en-US" dirty="0"/>
              <a:t>.</a:t>
            </a:r>
          </a:p>
          <a:p>
            <a:pPr lvl="0"/>
            <a:r>
              <a:rPr lang="en-US" dirty="0" err="1"/>
              <a:t>Consectetur</a:t>
            </a:r>
            <a:r>
              <a:rPr lang="en-US" dirty="0"/>
              <a:t> </a:t>
            </a:r>
            <a:r>
              <a:rPr lang="en-US" dirty="0" err="1"/>
              <a:t>adipisicing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dole magna </a:t>
            </a:r>
            <a:r>
              <a:rPr lang="en-US" dirty="0" err="1"/>
              <a:t>aliqua</a:t>
            </a:r>
            <a:r>
              <a:rPr lang="en-US" dirty="0"/>
              <a:t>. </a:t>
            </a:r>
            <a:r>
              <a:rPr lang="en-US" dirty="0" err="1"/>
              <a:t>Exercitet</a:t>
            </a:r>
            <a:r>
              <a:rPr lang="en-US" dirty="0"/>
              <a:t> </a:t>
            </a:r>
            <a:br>
              <a:rPr lang="en-US" dirty="0"/>
            </a:br>
            <a:r>
              <a:rPr lang="en-US" dirty="0" err="1"/>
              <a:t>atin</a:t>
            </a:r>
            <a:r>
              <a:rPr lang="en-US" dirty="0"/>
              <a:t> </a:t>
            </a:r>
            <a:r>
              <a:rPr lang="en-US" dirty="0" err="1"/>
              <a:t>ullamco</a:t>
            </a:r>
            <a:r>
              <a:rPr lang="en-US" dirty="0"/>
              <a:t> </a:t>
            </a:r>
            <a:r>
              <a:rPr lang="en-US" dirty="0" err="1"/>
              <a:t>laboris</a:t>
            </a:r>
            <a:r>
              <a:rPr lang="en-US" dirty="0"/>
              <a:t> et nisi </a:t>
            </a:r>
            <a:r>
              <a:rPr lang="en-US" dirty="0" err="1"/>
              <a:t>ut</a:t>
            </a:r>
            <a:r>
              <a:rPr lang="en-US" dirty="0"/>
              <a:t> </a:t>
            </a:r>
            <a:r>
              <a:rPr lang="en-US" dirty="0" err="1"/>
              <a:t>aliquip</a:t>
            </a:r>
            <a:r>
              <a:rPr lang="en-US" dirty="0"/>
              <a:t> ex ea. </a:t>
            </a:r>
            <a:r>
              <a:rPr lang="en-US" dirty="0" err="1"/>
              <a:t>Oelit</a:t>
            </a:r>
            <a:r>
              <a:rPr lang="en-US" dirty="0"/>
              <a:t> </a:t>
            </a:r>
            <a:r>
              <a:rPr lang="en-US" dirty="0" err="1"/>
              <a:t>esse</a:t>
            </a:r>
            <a:r>
              <a:rPr lang="en-US" dirty="0"/>
              <a:t> </a:t>
            </a:r>
            <a:r>
              <a:rPr lang="en-US" dirty="0" err="1"/>
              <a:t>cillum</a:t>
            </a:r>
            <a:r>
              <a:rPr lang="en-US" dirty="0"/>
              <a:t> dolore.</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eiuididunt</a:t>
            </a:r>
            <a:r>
              <a:rPr lang="en-US" dirty="0"/>
              <a:t> </a:t>
            </a:r>
            <a:r>
              <a:rPr lang="en-US" dirty="0" err="1"/>
              <a:t>ut</a:t>
            </a:r>
            <a:r>
              <a:rPr lang="en-US" dirty="0"/>
              <a:t> labore et magna </a:t>
            </a:r>
            <a:r>
              <a:rPr lang="en-US" dirty="0" err="1"/>
              <a:t>alua</a:t>
            </a:r>
            <a:r>
              <a:rPr lang="en-US" dirty="0"/>
              <a:t>.</a:t>
            </a:r>
          </a:p>
          <a:p>
            <a:pPr lvl="0"/>
            <a:endParaRPr lang="en-US" dirty="0"/>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eiuididunt</a:t>
            </a:r>
            <a:r>
              <a:rPr lang="en-US" dirty="0"/>
              <a:t> </a:t>
            </a:r>
            <a:r>
              <a:rPr lang="en-US" dirty="0" err="1"/>
              <a:t>ut</a:t>
            </a:r>
            <a:r>
              <a:rPr lang="en-US" dirty="0"/>
              <a:t> labore et magna </a:t>
            </a:r>
            <a:r>
              <a:rPr lang="en-US" dirty="0" err="1"/>
              <a:t>alua</a:t>
            </a:r>
            <a:r>
              <a:rPr lang="en-US" dirty="0"/>
              <a:t>. </a:t>
            </a:r>
            <a:r>
              <a:rPr lang="en-US" dirty="0" err="1"/>
              <a:t>Quis</a:t>
            </a:r>
            <a:r>
              <a:rPr lang="en-US" dirty="0"/>
              <a:t> ipsum </a:t>
            </a:r>
            <a:r>
              <a:rPr lang="en-US" dirty="0" err="1"/>
              <a:t>suspendisse</a:t>
            </a:r>
            <a:r>
              <a:rPr lang="en-US" dirty="0"/>
              <a:t> </a:t>
            </a:r>
            <a:r>
              <a:rPr lang="en-US" dirty="0" err="1"/>
              <a:t>ultrices</a:t>
            </a:r>
            <a:r>
              <a:rPr lang="en-US" dirty="0"/>
              <a:t> gravida. </a:t>
            </a:r>
            <a:r>
              <a:rPr lang="en-US" dirty="0" err="1"/>
              <a:t>Risus</a:t>
            </a:r>
            <a:r>
              <a:rPr lang="en-US" dirty="0"/>
              <a:t> </a:t>
            </a:r>
            <a:r>
              <a:rPr lang="en-US" dirty="0" err="1"/>
              <a:t>commodo</a:t>
            </a:r>
            <a:r>
              <a:rPr lang="en-US" dirty="0"/>
              <a:t> </a:t>
            </a:r>
            <a:r>
              <a:rPr lang="en-US" dirty="0" err="1"/>
              <a:t>viverra</a:t>
            </a:r>
            <a:r>
              <a:rPr lang="en-US" dirty="0"/>
              <a:t> </a:t>
            </a:r>
            <a:r>
              <a:rPr lang="en-US" dirty="0" err="1"/>
              <a:t>maecenas</a:t>
            </a:r>
            <a:r>
              <a:rPr lang="en-US" dirty="0"/>
              <a:t> </a:t>
            </a:r>
            <a:r>
              <a:rPr lang="en-US" dirty="0" err="1"/>
              <a:t>accumsan</a:t>
            </a:r>
            <a:r>
              <a:rPr lang="en-US" dirty="0"/>
              <a:t> vel </a:t>
            </a:r>
            <a:r>
              <a:rPr lang="en-US" dirty="0" err="1"/>
              <a:t>facilisis</a:t>
            </a:r>
            <a:r>
              <a:rPr lang="en-US" dirty="0"/>
              <a:t>.</a:t>
            </a:r>
          </a:p>
          <a:p>
            <a:pPr lvl="0"/>
            <a:r>
              <a:rPr lang="en-US" dirty="0" err="1"/>
              <a:t>Consectetur</a:t>
            </a:r>
            <a:r>
              <a:rPr lang="en-US" dirty="0"/>
              <a:t> </a:t>
            </a:r>
            <a:r>
              <a:rPr lang="en-US" dirty="0" err="1"/>
              <a:t>adipisicing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dole magna </a:t>
            </a:r>
            <a:r>
              <a:rPr lang="en-US" dirty="0" err="1"/>
              <a:t>aliqua</a:t>
            </a:r>
            <a:r>
              <a:rPr lang="en-US" dirty="0"/>
              <a:t>. </a:t>
            </a:r>
            <a:r>
              <a:rPr lang="en-US" dirty="0" err="1"/>
              <a:t>Exercitet</a:t>
            </a:r>
            <a:r>
              <a:rPr lang="en-US" dirty="0"/>
              <a:t> </a:t>
            </a:r>
            <a:br>
              <a:rPr lang="en-US" dirty="0"/>
            </a:br>
            <a:r>
              <a:rPr lang="en-US" dirty="0" err="1"/>
              <a:t>atin</a:t>
            </a:r>
            <a:r>
              <a:rPr lang="en-US" dirty="0"/>
              <a:t> </a:t>
            </a:r>
            <a:r>
              <a:rPr lang="en-US" dirty="0" err="1"/>
              <a:t>ullamco</a:t>
            </a:r>
            <a:r>
              <a:rPr lang="en-US" dirty="0"/>
              <a:t> </a:t>
            </a:r>
            <a:r>
              <a:rPr lang="en-US" dirty="0" err="1"/>
              <a:t>laboris</a:t>
            </a:r>
            <a:r>
              <a:rPr lang="en-US" dirty="0"/>
              <a:t> et nisi </a:t>
            </a:r>
            <a:r>
              <a:rPr lang="en-US" dirty="0" err="1"/>
              <a:t>ut</a:t>
            </a:r>
            <a:r>
              <a:rPr lang="en-US" dirty="0"/>
              <a:t> </a:t>
            </a:r>
            <a:r>
              <a:rPr lang="en-US" dirty="0" err="1"/>
              <a:t>aliquip</a:t>
            </a:r>
            <a:r>
              <a:rPr lang="en-US" dirty="0"/>
              <a:t> ex ea. </a:t>
            </a:r>
            <a:r>
              <a:rPr lang="en-US" dirty="0" err="1"/>
              <a:t>Oelit</a:t>
            </a:r>
            <a:r>
              <a:rPr lang="en-US" dirty="0"/>
              <a:t> </a:t>
            </a:r>
            <a:r>
              <a:rPr lang="en-US" dirty="0" err="1"/>
              <a:t>esse</a:t>
            </a:r>
            <a:r>
              <a:rPr lang="en-US" dirty="0"/>
              <a:t> </a:t>
            </a:r>
            <a:r>
              <a:rPr lang="en-US" dirty="0" err="1"/>
              <a:t>cillum</a:t>
            </a:r>
            <a:r>
              <a:rPr lang="en-US" dirty="0"/>
              <a:t> dolore.</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eiuididunt</a:t>
            </a:r>
            <a:r>
              <a:rPr lang="en-US" dirty="0"/>
              <a:t> </a:t>
            </a:r>
            <a:r>
              <a:rPr lang="en-US" dirty="0" err="1"/>
              <a:t>ut</a:t>
            </a:r>
            <a:r>
              <a:rPr lang="en-US" dirty="0"/>
              <a:t> labore et magna </a:t>
            </a:r>
            <a:r>
              <a:rPr lang="en-US" dirty="0" err="1"/>
              <a:t>alua</a:t>
            </a:r>
            <a:r>
              <a:rPr lang="en-US" dirty="0"/>
              <a:t>.</a:t>
            </a:r>
          </a:p>
          <a:p>
            <a:pPr lvl="0"/>
            <a:endParaRPr lang="en-US" dirty="0"/>
          </a:p>
        </p:txBody>
      </p:sp>
      <p:sp>
        <p:nvSpPr>
          <p:cNvPr id="15" name="Text Placeholder 14">
            <a:extLst>
              <a:ext uri="{FF2B5EF4-FFF2-40B4-BE49-F238E27FC236}">
                <a16:creationId xmlns:a16="http://schemas.microsoft.com/office/drawing/2014/main" id="{B2AFCCB4-BE72-D20B-6FA7-2E62521C36E9}"/>
              </a:ext>
            </a:extLst>
          </p:cNvPr>
          <p:cNvSpPr>
            <a:spLocks noGrp="1"/>
          </p:cNvSpPr>
          <p:nvPr>
            <p:ph type="body" sz="quarter" idx="14" hasCustomPrompt="1"/>
          </p:nvPr>
        </p:nvSpPr>
        <p:spPr>
          <a:xfrm>
            <a:off x="587375" y="6494736"/>
            <a:ext cx="4447401" cy="207148"/>
          </a:xfrm>
        </p:spPr>
        <p:txBody>
          <a:bodyPr wrap="none" lIns="0" tIns="0" rIns="0" bIns="0">
            <a:noAutofit/>
          </a:bodyPr>
          <a:lstStyle>
            <a:lvl1pPr marL="0" indent="0">
              <a:buNone/>
              <a:defRPr sz="1000" baseline="0">
                <a:solidFill>
                  <a:srgbClr val="DD1B29"/>
                </a:solidFill>
                <a:latin typeface="Gantari Light" pitchFamily="2" charset="77"/>
              </a:defRPr>
            </a:lvl1pPr>
          </a:lstStyle>
          <a:p>
            <a:pPr lvl="0"/>
            <a:r>
              <a:rPr lang="en-US" dirty="0"/>
              <a:t>Section Title Here</a:t>
            </a:r>
          </a:p>
        </p:txBody>
      </p:sp>
      <p:sp>
        <p:nvSpPr>
          <p:cNvPr id="17" name="Text Placeholder 21">
            <a:extLst>
              <a:ext uri="{FF2B5EF4-FFF2-40B4-BE49-F238E27FC236}">
                <a16:creationId xmlns:a16="http://schemas.microsoft.com/office/drawing/2014/main" id="{1112F5E1-340A-FD03-411C-4835A23CCAA8}"/>
              </a:ext>
            </a:extLst>
          </p:cNvPr>
          <p:cNvSpPr>
            <a:spLocks noGrp="1"/>
          </p:cNvSpPr>
          <p:nvPr>
            <p:ph type="body" sz="quarter" idx="15" hasCustomPrompt="1"/>
          </p:nvPr>
        </p:nvSpPr>
        <p:spPr>
          <a:xfrm>
            <a:off x="10368598" y="512763"/>
            <a:ext cx="1293813" cy="357187"/>
          </a:xfrm>
        </p:spPr>
        <p:txBody>
          <a:bodyPr lIns="0" tIns="0" rIns="0" bIns="0">
            <a:normAutofit/>
          </a:bodyPr>
          <a:lstStyle>
            <a:lvl1pPr marL="0" indent="0" algn="r">
              <a:spcBef>
                <a:spcPts val="0"/>
              </a:spcBef>
              <a:buNone/>
              <a:defRPr sz="800" baseline="0">
                <a:solidFill>
                  <a:srgbClr val="DD1B29"/>
                </a:solidFill>
                <a:latin typeface="Gantari Light" pitchFamily="2" charset="77"/>
              </a:defRPr>
            </a:lvl1pPr>
          </a:lstStyle>
          <a:p>
            <a:pPr lvl="0"/>
            <a:fld id="{4DC1B54B-5141-894B-88D8-3D9EE3821881}" type="slidenum">
              <a:rPr lang="en-US" smtClean="0"/>
              <a:t>‹#›</a:t>
            </a:fld>
            <a:endParaRPr lang="en-US" dirty="0"/>
          </a:p>
        </p:txBody>
      </p:sp>
      <p:pic>
        <p:nvPicPr>
          <p:cNvPr id="9" name="Graphic 8">
            <a:extLst>
              <a:ext uri="{FF2B5EF4-FFF2-40B4-BE49-F238E27FC236}">
                <a16:creationId xmlns:a16="http://schemas.microsoft.com/office/drawing/2014/main" id="{58D84233-ABD1-6FF1-8391-7CBA4FA9693C}"/>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0547" t="38673" r="43911" b="38192"/>
          <a:stretch/>
        </p:blipFill>
        <p:spPr>
          <a:xfrm>
            <a:off x="9224682" y="-1"/>
            <a:ext cx="2967318" cy="2946963"/>
          </a:xfrm>
          <a:prstGeom prst="rect">
            <a:avLst/>
          </a:prstGeom>
        </p:spPr>
      </p:pic>
    </p:spTree>
    <p:extLst>
      <p:ext uri="{BB962C8B-B14F-4D97-AF65-F5344CB8AC3E}">
        <p14:creationId xmlns:p14="http://schemas.microsoft.com/office/powerpoint/2010/main" val="12439329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2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ALGA Title Graphic Ocean">
    <p:bg>
      <p:bgPr>
        <a:solidFill>
          <a:srgbClr val="009DD1"/>
        </a:solid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20010229-52BE-52E9-E35C-039CAC0A5D7B}"/>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4647" t="10668" r="50575" b="75111"/>
          <a:stretch/>
        </p:blipFill>
        <p:spPr>
          <a:xfrm>
            <a:off x="8182896" y="5322885"/>
            <a:ext cx="4009104" cy="1535116"/>
          </a:xfrm>
          <a:prstGeom prst="rect">
            <a:avLst/>
          </a:prstGeom>
        </p:spPr>
      </p:pic>
      <p:pic>
        <p:nvPicPr>
          <p:cNvPr id="12" name="Graphic 11">
            <a:extLst>
              <a:ext uri="{FF2B5EF4-FFF2-40B4-BE49-F238E27FC236}">
                <a16:creationId xmlns:a16="http://schemas.microsoft.com/office/drawing/2014/main" id="{2F4D649F-0491-27D5-77A0-E5F559F9BE96}"/>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7775" t="18487" r="34366" b="29578"/>
          <a:stretch/>
        </p:blipFill>
        <p:spPr>
          <a:xfrm>
            <a:off x="3678148" y="0"/>
            <a:ext cx="6133672" cy="5613846"/>
          </a:xfrm>
          <a:prstGeom prst="rect">
            <a:avLst/>
          </a:prstGeom>
        </p:spPr>
      </p:pic>
      <p:pic>
        <p:nvPicPr>
          <p:cNvPr id="15" name="Graphic 14">
            <a:extLst>
              <a:ext uri="{FF2B5EF4-FFF2-40B4-BE49-F238E27FC236}">
                <a16:creationId xmlns:a16="http://schemas.microsoft.com/office/drawing/2014/main" id="{A87409C1-48DE-994D-264A-036797D21343}"/>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4648" t="24810" r="58094" b="30549"/>
          <a:stretch/>
        </p:blipFill>
        <p:spPr>
          <a:xfrm>
            <a:off x="9399754" y="-1"/>
            <a:ext cx="2792245" cy="4819031"/>
          </a:xfrm>
          <a:prstGeom prst="rect">
            <a:avLst/>
          </a:prstGeom>
        </p:spPr>
      </p:pic>
      <p:sp>
        <p:nvSpPr>
          <p:cNvPr id="3" name="Subtitle 2"/>
          <p:cNvSpPr>
            <a:spLocks noGrp="1"/>
          </p:cNvSpPr>
          <p:nvPr>
            <p:ph type="subTitle" idx="1" hasCustomPrompt="1"/>
          </p:nvPr>
        </p:nvSpPr>
        <p:spPr>
          <a:xfrm>
            <a:off x="587375" y="5228735"/>
            <a:ext cx="7518809" cy="1396458"/>
          </a:xfrm>
          <a:prstGeom prst="rect">
            <a:avLst/>
          </a:prstGeom>
        </p:spPr>
        <p:txBody>
          <a:bodyPr wrap="none" lIns="0" tIns="0" rIns="0" bIns="0">
            <a:noAutofit/>
          </a:bodyPr>
          <a:lstStyle>
            <a:lvl1pPr marL="0" indent="0" algn="l">
              <a:lnSpc>
                <a:spcPts val="2200"/>
              </a:lnSpc>
              <a:spcBef>
                <a:spcPts val="0"/>
              </a:spcBef>
              <a:buNone/>
              <a:defRPr sz="1600"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Lorem ipsum </a:t>
            </a:r>
            <a:r>
              <a:rPr lang="en-GB" dirty="0" err="1"/>
              <a:t>dolor</a:t>
            </a:r>
            <a:r>
              <a:rPr lang="en-GB" dirty="0"/>
              <a:t> sit</a:t>
            </a:r>
            <a:br>
              <a:rPr lang="en-GB" dirty="0"/>
            </a:br>
            <a:r>
              <a:rPr lang="en-GB" dirty="0"/>
              <a:t>June 2023</a:t>
            </a:r>
            <a:endParaRPr lang="en-US" dirty="0"/>
          </a:p>
        </p:txBody>
      </p:sp>
      <p:sp>
        <p:nvSpPr>
          <p:cNvPr id="2" name="Text Placeholder 20">
            <a:extLst>
              <a:ext uri="{FF2B5EF4-FFF2-40B4-BE49-F238E27FC236}">
                <a16:creationId xmlns:a16="http://schemas.microsoft.com/office/drawing/2014/main" id="{C5CBC30F-7116-566B-0265-0F10ADEB2FB7}"/>
              </a:ext>
            </a:extLst>
          </p:cNvPr>
          <p:cNvSpPr>
            <a:spLocks noGrp="1"/>
          </p:cNvSpPr>
          <p:nvPr>
            <p:ph type="body" sz="quarter" idx="10" hasCustomPrompt="1"/>
          </p:nvPr>
        </p:nvSpPr>
        <p:spPr>
          <a:xfrm>
            <a:off x="560679" y="2616412"/>
            <a:ext cx="8310440" cy="2084544"/>
          </a:xfrm>
        </p:spPr>
        <p:txBody>
          <a:bodyPr wrap="none" lIns="0" tIns="0" rIns="0" bIns="0" anchor="ctr" anchorCtr="0">
            <a:noAutofit/>
          </a:bodyPr>
          <a:lstStyle>
            <a:lvl1pPr marL="0" indent="0">
              <a:spcBef>
                <a:spcPts val="0"/>
              </a:spcBef>
              <a:buNone/>
              <a:defRPr sz="5500" b="1" i="0" baseline="0">
                <a:solidFill>
                  <a:srgbClr val="00465D"/>
                </a:solidFill>
                <a:latin typeface="+mj-lt"/>
              </a:defRPr>
            </a:lvl1pPr>
          </a:lstStyle>
          <a:p>
            <a:r>
              <a:rPr lang="en-GB" sz="5500" b="1" i="0" baseline="0" dirty="0">
                <a:solidFill>
                  <a:schemeClr val="bg1"/>
                </a:solidFill>
              </a:rPr>
              <a:t>Front page</a:t>
            </a:r>
            <a:br>
              <a:rPr lang="en-GB" sz="5500" b="1" i="0" baseline="0" dirty="0">
                <a:solidFill>
                  <a:schemeClr val="bg1"/>
                </a:solidFill>
              </a:rPr>
            </a:br>
            <a:r>
              <a:rPr lang="en-GB" sz="5500" b="1" i="0" baseline="0" dirty="0">
                <a:solidFill>
                  <a:schemeClr val="bg1"/>
                </a:solidFill>
              </a:rPr>
              <a:t>document title</a:t>
            </a:r>
            <a:br>
              <a:rPr lang="en-GB" sz="5500" b="1" i="0" baseline="0" dirty="0">
                <a:solidFill>
                  <a:schemeClr val="bg1"/>
                </a:solidFill>
              </a:rPr>
            </a:br>
            <a:r>
              <a:rPr lang="en-GB" sz="5500" b="1" i="0" baseline="0" dirty="0">
                <a:solidFill>
                  <a:schemeClr val="bg1"/>
                </a:solidFill>
              </a:rPr>
              <a:t>goes here.</a:t>
            </a:r>
            <a:endParaRPr lang="en-US" sz="5500" b="1" i="0" baseline="0" dirty="0">
              <a:solidFill>
                <a:schemeClr val="bg1"/>
              </a:solidFill>
            </a:endParaRPr>
          </a:p>
        </p:txBody>
      </p:sp>
      <p:pic>
        <p:nvPicPr>
          <p:cNvPr id="4" name="Graphic 3">
            <a:extLst>
              <a:ext uri="{FF2B5EF4-FFF2-40B4-BE49-F238E27FC236}">
                <a16:creationId xmlns:a16="http://schemas.microsoft.com/office/drawing/2014/main" id="{A04E7704-E06B-D119-0889-6389612199B2}"/>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30615" t="21068" r="30301" b="21444"/>
          <a:stretch/>
        </p:blipFill>
        <p:spPr>
          <a:xfrm>
            <a:off x="405036" y="272041"/>
            <a:ext cx="1454449" cy="1427361"/>
          </a:xfrm>
          <a:prstGeom prst="rect">
            <a:avLst/>
          </a:prstGeom>
        </p:spPr>
      </p:pic>
    </p:spTree>
    <p:extLst>
      <p:ext uri="{BB962C8B-B14F-4D97-AF65-F5344CB8AC3E}">
        <p14:creationId xmlns:p14="http://schemas.microsoft.com/office/powerpoint/2010/main" val="12513689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2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ALGA Title Image Tide">
    <p:bg>
      <p:bgPr>
        <a:solidFill>
          <a:srgbClr val="00465D"/>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87375" y="5228735"/>
            <a:ext cx="7518809" cy="1396458"/>
          </a:xfrm>
          <a:prstGeom prst="rect">
            <a:avLst/>
          </a:prstGeom>
        </p:spPr>
        <p:txBody>
          <a:bodyPr wrap="none" lIns="0" tIns="0" rIns="0" bIns="0">
            <a:noAutofit/>
          </a:bodyPr>
          <a:lstStyle>
            <a:lvl1pPr marL="0" indent="0" algn="l">
              <a:lnSpc>
                <a:spcPts val="2200"/>
              </a:lnSpc>
              <a:spcBef>
                <a:spcPts val="0"/>
              </a:spcBef>
              <a:buNone/>
              <a:defRPr sz="1600" baseline="0">
                <a:solidFill>
                  <a:schemeClr val="bg1"/>
                </a:solidFill>
                <a:latin typeface="Gantari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Lorem ipsum </a:t>
            </a:r>
            <a:r>
              <a:rPr lang="en-GB" dirty="0" err="1"/>
              <a:t>dolor</a:t>
            </a:r>
            <a:r>
              <a:rPr lang="en-GB" dirty="0"/>
              <a:t> sit</a:t>
            </a:r>
            <a:br>
              <a:rPr lang="en-GB" dirty="0"/>
            </a:br>
            <a:r>
              <a:rPr lang="en-GB" dirty="0"/>
              <a:t>June 2023</a:t>
            </a:r>
            <a:endParaRPr lang="en-US" dirty="0"/>
          </a:p>
        </p:txBody>
      </p:sp>
      <p:sp>
        <p:nvSpPr>
          <p:cNvPr id="2" name="Text Placeholder 20">
            <a:extLst>
              <a:ext uri="{FF2B5EF4-FFF2-40B4-BE49-F238E27FC236}">
                <a16:creationId xmlns:a16="http://schemas.microsoft.com/office/drawing/2014/main" id="{C5CBC30F-7116-566B-0265-0F10ADEB2FB7}"/>
              </a:ext>
            </a:extLst>
          </p:cNvPr>
          <p:cNvSpPr>
            <a:spLocks noGrp="1"/>
          </p:cNvSpPr>
          <p:nvPr>
            <p:ph type="body" sz="quarter" idx="10" hasCustomPrompt="1"/>
          </p:nvPr>
        </p:nvSpPr>
        <p:spPr>
          <a:xfrm>
            <a:off x="560679" y="2616412"/>
            <a:ext cx="8310440" cy="2084544"/>
          </a:xfrm>
        </p:spPr>
        <p:txBody>
          <a:bodyPr wrap="none" lIns="0" tIns="0" rIns="0" bIns="0" anchor="ctr" anchorCtr="0">
            <a:noAutofit/>
          </a:bodyPr>
          <a:lstStyle>
            <a:lvl1pPr marL="0" indent="0">
              <a:spcBef>
                <a:spcPts val="0"/>
              </a:spcBef>
              <a:buNone/>
              <a:defRPr sz="5500" b="1" i="0" baseline="0">
                <a:solidFill>
                  <a:schemeClr val="bg1"/>
                </a:solidFill>
                <a:latin typeface="+mj-lt"/>
              </a:defRPr>
            </a:lvl1pPr>
          </a:lstStyle>
          <a:p>
            <a:r>
              <a:rPr lang="en-GB" sz="5500" b="1" i="0" baseline="0" dirty="0">
                <a:solidFill>
                  <a:schemeClr val="bg1"/>
                </a:solidFill>
              </a:rPr>
              <a:t>Front page</a:t>
            </a:r>
            <a:br>
              <a:rPr lang="en-GB" sz="5500" b="1" i="0" baseline="0" dirty="0">
                <a:solidFill>
                  <a:schemeClr val="bg1"/>
                </a:solidFill>
              </a:rPr>
            </a:br>
            <a:r>
              <a:rPr lang="en-GB" sz="5500" b="1" i="0" baseline="0" dirty="0">
                <a:solidFill>
                  <a:schemeClr val="bg1"/>
                </a:solidFill>
              </a:rPr>
              <a:t>document title</a:t>
            </a:r>
            <a:br>
              <a:rPr lang="en-GB" sz="5500" b="1" i="0" baseline="0" dirty="0">
                <a:solidFill>
                  <a:schemeClr val="bg1"/>
                </a:solidFill>
              </a:rPr>
            </a:br>
            <a:r>
              <a:rPr lang="en-GB" sz="5500" b="1" i="0" baseline="0" dirty="0">
                <a:solidFill>
                  <a:schemeClr val="bg1"/>
                </a:solidFill>
              </a:rPr>
              <a:t>goes here.</a:t>
            </a:r>
            <a:endParaRPr lang="en-US" sz="5500" b="1" i="0" baseline="0" dirty="0">
              <a:solidFill>
                <a:schemeClr val="bg1"/>
              </a:solidFill>
            </a:endParaRPr>
          </a:p>
        </p:txBody>
      </p:sp>
      <p:pic>
        <p:nvPicPr>
          <p:cNvPr id="4" name="Graphic 3">
            <a:extLst>
              <a:ext uri="{FF2B5EF4-FFF2-40B4-BE49-F238E27FC236}">
                <a16:creationId xmlns:a16="http://schemas.microsoft.com/office/drawing/2014/main" id="{6CECC566-2B65-CA24-0450-B81ACBCC64A3}"/>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0615" t="21068" r="30301" b="21444"/>
          <a:stretch/>
        </p:blipFill>
        <p:spPr>
          <a:xfrm>
            <a:off x="405036" y="272041"/>
            <a:ext cx="1454449" cy="1427361"/>
          </a:xfrm>
          <a:prstGeom prst="rect">
            <a:avLst/>
          </a:prstGeom>
        </p:spPr>
      </p:pic>
    </p:spTree>
    <p:extLst>
      <p:ext uri="{BB962C8B-B14F-4D97-AF65-F5344CB8AC3E}">
        <p14:creationId xmlns:p14="http://schemas.microsoft.com/office/powerpoint/2010/main" val="23474221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2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WALGA Title Image Ocean">
    <p:bg>
      <p:bgPr>
        <a:solidFill>
          <a:srgbClr val="009DD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87375" y="5228735"/>
            <a:ext cx="7518809" cy="1396458"/>
          </a:xfrm>
          <a:prstGeom prst="rect">
            <a:avLst/>
          </a:prstGeom>
        </p:spPr>
        <p:txBody>
          <a:bodyPr wrap="none" lIns="0" tIns="0" rIns="0" bIns="0">
            <a:noAutofit/>
          </a:bodyPr>
          <a:lstStyle>
            <a:lvl1pPr marL="0" indent="0" algn="l">
              <a:lnSpc>
                <a:spcPts val="2200"/>
              </a:lnSpc>
              <a:spcBef>
                <a:spcPts val="0"/>
              </a:spcBef>
              <a:buNone/>
              <a:defRPr sz="1600" baseline="0">
                <a:solidFill>
                  <a:schemeClr val="bg1"/>
                </a:solidFill>
                <a:latin typeface="Gantari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Lorem ipsum </a:t>
            </a:r>
            <a:r>
              <a:rPr lang="en-GB" dirty="0" err="1"/>
              <a:t>dolor</a:t>
            </a:r>
            <a:r>
              <a:rPr lang="en-GB" dirty="0"/>
              <a:t> sit</a:t>
            </a:r>
            <a:br>
              <a:rPr lang="en-GB" dirty="0"/>
            </a:br>
            <a:r>
              <a:rPr lang="en-GB" dirty="0"/>
              <a:t>June 2023</a:t>
            </a:r>
            <a:endParaRPr lang="en-US" dirty="0"/>
          </a:p>
        </p:txBody>
      </p:sp>
      <p:sp>
        <p:nvSpPr>
          <p:cNvPr id="2" name="Text Placeholder 20">
            <a:extLst>
              <a:ext uri="{FF2B5EF4-FFF2-40B4-BE49-F238E27FC236}">
                <a16:creationId xmlns:a16="http://schemas.microsoft.com/office/drawing/2014/main" id="{C5CBC30F-7116-566B-0265-0F10ADEB2FB7}"/>
              </a:ext>
            </a:extLst>
          </p:cNvPr>
          <p:cNvSpPr>
            <a:spLocks noGrp="1"/>
          </p:cNvSpPr>
          <p:nvPr>
            <p:ph type="body" sz="quarter" idx="10" hasCustomPrompt="1"/>
          </p:nvPr>
        </p:nvSpPr>
        <p:spPr>
          <a:xfrm>
            <a:off x="560679" y="2616412"/>
            <a:ext cx="8310440" cy="2084544"/>
          </a:xfrm>
        </p:spPr>
        <p:txBody>
          <a:bodyPr wrap="none" lIns="0" tIns="0" rIns="0" bIns="0" anchor="ctr" anchorCtr="0">
            <a:noAutofit/>
          </a:bodyPr>
          <a:lstStyle>
            <a:lvl1pPr marL="0" indent="0">
              <a:spcBef>
                <a:spcPts val="0"/>
              </a:spcBef>
              <a:buNone/>
              <a:defRPr sz="5500" b="1" i="0" baseline="0">
                <a:solidFill>
                  <a:schemeClr val="bg1"/>
                </a:solidFill>
                <a:latin typeface="+mj-lt"/>
              </a:defRPr>
            </a:lvl1pPr>
          </a:lstStyle>
          <a:p>
            <a:r>
              <a:rPr lang="en-GB" sz="5500" b="1" i="0" baseline="0" dirty="0">
                <a:solidFill>
                  <a:schemeClr val="bg1"/>
                </a:solidFill>
              </a:rPr>
              <a:t>Front page</a:t>
            </a:r>
            <a:br>
              <a:rPr lang="en-GB" sz="5500" b="1" i="0" baseline="0" dirty="0">
                <a:solidFill>
                  <a:schemeClr val="bg1"/>
                </a:solidFill>
              </a:rPr>
            </a:br>
            <a:r>
              <a:rPr lang="en-GB" sz="5500" b="1" i="0" baseline="0" dirty="0">
                <a:solidFill>
                  <a:schemeClr val="bg1"/>
                </a:solidFill>
              </a:rPr>
              <a:t>document title</a:t>
            </a:r>
            <a:br>
              <a:rPr lang="en-GB" sz="5500" b="1" i="0" baseline="0" dirty="0">
                <a:solidFill>
                  <a:schemeClr val="bg1"/>
                </a:solidFill>
              </a:rPr>
            </a:br>
            <a:r>
              <a:rPr lang="en-GB" sz="5500" b="1" i="0" baseline="0" dirty="0">
                <a:solidFill>
                  <a:schemeClr val="bg1"/>
                </a:solidFill>
              </a:rPr>
              <a:t>goes here.</a:t>
            </a:r>
            <a:endParaRPr lang="en-US" sz="5500" b="1" i="0" baseline="0" dirty="0">
              <a:solidFill>
                <a:schemeClr val="bg1"/>
              </a:solidFill>
            </a:endParaRPr>
          </a:p>
        </p:txBody>
      </p:sp>
      <p:sp>
        <p:nvSpPr>
          <p:cNvPr id="4" name="Picture Placeholder 6">
            <a:extLst>
              <a:ext uri="{FF2B5EF4-FFF2-40B4-BE49-F238E27FC236}">
                <a16:creationId xmlns:a16="http://schemas.microsoft.com/office/drawing/2014/main" id="{DCE7B222-5979-0439-7225-590B77AA97AF}"/>
              </a:ext>
            </a:extLst>
          </p:cNvPr>
          <p:cNvSpPr>
            <a:spLocks noGrp="1"/>
          </p:cNvSpPr>
          <p:nvPr>
            <p:ph type="pic" sz="quarter" idx="12"/>
          </p:nvPr>
        </p:nvSpPr>
        <p:spPr>
          <a:xfrm>
            <a:off x="6096000" y="0"/>
            <a:ext cx="6096000" cy="6858000"/>
          </a:xfrm>
          <a:solidFill>
            <a:srgbClr val="BC529A"/>
          </a:solidFill>
        </p:spPr>
        <p:txBody>
          <a:bodyPr anchor="ctr" anchorCtr="0">
            <a:normAutofit/>
          </a:bodyPr>
          <a:lstStyle>
            <a:lvl1pPr marL="0" indent="0" algn="ctr">
              <a:buNone/>
              <a:defRPr sz="1400" baseline="0">
                <a:solidFill>
                  <a:schemeClr val="bg1"/>
                </a:solidFill>
              </a:defRPr>
            </a:lvl1pPr>
          </a:lstStyle>
          <a:p>
            <a:r>
              <a:rPr lang="en-GB"/>
              <a:t>Click icon to add picture</a:t>
            </a:r>
            <a:endParaRPr lang="en-US" dirty="0"/>
          </a:p>
        </p:txBody>
      </p:sp>
      <p:pic>
        <p:nvPicPr>
          <p:cNvPr id="5" name="Graphic 4">
            <a:extLst>
              <a:ext uri="{FF2B5EF4-FFF2-40B4-BE49-F238E27FC236}">
                <a16:creationId xmlns:a16="http://schemas.microsoft.com/office/drawing/2014/main" id="{D1D33C1E-A823-70DD-102C-7DCB3E986998}"/>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0615" t="21068" r="30301" b="21444"/>
          <a:stretch/>
        </p:blipFill>
        <p:spPr>
          <a:xfrm>
            <a:off x="405036" y="272041"/>
            <a:ext cx="1454449" cy="1427361"/>
          </a:xfrm>
          <a:prstGeom prst="rect">
            <a:avLst/>
          </a:prstGeom>
        </p:spPr>
      </p:pic>
    </p:spTree>
    <p:extLst>
      <p:ext uri="{BB962C8B-B14F-4D97-AF65-F5344CB8AC3E}">
        <p14:creationId xmlns:p14="http://schemas.microsoft.com/office/powerpoint/2010/main" val="12789501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2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ALGA Title Image Celebration">
    <p:bg>
      <p:bgPr>
        <a:solidFill>
          <a:srgbClr val="7F136C"/>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87375" y="5228735"/>
            <a:ext cx="7518809" cy="1396458"/>
          </a:xfrm>
          <a:prstGeom prst="rect">
            <a:avLst/>
          </a:prstGeom>
        </p:spPr>
        <p:txBody>
          <a:bodyPr wrap="none" lIns="0" tIns="0" rIns="0" bIns="0">
            <a:noAutofit/>
          </a:bodyPr>
          <a:lstStyle>
            <a:lvl1pPr marL="0" indent="0" algn="l">
              <a:lnSpc>
                <a:spcPts val="2200"/>
              </a:lnSpc>
              <a:spcBef>
                <a:spcPts val="0"/>
              </a:spcBef>
              <a:buNone/>
              <a:defRPr sz="1600" baseline="0">
                <a:solidFill>
                  <a:schemeClr val="bg1"/>
                </a:solidFill>
                <a:latin typeface="Gantari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Lorem ipsum </a:t>
            </a:r>
            <a:r>
              <a:rPr lang="en-GB" dirty="0" err="1"/>
              <a:t>dolor</a:t>
            </a:r>
            <a:r>
              <a:rPr lang="en-GB" dirty="0"/>
              <a:t> sit</a:t>
            </a:r>
            <a:br>
              <a:rPr lang="en-GB" dirty="0"/>
            </a:br>
            <a:r>
              <a:rPr lang="en-GB" dirty="0"/>
              <a:t>June 2023</a:t>
            </a:r>
            <a:endParaRPr lang="en-US" dirty="0"/>
          </a:p>
        </p:txBody>
      </p:sp>
      <p:sp>
        <p:nvSpPr>
          <p:cNvPr id="2" name="Text Placeholder 20">
            <a:extLst>
              <a:ext uri="{FF2B5EF4-FFF2-40B4-BE49-F238E27FC236}">
                <a16:creationId xmlns:a16="http://schemas.microsoft.com/office/drawing/2014/main" id="{C5CBC30F-7116-566B-0265-0F10ADEB2FB7}"/>
              </a:ext>
            </a:extLst>
          </p:cNvPr>
          <p:cNvSpPr>
            <a:spLocks noGrp="1"/>
          </p:cNvSpPr>
          <p:nvPr>
            <p:ph type="body" sz="quarter" idx="10" hasCustomPrompt="1"/>
          </p:nvPr>
        </p:nvSpPr>
        <p:spPr>
          <a:xfrm>
            <a:off x="560679" y="2616412"/>
            <a:ext cx="8310440" cy="2084544"/>
          </a:xfrm>
        </p:spPr>
        <p:txBody>
          <a:bodyPr wrap="none" lIns="0" tIns="0" rIns="0" bIns="0" anchor="ctr" anchorCtr="0">
            <a:noAutofit/>
          </a:bodyPr>
          <a:lstStyle>
            <a:lvl1pPr marL="0" indent="0">
              <a:spcBef>
                <a:spcPts val="0"/>
              </a:spcBef>
              <a:buNone/>
              <a:defRPr sz="5500" b="1" i="0" baseline="0">
                <a:solidFill>
                  <a:schemeClr val="bg1"/>
                </a:solidFill>
                <a:latin typeface="+mj-lt"/>
              </a:defRPr>
            </a:lvl1pPr>
          </a:lstStyle>
          <a:p>
            <a:r>
              <a:rPr lang="en-GB" sz="5500" b="1" i="0" baseline="0" dirty="0">
                <a:solidFill>
                  <a:schemeClr val="bg1"/>
                </a:solidFill>
              </a:rPr>
              <a:t>Front page</a:t>
            </a:r>
            <a:br>
              <a:rPr lang="en-GB" sz="5500" b="1" i="0" baseline="0" dirty="0">
                <a:solidFill>
                  <a:schemeClr val="bg1"/>
                </a:solidFill>
              </a:rPr>
            </a:br>
            <a:r>
              <a:rPr lang="en-GB" sz="5500" b="1" i="0" baseline="0" dirty="0">
                <a:solidFill>
                  <a:schemeClr val="bg1"/>
                </a:solidFill>
              </a:rPr>
              <a:t>document title</a:t>
            </a:r>
            <a:br>
              <a:rPr lang="en-GB" sz="5500" b="1" i="0" baseline="0" dirty="0">
                <a:solidFill>
                  <a:schemeClr val="bg1"/>
                </a:solidFill>
              </a:rPr>
            </a:br>
            <a:r>
              <a:rPr lang="en-GB" sz="5500" b="1" i="0" baseline="0" dirty="0">
                <a:solidFill>
                  <a:schemeClr val="bg1"/>
                </a:solidFill>
              </a:rPr>
              <a:t>goes here.</a:t>
            </a:r>
            <a:endParaRPr lang="en-US" sz="5500" b="1" i="0" baseline="0" dirty="0">
              <a:solidFill>
                <a:schemeClr val="bg1"/>
              </a:solidFill>
            </a:endParaRPr>
          </a:p>
        </p:txBody>
      </p:sp>
      <p:sp>
        <p:nvSpPr>
          <p:cNvPr id="4" name="Picture Placeholder 6">
            <a:extLst>
              <a:ext uri="{FF2B5EF4-FFF2-40B4-BE49-F238E27FC236}">
                <a16:creationId xmlns:a16="http://schemas.microsoft.com/office/drawing/2014/main" id="{60AEEE12-4FB1-D5CC-7FB2-1ECDB3DD83A8}"/>
              </a:ext>
            </a:extLst>
          </p:cNvPr>
          <p:cNvSpPr>
            <a:spLocks noGrp="1"/>
          </p:cNvSpPr>
          <p:nvPr>
            <p:ph type="pic" sz="quarter" idx="12"/>
          </p:nvPr>
        </p:nvSpPr>
        <p:spPr>
          <a:xfrm>
            <a:off x="6096000" y="0"/>
            <a:ext cx="6096000" cy="6858000"/>
          </a:xfrm>
          <a:solidFill>
            <a:srgbClr val="BC529A"/>
          </a:solidFill>
        </p:spPr>
        <p:txBody>
          <a:bodyPr anchor="ctr" anchorCtr="0">
            <a:normAutofit/>
          </a:bodyPr>
          <a:lstStyle>
            <a:lvl1pPr marL="0" indent="0" algn="ctr">
              <a:buNone/>
              <a:defRPr sz="1400" baseline="0">
                <a:solidFill>
                  <a:schemeClr val="bg1"/>
                </a:solidFill>
              </a:defRPr>
            </a:lvl1pPr>
          </a:lstStyle>
          <a:p>
            <a:r>
              <a:rPr lang="en-GB"/>
              <a:t>Click icon to add picture</a:t>
            </a:r>
            <a:endParaRPr lang="en-US" dirty="0"/>
          </a:p>
        </p:txBody>
      </p:sp>
      <p:pic>
        <p:nvPicPr>
          <p:cNvPr id="5" name="Graphic 4">
            <a:extLst>
              <a:ext uri="{FF2B5EF4-FFF2-40B4-BE49-F238E27FC236}">
                <a16:creationId xmlns:a16="http://schemas.microsoft.com/office/drawing/2014/main" id="{F100061E-CBD0-0FD4-49AD-3C385BB9F56A}"/>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0615" t="21068" r="30301" b="21444"/>
          <a:stretch/>
        </p:blipFill>
        <p:spPr>
          <a:xfrm>
            <a:off x="405036" y="272041"/>
            <a:ext cx="1454449" cy="1427361"/>
          </a:xfrm>
          <a:prstGeom prst="rect">
            <a:avLst/>
          </a:prstGeom>
        </p:spPr>
      </p:pic>
    </p:spTree>
    <p:extLst>
      <p:ext uri="{BB962C8B-B14F-4D97-AF65-F5344CB8AC3E}">
        <p14:creationId xmlns:p14="http://schemas.microsoft.com/office/powerpoint/2010/main" val="16621540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2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ALGA_Acknowledgement of Country Tide">
    <p:bg>
      <p:bgPr>
        <a:solidFill>
          <a:srgbClr val="00465D"/>
        </a:solidFill>
        <a:effectLst/>
      </p:bgPr>
    </p:bg>
    <p:spTree>
      <p:nvGrpSpPr>
        <p:cNvPr id="1" name=""/>
        <p:cNvGrpSpPr/>
        <p:nvPr/>
      </p:nvGrpSpPr>
      <p:grpSpPr>
        <a:xfrm>
          <a:off x="0" y="0"/>
          <a:ext cx="0" cy="0"/>
          <a:chOff x="0" y="0"/>
          <a:chExt cx="0" cy="0"/>
        </a:xfrm>
      </p:grpSpPr>
      <p:sp>
        <p:nvSpPr>
          <p:cNvPr id="32" name="Picture Placeholder 6">
            <a:extLst>
              <a:ext uri="{FF2B5EF4-FFF2-40B4-BE49-F238E27FC236}">
                <a16:creationId xmlns:a16="http://schemas.microsoft.com/office/drawing/2014/main" id="{FCC3324A-07C8-3A70-F58A-D8116E1BA10A}"/>
              </a:ext>
            </a:extLst>
          </p:cNvPr>
          <p:cNvSpPr>
            <a:spLocks noGrp="1"/>
          </p:cNvSpPr>
          <p:nvPr>
            <p:ph type="pic" sz="quarter" idx="11"/>
          </p:nvPr>
        </p:nvSpPr>
        <p:spPr>
          <a:xfrm>
            <a:off x="6096000" y="0"/>
            <a:ext cx="6096000" cy="6858000"/>
          </a:xfrm>
          <a:solidFill>
            <a:srgbClr val="BC529A"/>
          </a:solidFill>
        </p:spPr>
        <p:txBody>
          <a:bodyPr>
            <a:normAutofit/>
          </a:bodyPr>
          <a:lstStyle>
            <a:lvl1pPr marL="0" indent="0">
              <a:buNone/>
              <a:defRPr sz="1400" baseline="0">
                <a:solidFill>
                  <a:schemeClr val="bg1"/>
                </a:solidFill>
              </a:defRPr>
            </a:lvl1pPr>
          </a:lstStyle>
          <a:p>
            <a:r>
              <a:rPr lang="en-GB"/>
              <a:t>Click icon to add picture</a:t>
            </a:r>
            <a:endParaRPr lang="en-US" dirty="0"/>
          </a:p>
        </p:txBody>
      </p:sp>
      <p:sp>
        <p:nvSpPr>
          <p:cNvPr id="8" name="Text Placeholder 7">
            <a:extLst>
              <a:ext uri="{FF2B5EF4-FFF2-40B4-BE49-F238E27FC236}">
                <a16:creationId xmlns:a16="http://schemas.microsoft.com/office/drawing/2014/main" id="{90C76B61-D64A-3E02-07F7-08DA298FFBF9}"/>
              </a:ext>
            </a:extLst>
          </p:cNvPr>
          <p:cNvSpPr>
            <a:spLocks noGrp="1"/>
          </p:cNvSpPr>
          <p:nvPr>
            <p:ph type="body" sz="quarter" idx="12" hasCustomPrompt="1"/>
          </p:nvPr>
        </p:nvSpPr>
        <p:spPr>
          <a:xfrm>
            <a:off x="560678" y="2100746"/>
            <a:ext cx="4637088" cy="1031332"/>
          </a:xfrm>
        </p:spPr>
        <p:txBody>
          <a:bodyPr lIns="0" tIns="0" rIns="0" bIns="0">
            <a:noAutofit/>
          </a:bodyPr>
          <a:lstStyle>
            <a:lvl1pPr marL="0" indent="0">
              <a:buNone/>
              <a:defRPr sz="3100" b="1" i="0" baseline="0">
                <a:solidFill>
                  <a:schemeClr val="bg1"/>
                </a:solidFill>
                <a:latin typeface="Gantari SemiBold" pitchFamily="2" charset="77"/>
              </a:defRPr>
            </a:lvl1pPr>
          </a:lstStyle>
          <a:p>
            <a:pPr lvl="0"/>
            <a:r>
              <a:rPr lang="en-US" dirty="0"/>
              <a:t>Acknowledgement of Traditional Owners</a:t>
            </a:r>
          </a:p>
        </p:txBody>
      </p:sp>
      <p:sp>
        <p:nvSpPr>
          <p:cNvPr id="10" name="Text Placeholder 11">
            <a:extLst>
              <a:ext uri="{FF2B5EF4-FFF2-40B4-BE49-F238E27FC236}">
                <a16:creationId xmlns:a16="http://schemas.microsoft.com/office/drawing/2014/main" id="{82B13684-25C2-839B-EF4A-6966890C3642}"/>
              </a:ext>
            </a:extLst>
          </p:cNvPr>
          <p:cNvSpPr>
            <a:spLocks noGrp="1"/>
          </p:cNvSpPr>
          <p:nvPr>
            <p:ph type="body" sz="quarter" idx="13" hasCustomPrompt="1"/>
          </p:nvPr>
        </p:nvSpPr>
        <p:spPr>
          <a:xfrm>
            <a:off x="560678" y="3372333"/>
            <a:ext cx="3873239" cy="2037463"/>
          </a:xfrm>
        </p:spPr>
        <p:txBody>
          <a:bodyPr lIns="0" tIns="0" rIns="0" bIns="0">
            <a:noAutofit/>
          </a:bodyPr>
          <a:lstStyle>
            <a:lvl1pPr marL="0" indent="0">
              <a:lnSpc>
                <a:spcPts val="2000"/>
              </a:lnSpc>
              <a:buNone/>
              <a:defRPr sz="1600" baseline="0">
                <a:solidFill>
                  <a:schemeClr val="bg1"/>
                </a:solidFill>
                <a:latin typeface="Gantari Light" pitchFamily="2" charset="77"/>
              </a:defRPr>
            </a:lvl1pPr>
          </a:lstStyle>
          <a:p>
            <a:pPr lvl="0"/>
            <a:r>
              <a:rPr lang="en-US" dirty="0"/>
              <a:t>WALGA’s work regularly takes us across the State and as such we would like to acknowledge the many traditional owners of the land on which we work throughout Western Australia.</a:t>
            </a:r>
          </a:p>
          <a:p>
            <a:pPr lvl="0"/>
            <a:r>
              <a:rPr lang="en-US" dirty="0"/>
              <a:t>We pay our respects to their Elders, </a:t>
            </a:r>
            <a:br>
              <a:rPr lang="en-US" dirty="0"/>
            </a:br>
            <a:r>
              <a:rPr lang="en-US" dirty="0"/>
              <a:t>past and present.</a:t>
            </a:r>
          </a:p>
          <a:p>
            <a:pPr lvl="0"/>
            <a:endParaRPr lang="en-US" dirty="0"/>
          </a:p>
        </p:txBody>
      </p:sp>
      <p:sp>
        <p:nvSpPr>
          <p:cNvPr id="12" name="Text Placeholder 14">
            <a:extLst>
              <a:ext uri="{FF2B5EF4-FFF2-40B4-BE49-F238E27FC236}">
                <a16:creationId xmlns:a16="http://schemas.microsoft.com/office/drawing/2014/main" id="{0DFAFC99-7192-2918-7650-602A3B6D4A31}"/>
              </a:ext>
            </a:extLst>
          </p:cNvPr>
          <p:cNvSpPr>
            <a:spLocks noGrp="1"/>
          </p:cNvSpPr>
          <p:nvPr>
            <p:ph type="body" sz="quarter" idx="14" hasCustomPrompt="1"/>
          </p:nvPr>
        </p:nvSpPr>
        <p:spPr>
          <a:xfrm>
            <a:off x="564617" y="5715368"/>
            <a:ext cx="4447401" cy="551159"/>
          </a:xfrm>
        </p:spPr>
        <p:txBody>
          <a:bodyPr wrap="square" lIns="0" tIns="0" rIns="0" bIns="0">
            <a:noAutofit/>
          </a:bodyPr>
          <a:lstStyle>
            <a:lvl1pPr marL="0" indent="0">
              <a:buNone/>
              <a:defRPr sz="1000" baseline="0">
                <a:solidFill>
                  <a:schemeClr val="bg1"/>
                </a:solidFill>
                <a:latin typeface="Gantari Light" pitchFamily="2" charset="77"/>
              </a:defRPr>
            </a:lvl1pPr>
          </a:lstStyle>
          <a:p>
            <a:pPr lvl="0"/>
            <a:r>
              <a:rPr lang="en-US" dirty="0"/>
              <a:t>Pictured left: Artwork by Jade Dolman, a young </a:t>
            </a:r>
            <a:r>
              <a:rPr lang="en-US" dirty="0" err="1"/>
              <a:t>Whadjuk</a:t>
            </a:r>
            <a:r>
              <a:rPr lang="en-US" dirty="0"/>
              <a:t>/</a:t>
            </a:r>
            <a:r>
              <a:rPr lang="en-US" dirty="0" err="1"/>
              <a:t>Ballardong</a:t>
            </a:r>
            <a:r>
              <a:rPr lang="en-US" dirty="0"/>
              <a:t> </a:t>
            </a:r>
            <a:r>
              <a:rPr lang="en-US" dirty="0" err="1"/>
              <a:t>Nyoongar</a:t>
            </a:r>
            <a:r>
              <a:rPr lang="en-US" dirty="0"/>
              <a:t>, Eastern Arrernte, Irish woman from Perth.</a:t>
            </a:r>
          </a:p>
          <a:p>
            <a:pPr lvl="0"/>
            <a:endParaRPr lang="en-US" dirty="0"/>
          </a:p>
        </p:txBody>
      </p:sp>
      <p:pic>
        <p:nvPicPr>
          <p:cNvPr id="2" name="Graphic 1">
            <a:extLst>
              <a:ext uri="{FF2B5EF4-FFF2-40B4-BE49-F238E27FC236}">
                <a16:creationId xmlns:a16="http://schemas.microsoft.com/office/drawing/2014/main" id="{97B5C855-A4A2-2E5C-A32B-42808BD52F2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0615" t="21068" r="30301" b="21444"/>
          <a:stretch/>
        </p:blipFill>
        <p:spPr>
          <a:xfrm>
            <a:off x="405036" y="272041"/>
            <a:ext cx="1454449" cy="1427361"/>
          </a:xfrm>
          <a:prstGeom prst="rect">
            <a:avLst/>
          </a:prstGeom>
        </p:spPr>
      </p:pic>
    </p:spTree>
    <p:extLst>
      <p:ext uri="{BB962C8B-B14F-4D97-AF65-F5344CB8AC3E}">
        <p14:creationId xmlns:p14="http://schemas.microsoft.com/office/powerpoint/2010/main" val="6946431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2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ALGA Acklowledgement of Country Celebration">
    <p:bg>
      <p:bgPr>
        <a:solidFill>
          <a:srgbClr val="009DD1"/>
        </a:solidFill>
        <a:effectLst/>
      </p:bgPr>
    </p:bg>
    <p:spTree>
      <p:nvGrpSpPr>
        <p:cNvPr id="1" name=""/>
        <p:cNvGrpSpPr/>
        <p:nvPr/>
      </p:nvGrpSpPr>
      <p:grpSpPr>
        <a:xfrm>
          <a:off x="0" y="0"/>
          <a:ext cx="0" cy="0"/>
          <a:chOff x="0" y="0"/>
          <a:chExt cx="0" cy="0"/>
        </a:xfrm>
      </p:grpSpPr>
      <p:sp>
        <p:nvSpPr>
          <p:cNvPr id="45" name="Picture Placeholder 6">
            <a:extLst>
              <a:ext uri="{FF2B5EF4-FFF2-40B4-BE49-F238E27FC236}">
                <a16:creationId xmlns:a16="http://schemas.microsoft.com/office/drawing/2014/main" id="{5C20A347-42B3-76E4-92B4-85B21B86F96B}"/>
              </a:ext>
            </a:extLst>
          </p:cNvPr>
          <p:cNvSpPr>
            <a:spLocks noGrp="1"/>
          </p:cNvSpPr>
          <p:nvPr>
            <p:ph type="pic" sz="quarter" idx="11"/>
          </p:nvPr>
        </p:nvSpPr>
        <p:spPr>
          <a:xfrm>
            <a:off x="-2" y="1"/>
            <a:ext cx="6096001" cy="6857999"/>
          </a:xfrm>
          <a:solidFill>
            <a:srgbClr val="BC529A"/>
          </a:solidFill>
        </p:spPr>
        <p:txBody>
          <a:bodyPr>
            <a:normAutofit/>
          </a:bodyPr>
          <a:lstStyle>
            <a:lvl1pPr marL="0" indent="0">
              <a:buNone/>
              <a:defRPr sz="1400" baseline="0">
                <a:solidFill>
                  <a:schemeClr val="bg1"/>
                </a:solidFill>
              </a:defRPr>
            </a:lvl1pPr>
          </a:lstStyle>
          <a:p>
            <a:r>
              <a:rPr lang="en-GB"/>
              <a:t>Click icon to add picture</a:t>
            </a:r>
            <a:endParaRPr lang="en-US" dirty="0"/>
          </a:p>
        </p:txBody>
      </p:sp>
      <p:sp>
        <p:nvSpPr>
          <p:cNvPr id="10" name="Text Placeholder 7">
            <a:extLst>
              <a:ext uri="{FF2B5EF4-FFF2-40B4-BE49-F238E27FC236}">
                <a16:creationId xmlns:a16="http://schemas.microsoft.com/office/drawing/2014/main" id="{C5BA5E0A-245C-ABA9-C23F-13EA9EADE872}"/>
              </a:ext>
            </a:extLst>
          </p:cNvPr>
          <p:cNvSpPr>
            <a:spLocks noGrp="1"/>
          </p:cNvSpPr>
          <p:nvPr>
            <p:ph type="body" sz="quarter" idx="12" hasCustomPrompt="1"/>
          </p:nvPr>
        </p:nvSpPr>
        <p:spPr>
          <a:xfrm>
            <a:off x="6646800" y="2536103"/>
            <a:ext cx="4637088" cy="1031332"/>
          </a:xfrm>
        </p:spPr>
        <p:txBody>
          <a:bodyPr lIns="0" tIns="0" rIns="0" bIns="0">
            <a:noAutofit/>
          </a:bodyPr>
          <a:lstStyle>
            <a:lvl1pPr marL="0" indent="0">
              <a:buNone/>
              <a:defRPr sz="3100" b="1" i="0" baseline="0">
                <a:solidFill>
                  <a:schemeClr val="bg1"/>
                </a:solidFill>
                <a:latin typeface="Gantari SemiBold" pitchFamily="2" charset="77"/>
              </a:defRPr>
            </a:lvl1pPr>
          </a:lstStyle>
          <a:p>
            <a:pPr lvl="0"/>
            <a:r>
              <a:rPr lang="en-US" dirty="0"/>
              <a:t>Acknowledgement of Traditional Owners</a:t>
            </a:r>
          </a:p>
        </p:txBody>
      </p:sp>
      <p:sp>
        <p:nvSpPr>
          <p:cNvPr id="12" name="Text Placeholder 11">
            <a:extLst>
              <a:ext uri="{FF2B5EF4-FFF2-40B4-BE49-F238E27FC236}">
                <a16:creationId xmlns:a16="http://schemas.microsoft.com/office/drawing/2014/main" id="{5C967209-FD10-13C3-D41E-84A0E1887057}"/>
              </a:ext>
            </a:extLst>
          </p:cNvPr>
          <p:cNvSpPr>
            <a:spLocks noGrp="1"/>
          </p:cNvSpPr>
          <p:nvPr>
            <p:ph type="body" sz="quarter" idx="13" hasCustomPrompt="1"/>
          </p:nvPr>
        </p:nvSpPr>
        <p:spPr>
          <a:xfrm>
            <a:off x="6646800" y="3807690"/>
            <a:ext cx="3873239" cy="2037463"/>
          </a:xfrm>
        </p:spPr>
        <p:txBody>
          <a:bodyPr lIns="0" tIns="0" rIns="0" bIns="0">
            <a:noAutofit/>
          </a:bodyPr>
          <a:lstStyle>
            <a:lvl1pPr marL="0" indent="0">
              <a:lnSpc>
                <a:spcPts val="2000"/>
              </a:lnSpc>
              <a:buNone/>
              <a:defRPr sz="1600" baseline="0">
                <a:solidFill>
                  <a:schemeClr val="bg1"/>
                </a:solidFill>
                <a:latin typeface="Gantari Light" pitchFamily="2" charset="77"/>
              </a:defRPr>
            </a:lvl1pPr>
          </a:lstStyle>
          <a:p>
            <a:pPr lvl="0"/>
            <a:r>
              <a:rPr lang="en-US" dirty="0"/>
              <a:t>WALGA’s work regularly takes us across the State and as such we would like to acknowledge the many traditional owners of the land on which we work throughout Western Australia.</a:t>
            </a:r>
          </a:p>
          <a:p>
            <a:pPr lvl="0"/>
            <a:r>
              <a:rPr lang="en-US" dirty="0"/>
              <a:t>We pay our respects to their Elders, </a:t>
            </a:r>
            <a:br>
              <a:rPr lang="en-US" dirty="0"/>
            </a:br>
            <a:r>
              <a:rPr lang="en-US" dirty="0"/>
              <a:t>past and present.</a:t>
            </a:r>
          </a:p>
          <a:p>
            <a:pPr lvl="0"/>
            <a:endParaRPr lang="en-US" dirty="0"/>
          </a:p>
        </p:txBody>
      </p:sp>
      <p:sp>
        <p:nvSpPr>
          <p:cNvPr id="37" name="Text Placeholder 14">
            <a:extLst>
              <a:ext uri="{FF2B5EF4-FFF2-40B4-BE49-F238E27FC236}">
                <a16:creationId xmlns:a16="http://schemas.microsoft.com/office/drawing/2014/main" id="{E42B049D-EFF9-A3D2-0711-A25B9EA0B4F3}"/>
              </a:ext>
            </a:extLst>
          </p:cNvPr>
          <p:cNvSpPr>
            <a:spLocks noGrp="1"/>
          </p:cNvSpPr>
          <p:nvPr>
            <p:ph type="body" sz="quarter" idx="14" hasCustomPrompt="1"/>
          </p:nvPr>
        </p:nvSpPr>
        <p:spPr>
          <a:xfrm>
            <a:off x="6650739" y="6150725"/>
            <a:ext cx="4447401" cy="551159"/>
          </a:xfrm>
        </p:spPr>
        <p:txBody>
          <a:bodyPr wrap="square" lIns="0" tIns="0" rIns="0" bIns="0">
            <a:noAutofit/>
          </a:bodyPr>
          <a:lstStyle>
            <a:lvl1pPr marL="0" indent="0">
              <a:buNone/>
              <a:defRPr sz="1000" baseline="0">
                <a:solidFill>
                  <a:schemeClr val="bg1"/>
                </a:solidFill>
                <a:latin typeface="Gantari Light" pitchFamily="2" charset="77"/>
              </a:defRPr>
            </a:lvl1pPr>
          </a:lstStyle>
          <a:p>
            <a:pPr lvl="0"/>
            <a:r>
              <a:rPr lang="en-US" dirty="0"/>
              <a:t>Pictured left: Artwork by Jade Dolman, a young </a:t>
            </a:r>
            <a:r>
              <a:rPr lang="en-US" dirty="0" err="1"/>
              <a:t>Whadjuk</a:t>
            </a:r>
            <a:r>
              <a:rPr lang="en-US" dirty="0"/>
              <a:t>/</a:t>
            </a:r>
            <a:r>
              <a:rPr lang="en-US" dirty="0" err="1"/>
              <a:t>Ballardong</a:t>
            </a:r>
            <a:r>
              <a:rPr lang="en-US" dirty="0"/>
              <a:t> </a:t>
            </a:r>
            <a:r>
              <a:rPr lang="en-US" dirty="0" err="1"/>
              <a:t>Nyoongar</a:t>
            </a:r>
            <a:r>
              <a:rPr lang="en-US" dirty="0"/>
              <a:t>, Eastern Arrernte, Irish woman from Perth.</a:t>
            </a:r>
          </a:p>
          <a:p>
            <a:pPr lvl="0"/>
            <a:endParaRPr lang="en-US" dirty="0"/>
          </a:p>
        </p:txBody>
      </p:sp>
      <p:grpSp>
        <p:nvGrpSpPr>
          <p:cNvPr id="46" name="Group 45">
            <a:extLst>
              <a:ext uri="{FF2B5EF4-FFF2-40B4-BE49-F238E27FC236}">
                <a16:creationId xmlns:a16="http://schemas.microsoft.com/office/drawing/2014/main" id="{7218B335-0069-0675-3B06-80BFDE4C5D24}"/>
              </a:ext>
            </a:extLst>
          </p:cNvPr>
          <p:cNvGrpSpPr/>
          <p:nvPr userDrawn="1"/>
        </p:nvGrpSpPr>
        <p:grpSpPr>
          <a:xfrm>
            <a:off x="-1" y="0"/>
            <a:ext cx="8094507" cy="6858000"/>
            <a:chOff x="-1" y="0"/>
            <a:chExt cx="8094507" cy="6858000"/>
          </a:xfrm>
        </p:grpSpPr>
        <p:pic>
          <p:nvPicPr>
            <p:cNvPr id="38" name="Graphic 37">
              <a:extLst>
                <a:ext uri="{FF2B5EF4-FFF2-40B4-BE49-F238E27FC236}">
                  <a16:creationId xmlns:a16="http://schemas.microsoft.com/office/drawing/2014/main" id="{E4841691-8299-3598-17D7-98EC648B1D6E}"/>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3729" t="49756" r="31338" b="29578"/>
            <a:stretch/>
          </p:blipFill>
          <p:spPr>
            <a:xfrm>
              <a:off x="460932" y="0"/>
              <a:ext cx="7633574" cy="2342405"/>
            </a:xfrm>
            <a:prstGeom prst="rect">
              <a:avLst/>
            </a:prstGeom>
          </p:spPr>
        </p:pic>
        <p:pic>
          <p:nvPicPr>
            <p:cNvPr id="39" name="Graphic 38">
              <a:extLst>
                <a:ext uri="{FF2B5EF4-FFF2-40B4-BE49-F238E27FC236}">
                  <a16:creationId xmlns:a16="http://schemas.microsoft.com/office/drawing/2014/main" id="{84D5FCAD-077B-E427-2FDE-4245A56CDC2F}"/>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31166" t="9031" r="31339" b="46211"/>
            <a:stretch/>
          </p:blipFill>
          <p:spPr>
            <a:xfrm>
              <a:off x="-1" y="1784716"/>
              <a:ext cx="6370051" cy="5073284"/>
            </a:xfrm>
            <a:prstGeom prst="rect">
              <a:avLst/>
            </a:prstGeom>
          </p:spPr>
        </p:pic>
      </p:grpSp>
      <p:pic>
        <p:nvPicPr>
          <p:cNvPr id="2" name="Graphic 1">
            <a:extLst>
              <a:ext uri="{FF2B5EF4-FFF2-40B4-BE49-F238E27FC236}">
                <a16:creationId xmlns:a16="http://schemas.microsoft.com/office/drawing/2014/main" id="{19D124FB-4093-C559-E7D1-815DE14256D0}"/>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30615" t="21068" r="30301" b="21444"/>
          <a:stretch/>
        </p:blipFill>
        <p:spPr>
          <a:xfrm>
            <a:off x="10370915" y="272041"/>
            <a:ext cx="1454449" cy="1427361"/>
          </a:xfrm>
          <a:prstGeom prst="rect">
            <a:avLst/>
          </a:prstGeom>
        </p:spPr>
      </p:pic>
    </p:spTree>
    <p:extLst>
      <p:ext uri="{BB962C8B-B14F-4D97-AF65-F5344CB8AC3E}">
        <p14:creationId xmlns:p14="http://schemas.microsoft.com/office/powerpoint/2010/main" val="28923428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28">
          <p15:clr>
            <a:srgbClr val="FBAE40"/>
          </p15:clr>
        </p15:guide>
        <p15:guide id="4" pos="731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ALGA Section Break Tide">
    <p:bg>
      <p:bgPr>
        <a:solidFill>
          <a:srgbClr val="00465D"/>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364194" y="3910922"/>
            <a:ext cx="3829981" cy="1985613"/>
          </a:xfrm>
          <a:prstGeom prst="rect">
            <a:avLst/>
          </a:prstGeom>
        </p:spPr>
        <p:txBody>
          <a:bodyPr wrap="none" lIns="0" tIns="0" rIns="0" bIns="0">
            <a:noAutofit/>
          </a:bodyPr>
          <a:lstStyle>
            <a:lvl1pPr marL="0" indent="0" algn="l">
              <a:lnSpc>
                <a:spcPts val="2000"/>
              </a:lnSpc>
              <a:spcBef>
                <a:spcPts val="0"/>
              </a:spcBef>
              <a:spcAft>
                <a:spcPts val="1000"/>
              </a:spcAft>
              <a:buNone/>
              <a:defRPr sz="1400" baseline="0">
                <a:solidFill>
                  <a:schemeClr val="bg1"/>
                </a:solidFill>
                <a:latin typeface="Gantari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Lorem ipsum </a:t>
            </a:r>
            <a:r>
              <a:rPr lang="en-GB" dirty="0" err="1"/>
              <a:t>dolor</a:t>
            </a:r>
            <a:r>
              <a:rPr lang="en-GB" dirty="0"/>
              <a:t> sit </a:t>
            </a:r>
            <a:r>
              <a:rPr lang="en-GB" dirty="0" err="1"/>
              <a:t>amet</a:t>
            </a:r>
            <a:endParaRPr lang="en-GB" dirty="0"/>
          </a:p>
          <a:p>
            <a:r>
              <a:rPr lang="en-GB" dirty="0" err="1"/>
              <a:t>Consectetur</a:t>
            </a:r>
            <a:r>
              <a:rPr lang="en-GB" dirty="0"/>
              <a:t> </a:t>
            </a:r>
            <a:r>
              <a:rPr lang="en-GB" dirty="0" err="1"/>
              <a:t>adipisicing</a:t>
            </a:r>
            <a:endParaRPr lang="en-GB" dirty="0"/>
          </a:p>
          <a:p>
            <a:r>
              <a:rPr lang="en-GB" dirty="0" err="1"/>
              <a:t>Elit</a:t>
            </a:r>
            <a:r>
              <a:rPr lang="en-GB" dirty="0"/>
              <a:t> </a:t>
            </a:r>
            <a:r>
              <a:rPr lang="en-GB" dirty="0" err="1"/>
              <a:t>sed</a:t>
            </a:r>
            <a:r>
              <a:rPr lang="en-GB" dirty="0"/>
              <a:t> do </a:t>
            </a:r>
            <a:r>
              <a:rPr lang="en-GB" dirty="0" err="1"/>
              <a:t>eiusmod</a:t>
            </a:r>
            <a:r>
              <a:rPr lang="en-GB" dirty="0"/>
              <a:t> </a:t>
            </a:r>
            <a:r>
              <a:rPr lang="en-GB" dirty="0" err="1"/>
              <a:t>tempor</a:t>
            </a:r>
            <a:endParaRPr lang="en-GB" dirty="0"/>
          </a:p>
          <a:p>
            <a:r>
              <a:rPr lang="en-GB" dirty="0" err="1"/>
              <a:t>Rincididunt</a:t>
            </a:r>
            <a:r>
              <a:rPr lang="en-GB" dirty="0"/>
              <a:t> </a:t>
            </a:r>
            <a:r>
              <a:rPr lang="en-GB" dirty="0" err="1"/>
              <a:t>ut</a:t>
            </a:r>
            <a:r>
              <a:rPr lang="en-GB" dirty="0"/>
              <a:t> labore</a:t>
            </a:r>
          </a:p>
        </p:txBody>
      </p:sp>
      <p:sp>
        <p:nvSpPr>
          <p:cNvPr id="15" name="Text Placeholder 14">
            <a:extLst>
              <a:ext uri="{FF2B5EF4-FFF2-40B4-BE49-F238E27FC236}">
                <a16:creationId xmlns:a16="http://schemas.microsoft.com/office/drawing/2014/main" id="{D80B99B2-CC1C-2018-406D-C7CCD430F87A}"/>
              </a:ext>
            </a:extLst>
          </p:cNvPr>
          <p:cNvSpPr>
            <a:spLocks noGrp="1"/>
          </p:cNvSpPr>
          <p:nvPr>
            <p:ph type="body" sz="quarter" idx="10" hasCustomPrompt="1"/>
          </p:nvPr>
        </p:nvSpPr>
        <p:spPr>
          <a:xfrm>
            <a:off x="3363913" y="1759823"/>
            <a:ext cx="5302250" cy="1560512"/>
          </a:xfrm>
        </p:spPr>
        <p:txBody>
          <a:bodyPr lIns="0" tIns="0" rIns="0" bIns="0">
            <a:normAutofit/>
          </a:bodyPr>
          <a:lstStyle>
            <a:lvl1pPr marL="0" indent="0">
              <a:lnSpc>
                <a:spcPct val="90000"/>
              </a:lnSpc>
              <a:spcBef>
                <a:spcPts val="0"/>
              </a:spcBef>
              <a:spcAft>
                <a:spcPts val="0"/>
              </a:spcAft>
              <a:buNone/>
              <a:defRPr sz="4300" b="1" i="0" baseline="0">
                <a:solidFill>
                  <a:schemeClr val="bg1"/>
                </a:solidFill>
              </a:defRPr>
            </a:lvl1pPr>
          </a:lstStyle>
          <a:p>
            <a:pPr lvl="0"/>
            <a:r>
              <a:rPr lang="en-US" dirty="0"/>
              <a:t>Section break page</a:t>
            </a:r>
            <a:br>
              <a:rPr lang="en-US" dirty="0"/>
            </a:br>
            <a:r>
              <a:rPr lang="en-US" dirty="0"/>
              <a:t>title goes here.</a:t>
            </a:r>
          </a:p>
        </p:txBody>
      </p:sp>
      <p:pic>
        <p:nvPicPr>
          <p:cNvPr id="11" name="Graphic 10">
            <a:extLst>
              <a:ext uri="{FF2B5EF4-FFF2-40B4-BE49-F238E27FC236}">
                <a16:creationId xmlns:a16="http://schemas.microsoft.com/office/drawing/2014/main" id="{CDCB4F25-0AEA-1336-AB9A-D41A4D62E5C5}"/>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0547" t="17417" r="43911" b="38192"/>
          <a:stretch/>
        </p:blipFill>
        <p:spPr>
          <a:xfrm>
            <a:off x="9224682" y="793376"/>
            <a:ext cx="2967318" cy="5654490"/>
          </a:xfrm>
          <a:prstGeom prst="rect">
            <a:avLst/>
          </a:prstGeom>
        </p:spPr>
      </p:pic>
      <p:pic>
        <p:nvPicPr>
          <p:cNvPr id="8" name="Graphic 7">
            <a:extLst>
              <a:ext uri="{FF2B5EF4-FFF2-40B4-BE49-F238E27FC236}">
                <a16:creationId xmlns:a16="http://schemas.microsoft.com/office/drawing/2014/main" id="{789314B1-58D7-7745-AB1D-AD7DB363219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3801" r="13801"/>
          <a:stretch/>
        </p:blipFill>
        <p:spPr>
          <a:xfrm>
            <a:off x="529684" y="420337"/>
            <a:ext cx="893077" cy="823024"/>
          </a:xfrm>
          <a:prstGeom prst="rect">
            <a:avLst/>
          </a:prstGeom>
        </p:spPr>
      </p:pic>
      <p:sp>
        <p:nvSpPr>
          <p:cNvPr id="18" name="Text Placeholder 17">
            <a:extLst>
              <a:ext uri="{FF2B5EF4-FFF2-40B4-BE49-F238E27FC236}">
                <a16:creationId xmlns:a16="http://schemas.microsoft.com/office/drawing/2014/main" id="{C9DD4D7B-CC4A-7893-4410-BD297BD0FBDE}"/>
              </a:ext>
            </a:extLst>
          </p:cNvPr>
          <p:cNvSpPr>
            <a:spLocks noGrp="1"/>
          </p:cNvSpPr>
          <p:nvPr>
            <p:ph type="body" sz="quarter" idx="11" hasCustomPrompt="1"/>
          </p:nvPr>
        </p:nvSpPr>
        <p:spPr>
          <a:xfrm>
            <a:off x="494735" y="1605103"/>
            <a:ext cx="2503207" cy="1814925"/>
          </a:xfrm>
        </p:spPr>
        <p:txBody>
          <a:bodyPr wrap="none" lIns="0" tIns="0" rIns="0" bIns="0">
            <a:noAutofit/>
          </a:bodyPr>
          <a:lstStyle>
            <a:lvl1pPr marL="0" indent="0">
              <a:buNone/>
              <a:defRPr sz="11500" spc="-100" baseline="0">
                <a:solidFill>
                  <a:srgbClr val="009DD1"/>
                </a:solidFill>
                <a:latin typeface="Gantari Light" pitchFamily="2" charset="77"/>
              </a:defRPr>
            </a:lvl1pPr>
          </a:lstStyle>
          <a:p>
            <a:pPr lvl="0"/>
            <a:r>
              <a:rPr lang="en-US" dirty="0"/>
              <a:t>01</a:t>
            </a:r>
          </a:p>
        </p:txBody>
      </p:sp>
      <p:sp>
        <p:nvSpPr>
          <p:cNvPr id="22" name="Text Placeholder 21">
            <a:extLst>
              <a:ext uri="{FF2B5EF4-FFF2-40B4-BE49-F238E27FC236}">
                <a16:creationId xmlns:a16="http://schemas.microsoft.com/office/drawing/2014/main" id="{2932BBAD-F89D-8AAF-AECA-B54CE74458DC}"/>
              </a:ext>
            </a:extLst>
          </p:cNvPr>
          <p:cNvSpPr>
            <a:spLocks noGrp="1"/>
          </p:cNvSpPr>
          <p:nvPr>
            <p:ph type="body" sz="quarter" idx="12" hasCustomPrompt="1"/>
          </p:nvPr>
        </p:nvSpPr>
        <p:spPr>
          <a:xfrm>
            <a:off x="10368598" y="512763"/>
            <a:ext cx="1293813" cy="357187"/>
          </a:xfrm>
        </p:spPr>
        <p:txBody>
          <a:bodyPr lIns="0" tIns="0" rIns="0" bIns="0">
            <a:normAutofit/>
          </a:bodyPr>
          <a:lstStyle>
            <a:lvl1pPr marL="0" indent="0" algn="r">
              <a:spcBef>
                <a:spcPts val="0"/>
              </a:spcBef>
              <a:buNone/>
              <a:defRPr sz="800" baseline="0">
                <a:solidFill>
                  <a:schemeClr val="bg1"/>
                </a:solidFill>
                <a:latin typeface="Gantari Light" pitchFamily="2" charset="77"/>
              </a:defRPr>
            </a:lvl1pPr>
          </a:lstStyle>
          <a:p>
            <a:pPr lvl="0"/>
            <a:fld id="{4DC1B54B-5141-894B-88D8-3D9EE3821881}" type="slidenum">
              <a:rPr lang="en-US" smtClean="0"/>
              <a:t>‹#›</a:t>
            </a:fld>
            <a:endParaRPr lang="en-US" dirty="0"/>
          </a:p>
        </p:txBody>
      </p:sp>
    </p:spTree>
    <p:extLst>
      <p:ext uri="{BB962C8B-B14F-4D97-AF65-F5344CB8AC3E}">
        <p14:creationId xmlns:p14="http://schemas.microsoft.com/office/powerpoint/2010/main" val="2739093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28">
          <p15:clr>
            <a:srgbClr val="FBAE40"/>
          </p15:clr>
        </p15:guide>
        <p15:guide id="4" orient="horz" pos="1774" userDrawn="1">
          <p15:clr>
            <a:srgbClr val="FBAE40"/>
          </p15:clr>
        </p15:guide>
        <p15:guide id="5" orient="horz" pos="116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ALGA Section Break Ocean">
    <p:bg>
      <p:bgPr>
        <a:solidFill>
          <a:srgbClr val="009DD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364194" y="3910922"/>
            <a:ext cx="3829981" cy="1985613"/>
          </a:xfrm>
          <a:prstGeom prst="rect">
            <a:avLst/>
          </a:prstGeom>
        </p:spPr>
        <p:txBody>
          <a:bodyPr wrap="none" lIns="0" tIns="0" rIns="0" bIns="0">
            <a:noAutofit/>
          </a:bodyPr>
          <a:lstStyle>
            <a:lvl1pPr marL="0" indent="0" algn="l">
              <a:lnSpc>
                <a:spcPts val="2000"/>
              </a:lnSpc>
              <a:spcBef>
                <a:spcPts val="0"/>
              </a:spcBef>
              <a:spcAft>
                <a:spcPts val="1000"/>
              </a:spcAft>
              <a:buNone/>
              <a:defRPr sz="1400" baseline="0">
                <a:solidFill>
                  <a:schemeClr val="bg1"/>
                </a:solidFill>
                <a:latin typeface="Gantari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Lorem ipsum </a:t>
            </a:r>
            <a:r>
              <a:rPr lang="en-GB" dirty="0" err="1"/>
              <a:t>dolor</a:t>
            </a:r>
            <a:r>
              <a:rPr lang="en-GB" dirty="0"/>
              <a:t> sit </a:t>
            </a:r>
            <a:r>
              <a:rPr lang="en-GB" dirty="0" err="1"/>
              <a:t>amet</a:t>
            </a:r>
            <a:endParaRPr lang="en-GB" dirty="0"/>
          </a:p>
          <a:p>
            <a:r>
              <a:rPr lang="en-GB" dirty="0" err="1"/>
              <a:t>Consectetur</a:t>
            </a:r>
            <a:r>
              <a:rPr lang="en-GB" dirty="0"/>
              <a:t> </a:t>
            </a:r>
            <a:r>
              <a:rPr lang="en-GB" dirty="0" err="1"/>
              <a:t>adipisicing</a:t>
            </a:r>
            <a:endParaRPr lang="en-GB" dirty="0"/>
          </a:p>
          <a:p>
            <a:r>
              <a:rPr lang="en-GB" dirty="0" err="1"/>
              <a:t>Elit</a:t>
            </a:r>
            <a:r>
              <a:rPr lang="en-GB" dirty="0"/>
              <a:t> </a:t>
            </a:r>
            <a:r>
              <a:rPr lang="en-GB" dirty="0" err="1"/>
              <a:t>sed</a:t>
            </a:r>
            <a:r>
              <a:rPr lang="en-GB" dirty="0"/>
              <a:t> do </a:t>
            </a:r>
            <a:r>
              <a:rPr lang="en-GB" dirty="0" err="1"/>
              <a:t>eiusmod</a:t>
            </a:r>
            <a:r>
              <a:rPr lang="en-GB" dirty="0"/>
              <a:t> </a:t>
            </a:r>
            <a:r>
              <a:rPr lang="en-GB" dirty="0" err="1"/>
              <a:t>tempor</a:t>
            </a:r>
            <a:endParaRPr lang="en-GB" dirty="0"/>
          </a:p>
          <a:p>
            <a:r>
              <a:rPr lang="en-GB" dirty="0" err="1"/>
              <a:t>Rincididunt</a:t>
            </a:r>
            <a:r>
              <a:rPr lang="en-GB" dirty="0"/>
              <a:t> </a:t>
            </a:r>
            <a:r>
              <a:rPr lang="en-GB" dirty="0" err="1"/>
              <a:t>ut</a:t>
            </a:r>
            <a:r>
              <a:rPr lang="en-GB" dirty="0"/>
              <a:t> labore</a:t>
            </a:r>
          </a:p>
        </p:txBody>
      </p:sp>
      <p:pic>
        <p:nvPicPr>
          <p:cNvPr id="11" name="Graphic 10">
            <a:extLst>
              <a:ext uri="{FF2B5EF4-FFF2-40B4-BE49-F238E27FC236}">
                <a16:creationId xmlns:a16="http://schemas.microsoft.com/office/drawing/2014/main" id="{CDCB4F25-0AEA-1336-AB9A-D41A4D62E5C5}"/>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0547" t="17417" r="43911" b="38192"/>
          <a:stretch/>
        </p:blipFill>
        <p:spPr>
          <a:xfrm>
            <a:off x="9224682" y="793376"/>
            <a:ext cx="2967318" cy="5654490"/>
          </a:xfrm>
          <a:prstGeom prst="rect">
            <a:avLst/>
          </a:prstGeom>
        </p:spPr>
      </p:pic>
      <p:pic>
        <p:nvPicPr>
          <p:cNvPr id="8" name="Graphic 7">
            <a:extLst>
              <a:ext uri="{FF2B5EF4-FFF2-40B4-BE49-F238E27FC236}">
                <a16:creationId xmlns:a16="http://schemas.microsoft.com/office/drawing/2014/main" id="{789314B1-58D7-7745-AB1D-AD7DB363219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3801" r="13801"/>
          <a:stretch/>
        </p:blipFill>
        <p:spPr>
          <a:xfrm>
            <a:off x="529684" y="420337"/>
            <a:ext cx="893077" cy="823024"/>
          </a:xfrm>
          <a:prstGeom prst="rect">
            <a:avLst/>
          </a:prstGeom>
        </p:spPr>
      </p:pic>
      <p:sp>
        <p:nvSpPr>
          <p:cNvPr id="22" name="Text Placeholder 21">
            <a:extLst>
              <a:ext uri="{FF2B5EF4-FFF2-40B4-BE49-F238E27FC236}">
                <a16:creationId xmlns:a16="http://schemas.microsoft.com/office/drawing/2014/main" id="{2932BBAD-F89D-8AAF-AECA-B54CE74458DC}"/>
              </a:ext>
            </a:extLst>
          </p:cNvPr>
          <p:cNvSpPr>
            <a:spLocks noGrp="1"/>
          </p:cNvSpPr>
          <p:nvPr>
            <p:ph type="body" sz="quarter" idx="12" hasCustomPrompt="1"/>
          </p:nvPr>
        </p:nvSpPr>
        <p:spPr>
          <a:xfrm>
            <a:off x="10368598" y="512763"/>
            <a:ext cx="1293813" cy="357187"/>
          </a:xfrm>
        </p:spPr>
        <p:txBody>
          <a:bodyPr lIns="0" tIns="0" rIns="0" bIns="0">
            <a:normAutofit/>
          </a:bodyPr>
          <a:lstStyle>
            <a:lvl1pPr marL="0" indent="0" algn="r">
              <a:spcBef>
                <a:spcPts val="0"/>
              </a:spcBef>
              <a:buNone/>
              <a:defRPr sz="800" baseline="0">
                <a:solidFill>
                  <a:schemeClr val="bg1"/>
                </a:solidFill>
                <a:latin typeface="Gantari Light" pitchFamily="2" charset="77"/>
              </a:defRPr>
            </a:lvl1pPr>
          </a:lstStyle>
          <a:p>
            <a:pPr lvl="0"/>
            <a:fld id="{4DC1B54B-5141-894B-88D8-3D9EE3821881}" type="slidenum">
              <a:rPr lang="en-US" smtClean="0"/>
              <a:t>‹#›</a:t>
            </a:fld>
            <a:endParaRPr lang="en-US" dirty="0"/>
          </a:p>
        </p:txBody>
      </p:sp>
      <p:sp>
        <p:nvSpPr>
          <p:cNvPr id="2" name="Text Placeholder 14">
            <a:extLst>
              <a:ext uri="{FF2B5EF4-FFF2-40B4-BE49-F238E27FC236}">
                <a16:creationId xmlns:a16="http://schemas.microsoft.com/office/drawing/2014/main" id="{F95D4151-AFD1-ECCE-2627-D1DC64B940E3}"/>
              </a:ext>
            </a:extLst>
          </p:cNvPr>
          <p:cNvSpPr>
            <a:spLocks noGrp="1"/>
          </p:cNvSpPr>
          <p:nvPr>
            <p:ph type="body" sz="quarter" idx="10" hasCustomPrompt="1"/>
          </p:nvPr>
        </p:nvSpPr>
        <p:spPr>
          <a:xfrm>
            <a:off x="3363913" y="1759823"/>
            <a:ext cx="5302250" cy="1560512"/>
          </a:xfrm>
        </p:spPr>
        <p:txBody>
          <a:bodyPr lIns="0" tIns="0" rIns="0" bIns="0">
            <a:normAutofit/>
          </a:bodyPr>
          <a:lstStyle>
            <a:lvl1pPr marL="0" indent="0">
              <a:lnSpc>
                <a:spcPct val="90000"/>
              </a:lnSpc>
              <a:spcBef>
                <a:spcPts val="0"/>
              </a:spcBef>
              <a:spcAft>
                <a:spcPts val="0"/>
              </a:spcAft>
              <a:buNone/>
              <a:defRPr sz="4300" b="1" i="0" baseline="0">
                <a:solidFill>
                  <a:schemeClr val="bg1"/>
                </a:solidFill>
              </a:defRPr>
            </a:lvl1pPr>
          </a:lstStyle>
          <a:p>
            <a:pPr lvl="0"/>
            <a:r>
              <a:rPr lang="en-US" dirty="0"/>
              <a:t>Section break page</a:t>
            </a:r>
            <a:br>
              <a:rPr lang="en-US" dirty="0"/>
            </a:br>
            <a:r>
              <a:rPr lang="en-US" dirty="0"/>
              <a:t>title goes here.</a:t>
            </a:r>
          </a:p>
        </p:txBody>
      </p:sp>
      <p:sp>
        <p:nvSpPr>
          <p:cNvPr id="4" name="Text Placeholder 17">
            <a:extLst>
              <a:ext uri="{FF2B5EF4-FFF2-40B4-BE49-F238E27FC236}">
                <a16:creationId xmlns:a16="http://schemas.microsoft.com/office/drawing/2014/main" id="{25345AA3-EA74-938C-68BF-919E50306041}"/>
              </a:ext>
            </a:extLst>
          </p:cNvPr>
          <p:cNvSpPr>
            <a:spLocks noGrp="1"/>
          </p:cNvSpPr>
          <p:nvPr>
            <p:ph type="body" sz="quarter" idx="11" hasCustomPrompt="1"/>
          </p:nvPr>
        </p:nvSpPr>
        <p:spPr>
          <a:xfrm>
            <a:off x="494735" y="1605103"/>
            <a:ext cx="2503207" cy="1814925"/>
          </a:xfrm>
        </p:spPr>
        <p:txBody>
          <a:bodyPr wrap="none" lIns="0" tIns="0" rIns="0" bIns="0">
            <a:noAutofit/>
          </a:bodyPr>
          <a:lstStyle>
            <a:lvl1pPr marL="0" indent="0">
              <a:buNone/>
              <a:defRPr sz="11500" spc="-100" baseline="0">
                <a:solidFill>
                  <a:srgbClr val="00465D"/>
                </a:solidFill>
                <a:latin typeface="Gantari Light" pitchFamily="2" charset="77"/>
              </a:defRPr>
            </a:lvl1pPr>
          </a:lstStyle>
          <a:p>
            <a:pPr lvl="0"/>
            <a:r>
              <a:rPr lang="en-US" dirty="0"/>
              <a:t>01</a:t>
            </a:r>
          </a:p>
        </p:txBody>
      </p:sp>
    </p:spTree>
    <p:extLst>
      <p:ext uri="{BB962C8B-B14F-4D97-AF65-F5344CB8AC3E}">
        <p14:creationId xmlns:p14="http://schemas.microsoft.com/office/powerpoint/2010/main" val="7559542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28">
          <p15:clr>
            <a:srgbClr val="FBAE40"/>
          </p15:clr>
        </p15:guide>
        <p15:guide id="4" orient="horz" pos="1774" userDrawn="1">
          <p15:clr>
            <a:srgbClr val="FBAE40"/>
          </p15:clr>
        </p15:guide>
        <p15:guide id="5" orient="horz" pos="116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54887351"/>
      </p:ext>
    </p:extLst>
  </p:cSld>
  <p:clrMap bg1="lt1" tx1="dk1" bg2="lt2" tx2="dk2" accent1="accent1" accent2="accent2" accent3="accent3" accent4="accent4" accent5="accent5" accent6="accent6" hlink="hlink" folHlink="folHlink"/>
  <p:sldLayoutIdLst>
    <p:sldLayoutId id="2147483772" r:id="rId1"/>
    <p:sldLayoutId id="2147483777" r:id="rId2"/>
    <p:sldLayoutId id="2147483764" r:id="rId3"/>
    <p:sldLayoutId id="2147483778" r:id="rId4"/>
    <p:sldLayoutId id="2147483779" r:id="rId5"/>
    <p:sldLayoutId id="2147483770" r:id="rId6"/>
    <p:sldLayoutId id="2147483767" r:id="rId7"/>
    <p:sldLayoutId id="2147483766" r:id="rId8"/>
    <p:sldLayoutId id="2147483776" r:id="rId9"/>
    <p:sldLayoutId id="2147483774" r:id="rId10"/>
    <p:sldLayoutId id="2147483765" r:id="rId11"/>
    <p:sldLayoutId id="2147483781" r:id="rId12"/>
    <p:sldLayoutId id="2147483769" r:id="rId13"/>
    <p:sldLayoutId id="2147483782" r:id="rId14"/>
    <p:sldLayoutId id="2147483771" r:id="rId15"/>
    <p:sldLayoutId id="2147483780" r:id="rId16"/>
  </p:sldLayoutIdLst>
  <p:txStyles>
    <p:titleStyle>
      <a:lvl1pPr algn="l" defTabSz="914400" rtl="0" eaLnBrk="1" latinLnBrk="0" hangingPunct="1">
        <a:lnSpc>
          <a:spcPct val="90000"/>
        </a:lnSpc>
        <a:spcBef>
          <a:spcPct val="0"/>
        </a:spcBef>
        <a:buNone/>
        <a:defRPr sz="5500" b="1" i="0" kern="12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70" userDrawn="1">
          <p15:clr>
            <a:srgbClr val="F26B43"/>
          </p15:clr>
        </p15:guide>
        <p15:guide id="4" orient="horz" pos="323"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slideLayout" Target="../slideLayouts/slideLayout3.xml"/><Relationship Id="rId7" Type="http://schemas.openxmlformats.org/officeDocument/2006/relationships/image" Target="../media/image3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11.xml"/><Relationship Id="rId7" Type="http://schemas.openxmlformats.org/officeDocument/2006/relationships/image" Target="../media/image37.png"/><Relationship Id="rId12" Type="http://schemas.openxmlformats.org/officeDocument/2006/relationships/image" Target="../media/image32.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36.png"/><Relationship Id="rId11" Type="http://schemas.openxmlformats.org/officeDocument/2006/relationships/image" Target="../media/image57.png"/><Relationship Id="rId5" Type="http://schemas.openxmlformats.org/officeDocument/2006/relationships/image" Target="../media/image35.png"/><Relationship Id="rId10" Type="http://schemas.openxmlformats.org/officeDocument/2006/relationships/hyperlink" Target="https://catalogue.data.wa.gov.au/org/walga" TargetMode="External"/><Relationship Id="rId4" Type="http://schemas.openxmlformats.org/officeDocument/2006/relationships/image" Target="../media/image56.png"/><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32.png"/><Relationship Id="rId4" Type="http://schemas.openxmlformats.org/officeDocument/2006/relationships/image" Target="../media/image58.wm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32.png"/><Relationship Id="rId4" Type="http://schemas.openxmlformats.org/officeDocument/2006/relationships/image" Target="../media/image59.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32.png"/><Relationship Id="rId4"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2.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jpeg"/></Relationships>
</file>

<file path=ppt/slides/_rels/slide15.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slideLayout" Target="../slideLayouts/slideLayout11.xml"/><Relationship Id="rId7" Type="http://schemas.openxmlformats.org/officeDocument/2006/relationships/image" Target="../media/image67.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66.jpeg"/><Relationship Id="rId5" Type="http://schemas.openxmlformats.org/officeDocument/2006/relationships/image" Target="../media/image65.svg"/><Relationship Id="rId10" Type="http://schemas.openxmlformats.org/officeDocument/2006/relationships/image" Target="../media/image32.png"/><Relationship Id="rId4" Type="http://schemas.openxmlformats.org/officeDocument/2006/relationships/image" Target="../media/image64.png"/><Relationship Id="rId9" Type="http://schemas.openxmlformats.org/officeDocument/2006/relationships/hyperlink" Target="https://catalogue.data.wa.gov.au/dataset/2020-vegetation-extent-by-administrative-planning-categories"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11.xml"/><Relationship Id="rId7" Type="http://schemas.openxmlformats.org/officeDocument/2006/relationships/image" Target="../media/image71.sv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70.png"/><Relationship Id="rId5" Type="http://schemas.openxmlformats.org/officeDocument/2006/relationships/hyperlink" Target="https://catalogue.data.wa.gov.au/org/walga" TargetMode="External"/><Relationship Id="rId4" Type="http://schemas.openxmlformats.org/officeDocument/2006/relationships/image" Target="../media/image69.png"/></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11.xml"/><Relationship Id="rId7" Type="http://schemas.openxmlformats.org/officeDocument/2006/relationships/image" Target="../media/image73.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72.png"/><Relationship Id="rId5" Type="http://schemas.openxmlformats.org/officeDocument/2006/relationships/image" Target="../media/image68.svg"/><Relationship Id="rId4" Type="http://schemas.openxmlformats.org/officeDocument/2006/relationships/image" Target="../media/image6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32.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74.png"/><Relationship Id="rId5" Type="http://schemas.openxmlformats.org/officeDocument/2006/relationships/image" Target="../media/image71.svg"/><Relationship Id="rId4" Type="http://schemas.openxmlformats.org/officeDocument/2006/relationships/image" Target="../media/image70.png"/></Relationships>
</file>

<file path=ppt/slides/_rels/slide19.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slideLayout" Target="../slideLayouts/slideLayout11.xml"/><Relationship Id="rId7" Type="http://schemas.openxmlformats.org/officeDocument/2006/relationships/image" Target="../media/image78.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slideLayout" Target="../slideLayouts/slideLayout6.xml"/><Relationship Id="rId7" Type="http://schemas.openxmlformats.org/officeDocument/2006/relationships/image" Target="../media/image2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33.png"/><Relationship Id="rId9" Type="http://schemas.openxmlformats.org/officeDocument/2006/relationships/image" Target="../media/image32.png"/></Relationships>
</file>

<file path=ppt/slides/_rels/slide20.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11.xml"/><Relationship Id="rId7" Type="http://schemas.openxmlformats.org/officeDocument/2006/relationships/diagramLayout" Target="../diagrams/layout1.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diagramData" Target="../diagrams/data1.xml"/><Relationship Id="rId11" Type="http://schemas.openxmlformats.org/officeDocument/2006/relationships/image" Target="../media/image32.png"/><Relationship Id="rId5" Type="http://schemas.openxmlformats.org/officeDocument/2006/relationships/image" Target="../media/image71.svg"/><Relationship Id="rId10" Type="http://schemas.microsoft.com/office/2007/relationships/diagramDrawing" Target="../diagrams/drawing1.xml"/><Relationship Id="rId4" Type="http://schemas.openxmlformats.org/officeDocument/2006/relationships/image" Target="../media/image70.png"/><Relationship Id="rId9" Type="http://schemas.openxmlformats.org/officeDocument/2006/relationships/diagramColors" Target="../diagrams/colors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32.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notesSlide" Target="../notesSlides/notesSlide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32.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notesSlide" Target="../notesSlides/notesSlide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32.png"/><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notesSlide" Target="../notesSlides/notesSlide4.xml"/></Relationships>
</file>

<file path=ppt/slides/_rels/slide24.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slideLayout" Target="../slideLayouts/slideLayout11.xml"/><Relationship Id="rId7" Type="http://schemas.openxmlformats.org/officeDocument/2006/relationships/image" Target="../media/image87.svg"/><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image" Target="../media/image86.png"/><Relationship Id="rId5" Type="http://schemas.openxmlformats.org/officeDocument/2006/relationships/hyperlink" Target="https://walga.asn.au/policy-and-advocacy/our-policy-areas/environment/biodiversity" TargetMode="External"/><Relationship Id="rId4" Type="http://schemas.openxmlformats.org/officeDocument/2006/relationships/notesSlide" Target="../notesSlides/notesSlide5.xml"/><Relationship Id="rId9" Type="http://schemas.openxmlformats.org/officeDocument/2006/relationships/image" Target="../media/image32.png"/></Relationships>
</file>

<file path=ppt/slides/_rels/slide25.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slideLayout" Target="../slideLayouts/slideLayout11.xml"/><Relationship Id="rId7" Type="http://schemas.openxmlformats.org/officeDocument/2006/relationships/image" Target="../media/image92.png"/><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jpeg"/><Relationship Id="rId9" Type="http://schemas.openxmlformats.org/officeDocument/2006/relationships/image" Target="../media/image32.png"/></Relationships>
</file>

<file path=ppt/slides/_rels/slide2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11.xml"/><Relationship Id="rId7" Type="http://schemas.openxmlformats.org/officeDocument/2006/relationships/diagramColors" Target="../diagrams/colors2.xml"/><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32.png"/><Relationship Id="rId5" Type="http://schemas.openxmlformats.org/officeDocument/2006/relationships/image" Target="../media/image94.png"/><Relationship Id="rId4" Type="http://schemas.openxmlformats.org/officeDocument/2006/relationships/notesSlide" Target="../notesSlides/notesSlide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32.png"/><Relationship Id="rId2" Type="http://schemas.openxmlformats.org/officeDocument/2006/relationships/audio" Target="../media/media28.mp3"/><Relationship Id="rId1" Type="http://schemas.microsoft.com/office/2007/relationships/media" Target="../media/media28.mp3"/><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notesSlide" Target="../notesSlides/notesSlide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9.mp3"/><Relationship Id="rId1" Type="http://schemas.microsoft.com/office/2007/relationships/media" Target="../media/media29.mp3"/><Relationship Id="rId6" Type="http://schemas.openxmlformats.org/officeDocument/2006/relationships/image" Target="../media/image32.png"/><Relationship Id="rId5" Type="http://schemas.openxmlformats.org/officeDocument/2006/relationships/image" Target="../media/image98.jpeg"/><Relationship Id="rId4" Type="http://schemas.openxmlformats.org/officeDocument/2006/relationships/image" Target="../media/image97.jpeg"/></Relationships>
</file>

<file path=ppt/slides/_rels/slide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11.xml"/><Relationship Id="rId7" Type="http://schemas.openxmlformats.org/officeDocument/2006/relationships/image" Target="../media/image3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32.png"/><Relationship Id="rId4" Type="http://schemas.openxmlformats.org/officeDocument/2006/relationships/image" Target="../media/image34.jpeg"/><Relationship Id="rId9" Type="http://schemas.openxmlformats.org/officeDocument/2006/relationships/image" Target="../media/image39.png"/></Relationships>
</file>

<file path=ppt/slides/_rels/slide3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11.xml"/><Relationship Id="rId7" Type="http://schemas.openxmlformats.org/officeDocument/2006/relationships/image" Target="../media/image102.svg"/><Relationship Id="rId2" Type="http://schemas.openxmlformats.org/officeDocument/2006/relationships/audio" Target="../media/media30.mp3"/><Relationship Id="rId1" Type="http://schemas.microsoft.com/office/2007/relationships/media" Target="../media/media30.mp3"/><Relationship Id="rId6" Type="http://schemas.openxmlformats.org/officeDocument/2006/relationships/image" Target="../media/image101.png"/><Relationship Id="rId5" Type="http://schemas.openxmlformats.org/officeDocument/2006/relationships/image" Target="../media/image100.svg"/><Relationship Id="rId4" Type="http://schemas.openxmlformats.org/officeDocument/2006/relationships/image" Target="../media/image99.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1.mp3"/><Relationship Id="rId1" Type="http://schemas.microsoft.com/office/2007/relationships/media" Target="../media/media31.mp3"/><Relationship Id="rId5" Type="http://schemas.openxmlformats.org/officeDocument/2006/relationships/image" Target="../media/image32.png"/><Relationship Id="rId4" Type="http://schemas.openxmlformats.org/officeDocument/2006/relationships/notesSlide" Target="../notesSlides/notesSlide8.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2.mp3"/><Relationship Id="rId1" Type="http://schemas.microsoft.com/office/2007/relationships/media" Target="../media/media32.mp3"/><Relationship Id="rId6" Type="http://schemas.openxmlformats.org/officeDocument/2006/relationships/image" Target="../media/image32.png"/><Relationship Id="rId5" Type="http://schemas.openxmlformats.org/officeDocument/2006/relationships/image" Target="../media/image103.jpg"/><Relationship Id="rId4" Type="http://schemas.openxmlformats.org/officeDocument/2006/relationships/notesSlide" Target="../notesSlides/notesSlide9.xml"/></Relationships>
</file>

<file path=ppt/slides/_rels/slide33.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02.svg"/><Relationship Id="rId3" Type="http://schemas.openxmlformats.org/officeDocument/2006/relationships/slideLayout" Target="../slideLayouts/slideLayout11.xml"/><Relationship Id="rId7" Type="http://schemas.openxmlformats.org/officeDocument/2006/relationships/image" Target="../media/image105.svg"/><Relationship Id="rId12" Type="http://schemas.openxmlformats.org/officeDocument/2006/relationships/image" Target="../media/image101.png"/><Relationship Id="rId2" Type="http://schemas.openxmlformats.org/officeDocument/2006/relationships/audio" Target="../media/media33.mp3"/><Relationship Id="rId1" Type="http://schemas.microsoft.com/office/2007/relationships/media" Target="../media/media33.mp3"/><Relationship Id="rId6" Type="http://schemas.openxmlformats.org/officeDocument/2006/relationships/image" Target="../media/image104.png"/><Relationship Id="rId11" Type="http://schemas.openxmlformats.org/officeDocument/2006/relationships/image" Target="../media/image109.svg"/><Relationship Id="rId5" Type="http://schemas.openxmlformats.org/officeDocument/2006/relationships/image" Target="../media/image43.png"/><Relationship Id="rId10" Type="http://schemas.openxmlformats.org/officeDocument/2006/relationships/image" Target="../media/image108.png"/><Relationship Id="rId4" Type="http://schemas.openxmlformats.org/officeDocument/2006/relationships/image" Target="../media/image42.png"/><Relationship Id="rId9" Type="http://schemas.openxmlformats.org/officeDocument/2006/relationships/image" Target="../media/image107.svg"/><Relationship Id="rId14" Type="http://schemas.openxmlformats.org/officeDocument/2006/relationships/image" Target="../media/image32.png"/></Relationships>
</file>

<file path=ppt/slides/_rels/slide3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3.xml"/><Relationship Id="rId7" Type="http://schemas.openxmlformats.org/officeDocument/2006/relationships/image" Target="../media/image112.png"/><Relationship Id="rId2" Type="http://schemas.openxmlformats.org/officeDocument/2006/relationships/audio" Target="../media/media34.mp3"/><Relationship Id="rId1" Type="http://schemas.microsoft.com/office/2007/relationships/media" Target="../media/media34.mp3"/><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hyperlink" Target="https://catalogue.data.wa.gov.au/org/walga"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s://catalogue.data.wa.gov.au/org/walga" TargetMode="External"/><Relationship Id="rId3" Type="http://schemas.openxmlformats.org/officeDocument/2006/relationships/slideLayout" Target="../slideLayouts/slideLayout13.xml"/><Relationship Id="rId7" Type="http://schemas.openxmlformats.org/officeDocument/2006/relationships/hyperlink" Target="http://www.walga.asn.au/" TargetMode="External"/><Relationship Id="rId2" Type="http://schemas.openxmlformats.org/officeDocument/2006/relationships/audio" Target="../media/media35.mp3"/><Relationship Id="rId1" Type="http://schemas.microsoft.com/office/2007/relationships/media" Target="../media/media35.mp3"/><Relationship Id="rId6" Type="http://schemas.openxmlformats.org/officeDocument/2006/relationships/image" Target="../media/image24.svg"/><Relationship Id="rId11" Type="http://schemas.openxmlformats.org/officeDocument/2006/relationships/image" Target="../media/image32.png"/><Relationship Id="rId5" Type="http://schemas.openxmlformats.org/officeDocument/2006/relationships/image" Target="../media/image23.png"/><Relationship Id="rId10" Type="http://schemas.openxmlformats.org/officeDocument/2006/relationships/hyperlink" Target="https://walga.asn.au/who-we-are/contact-us" TargetMode="External"/><Relationship Id="rId4" Type="http://schemas.openxmlformats.org/officeDocument/2006/relationships/hyperlink" Target="mailto:environment@walga.asn.au" TargetMode="External"/><Relationship Id="rId9" Type="http://schemas.openxmlformats.org/officeDocument/2006/relationships/image" Target="../media/image11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32.png"/><Relationship Id="rId4" Type="http://schemas.openxmlformats.org/officeDocument/2006/relationships/image" Target="../media/image40.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32.png"/><Relationship Id="rId4" Type="http://schemas.openxmlformats.org/officeDocument/2006/relationships/image" Target="../media/image41.jpeg"/></Relationships>
</file>

<file path=ppt/slides/_rels/slide6.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svg"/><Relationship Id="rId3" Type="http://schemas.openxmlformats.org/officeDocument/2006/relationships/slideLayout" Target="../slideLayouts/slideLayout11.xml"/><Relationship Id="rId7" Type="http://schemas.openxmlformats.org/officeDocument/2006/relationships/image" Target="../media/image45.svg"/><Relationship Id="rId12" Type="http://schemas.openxmlformats.org/officeDocument/2006/relationships/image" Target="../media/image50.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4.png"/><Relationship Id="rId11" Type="http://schemas.openxmlformats.org/officeDocument/2006/relationships/image" Target="../media/image49.sv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svg"/><Relationship Id="rId1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32.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32.png"/><Relationship Id="rId4"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32.png"/><Relationship Id="rId4" Type="http://schemas.openxmlformats.org/officeDocument/2006/relationships/image" Target="../media/image5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C475CE3-2330-6F0D-414F-1F915A1DE3DE}"/>
              </a:ext>
            </a:extLst>
          </p:cNvPr>
          <p:cNvSpPr>
            <a:spLocks noGrp="1"/>
          </p:cNvSpPr>
          <p:nvPr>
            <p:ph type="subTitle" idx="1"/>
          </p:nvPr>
        </p:nvSpPr>
        <p:spPr>
          <a:xfrm>
            <a:off x="462707" y="2290247"/>
            <a:ext cx="1948047" cy="320798"/>
          </a:xfrm>
        </p:spPr>
        <p:txBody>
          <a:bodyPr/>
          <a:lstStyle/>
          <a:p>
            <a:r>
              <a:rPr lang="en-US" sz="2400" dirty="0"/>
              <a:t>An Introduction to</a:t>
            </a:r>
          </a:p>
        </p:txBody>
      </p:sp>
      <p:sp>
        <p:nvSpPr>
          <p:cNvPr id="4" name="Text Placeholder 3">
            <a:extLst>
              <a:ext uri="{FF2B5EF4-FFF2-40B4-BE49-F238E27FC236}">
                <a16:creationId xmlns:a16="http://schemas.microsoft.com/office/drawing/2014/main" id="{0B8B3345-9837-0D69-6C37-207266264319}"/>
              </a:ext>
            </a:extLst>
          </p:cNvPr>
          <p:cNvSpPr>
            <a:spLocks noGrp="1"/>
          </p:cNvSpPr>
          <p:nvPr>
            <p:ph type="body" sz="quarter" idx="10"/>
          </p:nvPr>
        </p:nvSpPr>
        <p:spPr>
          <a:xfrm>
            <a:off x="462708" y="2504363"/>
            <a:ext cx="7211721" cy="2084544"/>
          </a:xfrm>
        </p:spPr>
        <p:txBody>
          <a:bodyPr/>
          <a:lstStyle/>
          <a:p>
            <a:r>
              <a:rPr lang="en-US" sz="4400" dirty="0"/>
              <a:t>Local Biodiversity </a:t>
            </a:r>
          </a:p>
          <a:p>
            <a:r>
              <a:rPr lang="en-US" sz="4400" dirty="0"/>
              <a:t>Planning for</a:t>
            </a:r>
          </a:p>
          <a:p>
            <a:r>
              <a:rPr lang="en-US" sz="4400" dirty="0"/>
              <a:t>Local Government</a:t>
            </a:r>
          </a:p>
        </p:txBody>
      </p:sp>
      <p:pic>
        <p:nvPicPr>
          <p:cNvPr id="2" name="Picture Placeholder 13">
            <a:extLst>
              <a:ext uri="{FF2B5EF4-FFF2-40B4-BE49-F238E27FC236}">
                <a16:creationId xmlns:a16="http://schemas.microsoft.com/office/drawing/2014/main" id="{EE80FC59-3445-5773-ED1D-B351E222AE1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096000" y="0"/>
            <a:ext cx="6096000" cy="6858000"/>
          </a:xfrm>
          <a:prstGeom prst="rect">
            <a:avLst/>
          </a:prstGeom>
        </p:spPr>
      </p:pic>
      <p:pic>
        <p:nvPicPr>
          <p:cNvPr id="7" name="Graphic 6">
            <a:extLst>
              <a:ext uri="{FF2B5EF4-FFF2-40B4-BE49-F238E27FC236}">
                <a16:creationId xmlns:a16="http://schemas.microsoft.com/office/drawing/2014/main" id="{587A6BA0-FEFF-F214-F446-341BB5A36732}"/>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41020" t="14189" r="37266" b="38816"/>
          <a:stretch/>
        </p:blipFill>
        <p:spPr>
          <a:xfrm>
            <a:off x="6498106" y="718635"/>
            <a:ext cx="4147234" cy="5988342"/>
          </a:xfrm>
          <a:prstGeom prst="rect">
            <a:avLst/>
          </a:prstGeom>
        </p:spPr>
      </p:pic>
      <p:pic>
        <p:nvPicPr>
          <p:cNvPr id="8" name="Graphic 7">
            <a:extLst>
              <a:ext uri="{FF2B5EF4-FFF2-40B4-BE49-F238E27FC236}">
                <a16:creationId xmlns:a16="http://schemas.microsoft.com/office/drawing/2014/main" id="{D5E7C2AE-B471-115F-DD1C-9728DE0A8B77}"/>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41739" t="41362" r="47232" b="39399"/>
          <a:stretch/>
        </p:blipFill>
        <p:spPr>
          <a:xfrm>
            <a:off x="10086277" y="0"/>
            <a:ext cx="2105724" cy="2450646"/>
          </a:xfrm>
          <a:prstGeom prst="rect">
            <a:avLst/>
          </a:prstGeom>
        </p:spPr>
      </p:pic>
      <p:pic>
        <p:nvPicPr>
          <p:cNvPr id="5" name="Graphic 4">
            <a:extLst>
              <a:ext uri="{FF2B5EF4-FFF2-40B4-BE49-F238E27FC236}">
                <a16:creationId xmlns:a16="http://schemas.microsoft.com/office/drawing/2014/main" id="{BC81A715-B1CF-AE32-2EBA-6028A984E5C3}"/>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41739" t="15077" r="38423" b="70366"/>
          <a:stretch/>
        </p:blipFill>
        <p:spPr>
          <a:xfrm>
            <a:off x="3184927" y="5003667"/>
            <a:ext cx="3787503" cy="1854334"/>
          </a:xfrm>
          <a:prstGeom prst="rect">
            <a:avLst/>
          </a:prstGeom>
        </p:spPr>
      </p:pic>
      <p:sp>
        <p:nvSpPr>
          <p:cNvPr id="12" name="Subtitle 2">
            <a:extLst>
              <a:ext uri="{FF2B5EF4-FFF2-40B4-BE49-F238E27FC236}">
                <a16:creationId xmlns:a16="http://schemas.microsoft.com/office/drawing/2014/main" id="{97AE07C7-D47D-B50A-361A-075FD09A8B64}"/>
              </a:ext>
            </a:extLst>
          </p:cNvPr>
          <p:cNvSpPr txBox="1">
            <a:spLocks/>
          </p:cNvSpPr>
          <p:nvPr/>
        </p:nvSpPr>
        <p:spPr>
          <a:xfrm>
            <a:off x="462707" y="4588907"/>
            <a:ext cx="1948047" cy="320798"/>
          </a:xfrm>
          <a:prstGeom prst="rect">
            <a:avLst/>
          </a:prstGeom>
        </p:spPr>
        <p:txBody>
          <a:bodyPr vert="horz" wrap="none" lIns="0" tIns="0" rIns="0" bIns="0" rtlCol="0">
            <a:noAutofit/>
          </a:bodyPr>
          <a:lstStyle>
            <a:lvl1pPr marL="0" indent="0" algn="l" defTabSz="914400" rtl="0" eaLnBrk="1" latinLnBrk="0" hangingPunct="1">
              <a:lnSpc>
                <a:spcPts val="2200"/>
              </a:lnSpc>
              <a:spcBef>
                <a:spcPts val="0"/>
              </a:spcBef>
              <a:buFont typeface="Arial" panose="020B0604020202020204" pitchFamily="34" charset="0"/>
              <a:buNone/>
              <a:defRPr sz="1600" kern="1200" baseline="0">
                <a:solidFill>
                  <a:schemeClr val="bg1"/>
                </a:solidFill>
                <a:latin typeface="Gantari Light"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400" dirty="0"/>
              <a:t>in the South-West of Western Australia</a:t>
            </a:r>
          </a:p>
        </p:txBody>
      </p:sp>
      <p:pic>
        <p:nvPicPr>
          <p:cNvPr id="6" name="Slide_1">
            <a:hlinkClick r:id="" action="ppaction://media"/>
            <a:extLst>
              <a:ext uri="{FF2B5EF4-FFF2-40B4-BE49-F238E27FC236}">
                <a16:creationId xmlns:a16="http://schemas.microsoft.com/office/drawing/2014/main" id="{2F666F6B-4CFD-69EF-D372-B8BE7DB91AB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198168" y="413835"/>
            <a:ext cx="609600" cy="609600"/>
          </a:xfrm>
          <a:prstGeom prst="rect">
            <a:avLst/>
          </a:prstGeom>
        </p:spPr>
      </p:pic>
    </p:spTree>
    <p:extLst>
      <p:ext uri="{BB962C8B-B14F-4D97-AF65-F5344CB8AC3E}">
        <p14:creationId xmlns:p14="http://schemas.microsoft.com/office/powerpoint/2010/main" val="102780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74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94F6A8E0-90DD-C743-CE04-A7C729F1AB8E}"/>
              </a:ext>
            </a:extLst>
          </p:cNvPr>
          <p:cNvPicPr>
            <a:picLocks noGrp="1" noChangeAspect="1"/>
          </p:cNvPicPr>
          <p:nvPr>
            <p:ph type="pic" sz="quarter" idx="11"/>
          </p:nvPr>
        </p:nvPicPr>
        <p:blipFill>
          <a:blip r:embed="rId4" cstate="hqprint">
            <a:extLst>
              <a:ext uri="{28A0092B-C50C-407E-A947-70E740481C1C}">
                <a14:useLocalDpi xmlns:a14="http://schemas.microsoft.com/office/drawing/2010/main"/>
              </a:ext>
            </a:extLst>
          </a:blip>
          <a:srcRect/>
          <a:stretch/>
        </p:blipFill>
        <p:spPr>
          <a:xfrm>
            <a:off x="6172769" y="0"/>
            <a:ext cx="5998028" cy="6858000"/>
          </a:xfrm>
        </p:spPr>
      </p:pic>
      <p:sp>
        <p:nvSpPr>
          <p:cNvPr id="2" name="Text Placeholder 7">
            <a:extLst>
              <a:ext uri="{FF2B5EF4-FFF2-40B4-BE49-F238E27FC236}">
                <a16:creationId xmlns:a16="http://schemas.microsoft.com/office/drawing/2014/main" id="{77524C7A-F56D-1423-8F68-EFFF063A151C}"/>
              </a:ext>
            </a:extLst>
          </p:cNvPr>
          <p:cNvSpPr>
            <a:spLocks noGrp="1"/>
          </p:cNvSpPr>
          <p:nvPr>
            <p:ph type="body" sz="quarter" idx="12"/>
          </p:nvPr>
        </p:nvSpPr>
        <p:spPr>
          <a:xfrm>
            <a:off x="585173" y="931702"/>
            <a:ext cx="5162484" cy="1031332"/>
          </a:xfrm>
        </p:spPr>
        <p:txBody>
          <a:bodyPr anchor="b"/>
          <a:lstStyle/>
          <a:p>
            <a:r>
              <a:rPr lang="en-US" dirty="0"/>
              <a:t>Key features of an effective Local Biodiversity Strategy</a:t>
            </a:r>
          </a:p>
        </p:txBody>
      </p:sp>
      <p:pic>
        <p:nvPicPr>
          <p:cNvPr id="4" name="Picture 3" descr="Icon&#10;&#10;Description automatically generated">
            <a:extLst>
              <a:ext uri="{FF2B5EF4-FFF2-40B4-BE49-F238E27FC236}">
                <a16:creationId xmlns:a16="http://schemas.microsoft.com/office/drawing/2014/main" id="{34CF50FE-46F9-5278-B7FB-563CB0E3013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31089" y="2243675"/>
            <a:ext cx="450258" cy="450258"/>
          </a:xfrm>
          <a:prstGeom prst="rect">
            <a:avLst/>
          </a:prstGeom>
        </p:spPr>
      </p:pic>
      <p:pic>
        <p:nvPicPr>
          <p:cNvPr id="5" name="Picture 4" descr="Icon&#10;&#10;Description automatically generated">
            <a:extLst>
              <a:ext uri="{FF2B5EF4-FFF2-40B4-BE49-F238E27FC236}">
                <a16:creationId xmlns:a16="http://schemas.microsoft.com/office/drawing/2014/main" id="{BA00C832-C20F-62AF-D83F-9A10D104F506}"/>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33246" y="3118646"/>
            <a:ext cx="448056" cy="448056"/>
          </a:xfrm>
          <a:prstGeom prst="rect">
            <a:avLst/>
          </a:prstGeom>
        </p:spPr>
      </p:pic>
      <p:pic>
        <p:nvPicPr>
          <p:cNvPr id="6" name="Picture 5" descr="Icon&#10;&#10;Description automatically generated">
            <a:extLst>
              <a:ext uri="{FF2B5EF4-FFF2-40B4-BE49-F238E27FC236}">
                <a16:creationId xmlns:a16="http://schemas.microsoft.com/office/drawing/2014/main" id="{393BE069-3759-09DD-19E5-B15410F4296E}"/>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31133" y="3947236"/>
            <a:ext cx="450169" cy="448056"/>
          </a:xfrm>
          <a:prstGeom prst="rect">
            <a:avLst/>
          </a:prstGeom>
        </p:spPr>
      </p:pic>
      <p:pic>
        <p:nvPicPr>
          <p:cNvPr id="7" name="Picture 6" descr="Icon&#10;&#10;Description automatically generated">
            <a:extLst>
              <a:ext uri="{FF2B5EF4-FFF2-40B4-BE49-F238E27FC236}">
                <a16:creationId xmlns:a16="http://schemas.microsoft.com/office/drawing/2014/main" id="{D07076A5-A3AD-978B-2A74-FFAEB3E3B6FD}"/>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19859" y="4841065"/>
            <a:ext cx="448056" cy="448056"/>
          </a:xfrm>
          <a:prstGeom prst="rect">
            <a:avLst/>
          </a:prstGeom>
        </p:spPr>
      </p:pic>
      <p:pic>
        <p:nvPicPr>
          <p:cNvPr id="8" name="Picture 7" descr="Icon&#10;&#10;Description automatically generated">
            <a:extLst>
              <a:ext uri="{FF2B5EF4-FFF2-40B4-BE49-F238E27FC236}">
                <a16:creationId xmlns:a16="http://schemas.microsoft.com/office/drawing/2014/main" id="{A226FEFE-31F9-DD5D-1432-732FBD8D6AC9}"/>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533246" y="5678995"/>
            <a:ext cx="448056" cy="448056"/>
          </a:xfrm>
          <a:prstGeom prst="rect">
            <a:avLst/>
          </a:prstGeom>
        </p:spPr>
      </p:pic>
      <p:sp>
        <p:nvSpPr>
          <p:cNvPr id="23" name="Text Placeholder 8">
            <a:extLst>
              <a:ext uri="{FF2B5EF4-FFF2-40B4-BE49-F238E27FC236}">
                <a16:creationId xmlns:a16="http://schemas.microsoft.com/office/drawing/2014/main" id="{A6509B39-7F99-A779-24B8-FA8F541417DE}"/>
              </a:ext>
            </a:extLst>
          </p:cNvPr>
          <p:cNvSpPr>
            <a:spLocks noGrp="1"/>
          </p:cNvSpPr>
          <p:nvPr>
            <p:ph type="body" sz="quarter" idx="13"/>
          </p:nvPr>
        </p:nvSpPr>
        <p:spPr>
          <a:xfrm>
            <a:off x="1201939" y="2208430"/>
            <a:ext cx="4447401" cy="450257"/>
          </a:xfrm>
        </p:spPr>
        <p:txBody>
          <a:bodyPr/>
          <a:lstStyle/>
          <a:p>
            <a:r>
              <a:rPr lang="en-US" dirty="0">
                <a:latin typeface="Gantari Light" pitchFamily="2" charset="0"/>
              </a:rPr>
              <a:t>Focus on ‘Local Natural Areas’ including biodiversity on public and private lands</a:t>
            </a:r>
          </a:p>
        </p:txBody>
      </p:sp>
      <p:sp>
        <p:nvSpPr>
          <p:cNvPr id="24" name="Text Placeholder 8">
            <a:extLst>
              <a:ext uri="{FF2B5EF4-FFF2-40B4-BE49-F238E27FC236}">
                <a16:creationId xmlns:a16="http://schemas.microsoft.com/office/drawing/2014/main" id="{D96585C4-1F9C-AA87-14F1-0F0FED07CFB2}"/>
              </a:ext>
            </a:extLst>
          </p:cNvPr>
          <p:cNvSpPr txBox="1">
            <a:spLocks/>
          </p:cNvSpPr>
          <p:nvPr/>
        </p:nvSpPr>
        <p:spPr>
          <a:xfrm>
            <a:off x="1201939" y="3026851"/>
            <a:ext cx="4447401" cy="450257"/>
          </a:xfrm>
          <a:prstGeom prst="rect">
            <a:avLst/>
          </a:prstGeom>
        </p:spPr>
        <p:txBody>
          <a:bodyPr vert="horz" lIns="0" tIns="0" rIns="0" bIns="0" rtlCol="0">
            <a:noAutofit/>
          </a:bodyPr>
          <a:lstStyle>
            <a:lvl1pPr marL="0" indent="0" algn="l" defTabSz="914400" rtl="0" eaLnBrk="1" latinLnBrk="0" hangingPunct="1">
              <a:lnSpc>
                <a:spcPts val="2000"/>
              </a:lnSpc>
              <a:spcBef>
                <a:spcPts val="1000"/>
              </a:spcBef>
              <a:buFont typeface="Arial" panose="020B0604020202020204" pitchFamily="34" charset="0"/>
              <a:buNone/>
              <a:defRPr sz="1600" kern="1200" baseline="0">
                <a:solidFill>
                  <a:schemeClr val="tx1"/>
                </a:solidFill>
                <a:latin typeface="Gantari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Gantari Light" pitchFamily="2" charset="0"/>
              </a:rPr>
              <a:t>Objectives and targets are based on spatial analysis, consistent endorsed </a:t>
            </a:r>
            <a:r>
              <a:rPr lang="en-US" dirty="0" err="1">
                <a:latin typeface="Gantari Light" pitchFamily="2" charset="0"/>
              </a:rPr>
              <a:t>prioritisation</a:t>
            </a:r>
            <a:r>
              <a:rPr lang="en-US" dirty="0">
                <a:latin typeface="Gantari Light" pitchFamily="2" charset="0"/>
              </a:rPr>
              <a:t> criteria and considered in the regional context</a:t>
            </a:r>
          </a:p>
        </p:txBody>
      </p:sp>
      <p:sp>
        <p:nvSpPr>
          <p:cNvPr id="25" name="Text Placeholder 8">
            <a:extLst>
              <a:ext uri="{FF2B5EF4-FFF2-40B4-BE49-F238E27FC236}">
                <a16:creationId xmlns:a16="http://schemas.microsoft.com/office/drawing/2014/main" id="{E0242477-1B05-CABC-4D0E-36117355E146}"/>
              </a:ext>
            </a:extLst>
          </p:cNvPr>
          <p:cNvSpPr txBox="1">
            <a:spLocks/>
          </p:cNvSpPr>
          <p:nvPr/>
        </p:nvSpPr>
        <p:spPr>
          <a:xfrm>
            <a:off x="1201940" y="3938940"/>
            <a:ext cx="4447401" cy="450257"/>
          </a:xfrm>
          <a:prstGeom prst="rect">
            <a:avLst/>
          </a:prstGeom>
        </p:spPr>
        <p:txBody>
          <a:bodyPr vert="horz" lIns="0" tIns="0" rIns="0" bIns="0" rtlCol="0">
            <a:noAutofit/>
          </a:bodyPr>
          <a:lstStyle>
            <a:lvl1pPr marL="0" indent="0" algn="l" defTabSz="914400" rtl="0" eaLnBrk="1" latinLnBrk="0" hangingPunct="1">
              <a:lnSpc>
                <a:spcPts val="2000"/>
              </a:lnSpc>
              <a:spcBef>
                <a:spcPts val="1000"/>
              </a:spcBef>
              <a:buFont typeface="Arial" panose="020B0604020202020204" pitchFamily="34" charset="0"/>
              <a:buNone/>
              <a:defRPr sz="1600" kern="1200" baseline="0">
                <a:solidFill>
                  <a:schemeClr val="tx1"/>
                </a:solidFill>
                <a:latin typeface="Gantari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Gantari Light" pitchFamily="2" charset="0"/>
              </a:rPr>
              <a:t>Include a bushland protection map and/or local conservation priorities maps</a:t>
            </a:r>
          </a:p>
        </p:txBody>
      </p:sp>
      <p:sp>
        <p:nvSpPr>
          <p:cNvPr id="26" name="Text Placeholder 8">
            <a:extLst>
              <a:ext uri="{FF2B5EF4-FFF2-40B4-BE49-F238E27FC236}">
                <a16:creationId xmlns:a16="http://schemas.microsoft.com/office/drawing/2014/main" id="{52B775B2-F3AE-F555-FA5B-F8E90BB7E6EE}"/>
              </a:ext>
            </a:extLst>
          </p:cNvPr>
          <p:cNvSpPr txBox="1">
            <a:spLocks/>
          </p:cNvSpPr>
          <p:nvPr/>
        </p:nvSpPr>
        <p:spPr>
          <a:xfrm>
            <a:off x="1201940" y="4665985"/>
            <a:ext cx="4447401" cy="785253"/>
          </a:xfrm>
          <a:prstGeom prst="rect">
            <a:avLst/>
          </a:prstGeom>
        </p:spPr>
        <p:txBody>
          <a:bodyPr vert="horz" lIns="0" tIns="0" rIns="0" bIns="0" rtlCol="0">
            <a:noAutofit/>
          </a:bodyPr>
          <a:lstStyle>
            <a:lvl1pPr marL="0" indent="0" algn="l" defTabSz="914400" rtl="0" eaLnBrk="1" latinLnBrk="0" hangingPunct="1">
              <a:lnSpc>
                <a:spcPts val="2000"/>
              </a:lnSpc>
              <a:spcBef>
                <a:spcPts val="1000"/>
              </a:spcBef>
              <a:buFont typeface="Arial" panose="020B0604020202020204" pitchFamily="34" charset="0"/>
              <a:buNone/>
              <a:defRPr sz="1600" kern="1200" baseline="0">
                <a:solidFill>
                  <a:schemeClr val="tx1"/>
                </a:solidFill>
                <a:latin typeface="Gantari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Gantari Light" pitchFamily="2" charset="0"/>
              </a:rPr>
              <a:t>An action plan that integrates biodiversity consideration into all areas of Local Government functions</a:t>
            </a:r>
          </a:p>
        </p:txBody>
      </p:sp>
      <p:sp>
        <p:nvSpPr>
          <p:cNvPr id="27" name="Text Placeholder 8">
            <a:extLst>
              <a:ext uri="{FF2B5EF4-FFF2-40B4-BE49-F238E27FC236}">
                <a16:creationId xmlns:a16="http://schemas.microsoft.com/office/drawing/2014/main" id="{56ADC0DB-7CA2-0AC7-D908-72326B1292A9}"/>
              </a:ext>
            </a:extLst>
          </p:cNvPr>
          <p:cNvSpPr txBox="1">
            <a:spLocks/>
          </p:cNvSpPr>
          <p:nvPr/>
        </p:nvSpPr>
        <p:spPr>
          <a:xfrm>
            <a:off x="1201940" y="5673801"/>
            <a:ext cx="4447401" cy="450257"/>
          </a:xfrm>
          <a:prstGeom prst="rect">
            <a:avLst/>
          </a:prstGeom>
        </p:spPr>
        <p:txBody>
          <a:bodyPr vert="horz" lIns="0" tIns="0" rIns="0" bIns="0" rtlCol="0">
            <a:noAutofit/>
          </a:bodyPr>
          <a:lstStyle>
            <a:lvl1pPr marL="0" indent="0" algn="l" defTabSz="914400" rtl="0" eaLnBrk="1" latinLnBrk="0" hangingPunct="1">
              <a:lnSpc>
                <a:spcPts val="2000"/>
              </a:lnSpc>
              <a:spcBef>
                <a:spcPts val="1000"/>
              </a:spcBef>
              <a:buFont typeface="Arial" panose="020B0604020202020204" pitchFamily="34" charset="0"/>
              <a:buNone/>
              <a:defRPr sz="1600" kern="1200" baseline="0">
                <a:solidFill>
                  <a:schemeClr val="tx1"/>
                </a:solidFill>
                <a:latin typeface="Gantari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Gantari Light" pitchFamily="2" charset="0"/>
              </a:rPr>
              <a:t>Prepared in consultation with relevant stakeholders and endorsed by the Council.</a:t>
            </a:r>
          </a:p>
        </p:txBody>
      </p:sp>
      <p:sp>
        <p:nvSpPr>
          <p:cNvPr id="11" name="TextBox 10">
            <a:extLst>
              <a:ext uri="{FF2B5EF4-FFF2-40B4-BE49-F238E27FC236}">
                <a16:creationId xmlns:a16="http://schemas.microsoft.com/office/drawing/2014/main" id="{849AD1E4-0B2F-3FD0-1B97-AD0E03CB67A0}"/>
              </a:ext>
            </a:extLst>
          </p:cNvPr>
          <p:cNvSpPr txBox="1"/>
          <p:nvPr/>
        </p:nvSpPr>
        <p:spPr>
          <a:xfrm>
            <a:off x="-342075" y="6457890"/>
            <a:ext cx="6176869" cy="400110"/>
          </a:xfrm>
          <a:prstGeom prst="rect">
            <a:avLst/>
          </a:prstGeom>
          <a:noFill/>
        </p:spPr>
        <p:txBody>
          <a:bodyPr wrap="square" rtlCol="0">
            <a:spAutoFit/>
          </a:bodyPr>
          <a:lstStyle/>
          <a:p>
            <a:pPr algn="r"/>
            <a:r>
              <a:rPr lang="en-AU" sz="1000" i="1" dirty="0"/>
              <a:t>2020 vegetation extent by administrative planning categories. </a:t>
            </a:r>
            <a:r>
              <a:rPr lang="en-US" sz="1000" dirty="0"/>
              <a:t>Download dataset via </a:t>
            </a:r>
            <a:r>
              <a:rPr lang="en-US" sz="1000" dirty="0" err="1"/>
              <a:t>DataWA</a:t>
            </a:r>
            <a:r>
              <a:rPr lang="en-US" sz="1000" dirty="0"/>
              <a:t> @ </a:t>
            </a:r>
            <a:r>
              <a:rPr lang="en-AU" sz="1000" dirty="0">
                <a:hlinkClick r:id="rId10">
                  <a:extLst>
                    <a:ext uri="{A12FA001-AC4F-418D-AE19-62706E023703}">
                      <ahyp:hlinkClr xmlns:ahyp="http://schemas.microsoft.com/office/drawing/2018/hyperlinkcolor" val="tx"/>
                    </a:ext>
                  </a:extLst>
                </a:hlinkClick>
              </a:rPr>
              <a:t>Western Australian Local Government Association - Organisations - data.wa.gov.au</a:t>
            </a:r>
            <a:endParaRPr lang="en-AU" sz="1000" i="1" dirty="0"/>
          </a:p>
        </p:txBody>
      </p:sp>
      <p:sp>
        <p:nvSpPr>
          <p:cNvPr id="12" name="Arrow: Right 11">
            <a:extLst>
              <a:ext uri="{FF2B5EF4-FFF2-40B4-BE49-F238E27FC236}">
                <a16:creationId xmlns:a16="http://schemas.microsoft.com/office/drawing/2014/main" id="{DCA54D96-8EB1-F83A-9387-00812CBA599B}"/>
              </a:ext>
            </a:extLst>
          </p:cNvPr>
          <p:cNvSpPr/>
          <p:nvPr/>
        </p:nvSpPr>
        <p:spPr>
          <a:xfrm>
            <a:off x="5849366" y="6600653"/>
            <a:ext cx="294260" cy="161925"/>
          </a:xfrm>
          <a:prstGeom prst="rightArrow">
            <a:avLst/>
          </a:prstGeom>
          <a:solidFill>
            <a:srgbClr val="00465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4" name="Picture 13">
            <a:extLst>
              <a:ext uri="{FF2B5EF4-FFF2-40B4-BE49-F238E27FC236}">
                <a16:creationId xmlns:a16="http://schemas.microsoft.com/office/drawing/2014/main" id="{49F6CA46-621B-B217-705A-9792042D863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382148" y="5673801"/>
            <a:ext cx="1802845" cy="1088777"/>
          </a:xfrm>
          <a:prstGeom prst="rect">
            <a:avLst/>
          </a:prstGeom>
        </p:spPr>
      </p:pic>
      <p:pic>
        <p:nvPicPr>
          <p:cNvPr id="9" name="Slide_10">
            <a:hlinkClick r:id="" action="ppaction://media"/>
            <a:extLst>
              <a:ext uri="{FF2B5EF4-FFF2-40B4-BE49-F238E27FC236}">
                <a16:creationId xmlns:a16="http://schemas.microsoft.com/office/drawing/2014/main" id="{B0977316-02CA-B3C2-53A6-F472B61F0A54}"/>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324709" y="153236"/>
            <a:ext cx="609600" cy="609600"/>
          </a:xfrm>
          <a:prstGeom prst="rect">
            <a:avLst/>
          </a:prstGeom>
        </p:spPr>
      </p:pic>
    </p:spTree>
    <p:extLst>
      <p:ext uri="{BB962C8B-B14F-4D97-AF65-F5344CB8AC3E}">
        <p14:creationId xmlns:p14="http://schemas.microsoft.com/office/powerpoint/2010/main" val="2945253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56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D9356FEB-94BF-EEB1-48DB-1FA4F3126EA3}"/>
              </a:ext>
            </a:extLst>
          </p:cNvPr>
          <p:cNvSpPr>
            <a:spLocks noGrp="1"/>
          </p:cNvSpPr>
          <p:nvPr>
            <p:ph type="body" sz="quarter" idx="12"/>
          </p:nvPr>
        </p:nvSpPr>
        <p:spPr>
          <a:xfrm>
            <a:off x="556831" y="1558990"/>
            <a:ext cx="5151540" cy="503488"/>
          </a:xfrm>
        </p:spPr>
        <p:txBody>
          <a:bodyPr anchor="b"/>
          <a:lstStyle/>
          <a:p>
            <a:r>
              <a:rPr lang="en-US" dirty="0"/>
              <a:t>Local Biodiversity Planning Principles</a:t>
            </a:r>
          </a:p>
        </p:txBody>
      </p:sp>
      <p:sp>
        <p:nvSpPr>
          <p:cNvPr id="9" name="Text Placeholder 2">
            <a:extLst>
              <a:ext uri="{FF2B5EF4-FFF2-40B4-BE49-F238E27FC236}">
                <a16:creationId xmlns:a16="http://schemas.microsoft.com/office/drawing/2014/main" id="{0C471786-961D-6B86-F330-164325BACD76}"/>
              </a:ext>
            </a:extLst>
          </p:cNvPr>
          <p:cNvSpPr>
            <a:spLocks noGrp="1"/>
          </p:cNvSpPr>
          <p:nvPr>
            <p:ph type="body" sz="quarter" idx="13"/>
          </p:nvPr>
        </p:nvSpPr>
        <p:spPr>
          <a:xfrm>
            <a:off x="515120" y="2273928"/>
            <a:ext cx="5234962" cy="4474675"/>
          </a:xfrm>
        </p:spPr>
        <p:txBody>
          <a:bodyPr/>
          <a:lstStyle/>
          <a:p>
            <a:pPr marL="457200" indent="-457200">
              <a:buFont typeface="+mj-lt"/>
              <a:buAutoNum type="arabicPeriod"/>
            </a:pPr>
            <a:r>
              <a:rPr lang="en-AU" sz="2000" spc="60" dirty="0">
                <a:solidFill>
                  <a:srgbClr val="3B3838"/>
                </a:solidFill>
                <a:effectLst/>
                <a:latin typeface="Gantari Light" pitchFamily="2" charset="0"/>
                <a:ea typeface="DengXian" panose="02010600030101010101" pitchFamily="2" charset="-122"/>
              </a:rPr>
              <a:t>Retention of at least 30% of the pre-European extent of each ecological community </a:t>
            </a:r>
            <a:r>
              <a:rPr lang="en-AU" sz="2000" spc="60" dirty="0">
                <a:effectLst/>
                <a:latin typeface="Gantari Light" pitchFamily="2" charset="0"/>
                <a:ea typeface="DengXian" panose="02010600030101010101" pitchFamily="2" charset="-122"/>
              </a:rPr>
              <a:t>is required to prevent an exponential loss of species</a:t>
            </a:r>
          </a:p>
          <a:p>
            <a:pPr marL="457200" indent="-457200">
              <a:buFont typeface="+mj-lt"/>
              <a:buAutoNum type="arabicPeriod"/>
            </a:pPr>
            <a:endParaRPr lang="en-AU" sz="2000" spc="60" dirty="0">
              <a:solidFill>
                <a:srgbClr val="3B3838"/>
              </a:solidFill>
              <a:latin typeface="Gantari Light" pitchFamily="2" charset="0"/>
              <a:ea typeface="DengXian" panose="02010600030101010101" pitchFamily="2" charset="-122"/>
            </a:endParaRPr>
          </a:p>
          <a:p>
            <a:pPr marL="457200" indent="-457200">
              <a:buFont typeface="+mj-lt"/>
              <a:buAutoNum type="arabicPeriod"/>
            </a:pPr>
            <a:r>
              <a:rPr lang="en-AU" sz="2000" spc="60" dirty="0">
                <a:solidFill>
                  <a:srgbClr val="3B3838"/>
                </a:solidFill>
                <a:effectLst/>
                <a:latin typeface="Gantari Light" pitchFamily="2" charset="0"/>
                <a:ea typeface="DengXian" panose="02010600030101010101" pitchFamily="2" charset="-122"/>
              </a:rPr>
              <a:t>Protect regionally and locally significant natural areas  </a:t>
            </a:r>
          </a:p>
          <a:p>
            <a:pPr marL="457200" indent="-457200">
              <a:buFont typeface="+mj-lt"/>
              <a:buAutoNum type="arabicPeriod"/>
            </a:pPr>
            <a:endParaRPr lang="en-AU" sz="2000" spc="60" dirty="0">
              <a:solidFill>
                <a:srgbClr val="3B3838"/>
              </a:solidFill>
              <a:latin typeface="Gantari Light" pitchFamily="2" charset="0"/>
              <a:ea typeface="DengXian" panose="02010600030101010101" pitchFamily="2" charset="-122"/>
            </a:endParaRPr>
          </a:p>
          <a:p>
            <a:pPr marL="457200" indent="-457200">
              <a:buFont typeface="+mj-lt"/>
              <a:buAutoNum type="arabicPeriod"/>
            </a:pPr>
            <a:r>
              <a:rPr lang="en-AU" sz="2000" spc="60" dirty="0">
                <a:solidFill>
                  <a:srgbClr val="3B3838"/>
                </a:solidFill>
                <a:latin typeface="Gantari Light" pitchFamily="2" charset="0"/>
                <a:ea typeface="DengXian" panose="02010600030101010101" pitchFamily="2" charset="-122"/>
              </a:rPr>
              <a:t>Conserve biodiversity in-situ, protect what remains before revegetating </a:t>
            </a:r>
          </a:p>
          <a:p>
            <a:pPr marL="457200" indent="-457200">
              <a:buFont typeface="+mj-lt"/>
              <a:buAutoNum type="arabicPeriod"/>
            </a:pPr>
            <a:endParaRPr lang="en-AU" sz="2000" spc="60" dirty="0">
              <a:solidFill>
                <a:srgbClr val="3B3838"/>
              </a:solidFill>
              <a:latin typeface="Gantari Light" pitchFamily="2" charset="0"/>
              <a:ea typeface="DengXian" panose="02010600030101010101" pitchFamily="2" charset="-122"/>
            </a:endParaRPr>
          </a:p>
          <a:p>
            <a:pPr marL="457200" indent="-457200">
              <a:buFont typeface="+mj-lt"/>
              <a:buAutoNum type="arabicPeriod"/>
            </a:pPr>
            <a:r>
              <a:rPr lang="en-AU" sz="2000" spc="60" dirty="0">
                <a:solidFill>
                  <a:srgbClr val="3B3838"/>
                </a:solidFill>
                <a:latin typeface="Gantari Light" pitchFamily="2" charset="0"/>
                <a:ea typeface="DengXian" panose="02010600030101010101" pitchFamily="2" charset="-122"/>
              </a:rPr>
              <a:t>Regeneration is a higher priority than revegetation. </a:t>
            </a:r>
            <a:endParaRPr lang="en-US" sz="2400" dirty="0">
              <a:latin typeface="Gantari Light" pitchFamily="2" charset="0"/>
            </a:endParaRPr>
          </a:p>
        </p:txBody>
      </p:sp>
      <p:pic>
        <p:nvPicPr>
          <p:cNvPr id="2" name="Picture 1">
            <a:extLst>
              <a:ext uri="{FF2B5EF4-FFF2-40B4-BE49-F238E27FC236}">
                <a16:creationId xmlns:a16="http://schemas.microsoft.com/office/drawing/2014/main" id="{107566A7-07EC-2F28-35BA-7E6CEC1B71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14" t="13516" r="2697" b="2701"/>
          <a:stretch/>
        </p:blipFill>
        <p:spPr bwMode="auto">
          <a:xfrm>
            <a:off x="5906253" y="914400"/>
            <a:ext cx="6105912" cy="5214722"/>
          </a:xfrm>
          <a:prstGeom prst="rect">
            <a:avLst/>
          </a:prstGeom>
          <a:noFill/>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E9449413-A52F-F88E-F6D5-3298680403B4}"/>
              </a:ext>
            </a:extLst>
          </p:cNvPr>
          <p:cNvSpPr txBox="1"/>
          <p:nvPr/>
        </p:nvSpPr>
        <p:spPr>
          <a:xfrm>
            <a:off x="6096000" y="6214466"/>
            <a:ext cx="5726416" cy="261610"/>
          </a:xfrm>
          <a:prstGeom prst="rect">
            <a:avLst/>
          </a:prstGeom>
          <a:noFill/>
        </p:spPr>
        <p:txBody>
          <a:bodyPr wrap="square">
            <a:spAutoFit/>
          </a:bodyPr>
          <a:lstStyle/>
          <a:p>
            <a:r>
              <a:rPr lang="en-AU" sz="1100" spc="60" dirty="0">
                <a:solidFill>
                  <a:srgbClr val="3B3838"/>
                </a:solidFill>
                <a:effectLst/>
                <a:latin typeface="Gantari Light" pitchFamily="2" charset="0"/>
                <a:ea typeface="DengXian" panose="02010600030101010101" pitchFamily="2" charset="-122"/>
                <a:cs typeface="Times New Roman" panose="02020603050405020304" pitchFamily="18" charset="0"/>
              </a:rPr>
              <a:t>Biodiversity loss in relation to native vegetation loss (Smith &amp; </a:t>
            </a:r>
            <a:r>
              <a:rPr lang="en-AU" sz="1100" spc="60" dirty="0" err="1">
                <a:solidFill>
                  <a:srgbClr val="3B3838"/>
                </a:solidFill>
                <a:effectLst/>
                <a:latin typeface="Gantari Light" pitchFamily="2" charset="0"/>
                <a:ea typeface="DengXian" panose="02010600030101010101" pitchFamily="2" charset="-122"/>
                <a:cs typeface="Times New Roman" panose="02020603050405020304" pitchFamily="18" charset="0"/>
              </a:rPr>
              <a:t>Siversten</a:t>
            </a:r>
            <a:r>
              <a:rPr lang="en-AU" sz="1100" spc="60" dirty="0">
                <a:solidFill>
                  <a:srgbClr val="3B3838"/>
                </a:solidFill>
                <a:effectLst/>
                <a:latin typeface="Gantari Light" pitchFamily="2" charset="0"/>
                <a:ea typeface="DengXian" panose="02010600030101010101" pitchFamily="2" charset="-122"/>
                <a:cs typeface="Times New Roman" panose="02020603050405020304" pitchFamily="18" charset="0"/>
              </a:rPr>
              <a:t> 2001)</a:t>
            </a:r>
            <a:endParaRPr lang="en-AU" sz="1100" dirty="0">
              <a:latin typeface="Gantari Light" pitchFamily="2" charset="0"/>
            </a:endParaRPr>
          </a:p>
        </p:txBody>
      </p:sp>
      <p:sp>
        <p:nvSpPr>
          <p:cNvPr id="4" name="TextBox 3">
            <a:extLst>
              <a:ext uri="{FF2B5EF4-FFF2-40B4-BE49-F238E27FC236}">
                <a16:creationId xmlns:a16="http://schemas.microsoft.com/office/drawing/2014/main" id="{9F8F27B1-AF95-1D7D-C9C6-5F713E0D43B4}"/>
              </a:ext>
            </a:extLst>
          </p:cNvPr>
          <p:cNvSpPr txBox="1"/>
          <p:nvPr/>
        </p:nvSpPr>
        <p:spPr>
          <a:xfrm rot="16200000" flipH="1">
            <a:off x="5247578" y="1793798"/>
            <a:ext cx="1919524" cy="276999"/>
          </a:xfrm>
          <a:prstGeom prst="rect">
            <a:avLst/>
          </a:prstGeom>
          <a:noFill/>
        </p:spPr>
        <p:txBody>
          <a:bodyPr wrap="square">
            <a:spAutoFit/>
          </a:bodyPr>
          <a:lstStyle/>
          <a:p>
            <a:r>
              <a:rPr lang="en-AU" sz="1200" b="1" spc="60" dirty="0">
                <a:solidFill>
                  <a:schemeClr val="bg1"/>
                </a:solidFill>
                <a:latin typeface="Gantari Light" pitchFamily="2" charset="0"/>
                <a:ea typeface="DengXian" panose="02010600030101010101" pitchFamily="2" charset="-122"/>
                <a:cs typeface="Times New Roman" panose="02020603050405020304" pitchFamily="18" charset="0"/>
              </a:rPr>
              <a:t>Species diversity </a:t>
            </a:r>
            <a:endParaRPr lang="en-AU" sz="1200" b="1" dirty="0">
              <a:solidFill>
                <a:schemeClr val="bg1"/>
              </a:solidFill>
              <a:latin typeface="Gantari Light" pitchFamily="2" charset="0"/>
            </a:endParaRPr>
          </a:p>
        </p:txBody>
      </p:sp>
      <p:pic>
        <p:nvPicPr>
          <p:cNvPr id="6" name="Slide_11">
            <a:hlinkClick r:id="" action="ppaction://media"/>
            <a:extLst>
              <a:ext uri="{FF2B5EF4-FFF2-40B4-BE49-F238E27FC236}">
                <a16:creationId xmlns:a16="http://schemas.microsoft.com/office/drawing/2014/main" id="{0D4EF107-04D5-7B23-77ED-B0C85555AA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0974" y="173966"/>
            <a:ext cx="609600" cy="609600"/>
          </a:xfrm>
          <a:prstGeom prst="rect">
            <a:avLst/>
          </a:prstGeom>
        </p:spPr>
      </p:pic>
    </p:spTree>
    <p:extLst>
      <p:ext uri="{BB962C8B-B14F-4D97-AF65-F5344CB8AC3E}">
        <p14:creationId xmlns:p14="http://schemas.microsoft.com/office/powerpoint/2010/main" val="3065618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5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94F6A8E0-90DD-C743-CE04-A7C729F1AB8E}"/>
              </a:ext>
            </a:extLst>
          </p:cNvPr>
          <p:cNvPicPr>
            <a:picLocks noGrp="1" noChangeAspect="1"/>
          </p:cNvPicPr>
          <p:nvPr>
            <p:ph type="pic" sz="quarter" idx="11"/>
          </p:nvPr>
        </p:nvPicPr>
        <p:blipFill>
          <a:blip r:embed="rId4" cstate="hqprint">
            <a:extLst>
              <a:ext uri="{28A0092B-C50C-407E-A947-70E740481C1C}">
                <a14:useLocalDpi xmlns:a14="http://schemas.microsoft.com/office/drawing/2010/main"/>
              </a:ext>
            </a:extLst>
          </a:blip>
          <a:srcRect/>
          <a:stretch/>
        </p:blipFill>
        <p:spPr>
          <a:xfrm>
            <a:off x="6662056" y="0"/>
            <a:ext cx="5529943" cy="6858000"/>
          </a:xfrm>
        </p:spPr>
      </p:pic>
      <p:sp>
        <p:nvSpPr>
          <p:cNvPr id="20" name="Text Placeholder 19">
            <a:extLst>
              <a:ext uri="{FF2B5EF4-FFF2-40B4-BE49-F238E27FC236}">
                <a16:creationId xmlns:a16="http://schemas.microsoft.com/office/drawing/2014/main" id="{66439224-3736-B045-B3EA-2239E305A974}"/>
              </a:ext>
            </a:extLst>
          </p:cNvPr>
          <p:cNvSpPr>
            <a:spLocks noGrp="1"/>
          </p:cNvSpPr>
          <p:nvPr>
            <p:ph type="body" sz="quarter" idx="13"/>
          </p:nvPr>
        </p:nvSpPr>
        <p:spPr>
          <a:xfrm>
            <a:off x="585172" y="2200132"/>
            <a:ext cx="5806103" cy="4657868"/>
          </a:xfrm>
        </p:spPr>
        <p:txBody>
          <a:bodyPr/>
          <a:lstStyle/>
          <a:p>
            <a:pPr marL="457200" indent="-457200">
              <a:spcBef>
                <a:spcPts val="600"/>
              </a:spcBef>
              <a:buFont typeface="+mj-lt"/>
              <a:buAutoNum type="arabicPeriod" startAt="5"/>
            </a:pPr>
            <a:r>
              <a:rPr lang="en-US" sz="2000" dirty="0" err="1"/>
              <a:t>Prioritise</a:t>
            </a:r>
            <a:r>
              <a:rPr lang="en-US" sz="2000" dirty="0"/>
              <a:t> protection and management of the highest biodiversity value natural areas </a:t>
            </a:r>
          </a:p>
          <a:p>
            <a:pPr>
              <a:spcBef>
                <a:spcPts val="600"/>
              </a:spcBef>
            </a:pPr>
            <a:endParaRPr lang="en-US" dirty="0"/>
          </a:p>
          <a:p>
            <a:pPr marL="457200" indent="-457200">
              <a:spcBef>
                <a:spcPts val="600"/>
              </a:spcBef>
              <a:buFont typeface="+mj-lt"/>
              <a:buAutoNum type="arabicPeriod" startAt="6"/>
            </a:pPr>
            <a:r>
              <a:rPr lang="en-US" sz="2000" dirty="0"/>
              <a:t>Support community involvement in biodiversity conservation </a:t>
            </a:r>
          </a:p>
          <a:p>
            <a:pPr>
              <a:spcBef>
                <a:spcPts val="600"/>
              </a:spcBef>
            </a:pPr>
            <a:endParaRPr lang="en-US" dirty="0"/>
          </a:p>
          <a:p>
            <a:pPr marL="457200" indent="-457200">
              <a:spcBef>
                <a:spcPts val="600"/>
              </a:spcBef>
              <a:buFont typeface="+mj-lt"/>
              <a:buAutoNum type="arabicPeriod" startAt="7"/>
            </a:pPr>
            <a:r>
              <a:rPr lang="en-US" sz="2000" dirty="0"/>
              <a:t>Biodiversity values must be made transparent in decision-making</a:t>
            </a:r>
          </a:p>
          <a:p>
            <a:pPr>
              <a:spcBef>
                <a:spcPts val="600"/>
              </a:spcBef>
            </a:pPr>
            <a:endParaRPr lang="en-US" dirty="0"/>
          </a:p>
          <a:p>
            <a:pPr marL="457200" indent="-457200">
              <a:spcBef>
                <a:spcPts val="600"/>
              </a:spcBef>
              <a:buFont typeface="+mj-lt"/>
              <a:buAutoNum type="arabicPeriod" startAt="8"/>
            </a:pPr>
            <a:r>
              <a:rPr lang="en-US" sz="2000" dirty="0"/>
              <a:t>Site specific field survey is essential to understand biodiversity value</a:t>
            </a:r>
          </a:p>
          <a:p>
            <a:pPr>
              <a:spcBef>
                <a:spcPts val="600"/>
              </a:spcBef>
            </a:pPr>
            <a:endParaRPr lang="en-US" dirty="0"/>
          </a:p>
          <a:p>
            <a:pPr marL="457200" indent="-457200">
              <a:spcBef>
                <a:spcPts val="600"/>
              </a:spcBef>
              <a:buFont typeface="+mj-lt"/>
              <a:buAutoNum type="arabicPeriod" startAt="9"/>
            </a:pPr>
            <a:r>
              <a:rPr lang="en-US" sz="2000" dirty="0"/>
              <a:t>Natural area conservation is a legitimate land use. </a:t>
            </a:r>
          </a:p>
        </p:txBody>
      </p:sp>
      <p:sp>
        <p:nvSpPr>
          <p:cNvPr id="2" name="Text Placeholder 7">
            <a:extLst>
              <a:ext uri="{FF2B5EF4-FFF2-40B4-BE49-F238E27FC236}">
                <a16:creationId xmlns:a16="http://schemas.microsoft.com/office/drawing/2014/main" id="{77524C7A-F56D-1423-8F68-EFFF063A151C}"/>
              </a:ext>
            </a:extLst>
          </p:cNvPr>
          <p:cNvSpPr>
            <a:spLocks noGrp="1"/>
          </p:cNvSpPr>
          <p:nvPr>
            <p:ph type="body" sz="quarter" idx="12"/>
          </p:nvPr>
        </p:nvSpPr>
        <p:spPr>
          <a:xfrm>
            <a:off x="585172" y="931702"/>
            <a:ext cx="5510828" cy="1031332"/>
          </a:xfrm>
        </p:spPr>
        <p:txBody>
          <a:bodyPr anchor="b"/>
          <a:lstStyle/>
          <a:p>
            <a:r>
              <a:rPr lang="en-US" dirty="0"/>
              <a:t>Local Biodiversity Planning Principles</a:t>
            </a:r>
            <a:endParaRPr lang="en-US" sz="1200" dirty="0"/>
          </a:p>
        </p:txBody>
      </p:sp>
      <p:sp>
        <p:nvSpPr>
          <p:cNvPr id="4" name="TextBox 3">
            <a:extLst>
              <a:ext uri="{FF2B5EF4-FFF2-40B4-BE49-F238E27FC236}">
                <a16:creationId xmlns:a16="http://schemas.microsoft.com/office/drawing/2014/main" id="{B1A89784-9F5B-1F47-DF72-EE9420D47B05}"/>
              </a:ext>
            </a:extLst>
          </p:cNvPr>
          <p:cNvSpPr txBox="1"/>
          <p:nvPr/>
        </p:nvSpPr>
        <p:spPr>
          <a:xfrm>
            <a:off x="7587615" y="6427113"/>
            <a:ext cx="4472559" cy="430887"/>
          </a:xfrm>
          <a:prstGeom prst="rect">
            <a:avLst/>
          </a:prstGeom>
          <a:noFill/>
        </p:spPr>
        <p:txBody>
          <a:bodyPr wrap="square" rtlCol="0">
            <a:spAutoFit/>
          </a:bodyPr>
          <a:lstStyle/>
          <a:p>
            <a:pPr algn="r"/>
            <a:r>
              <a:rPr lang="en-AU" sz="1100" b="1" i="1" dirty="0">
                <a:solidFill>
                  <a:schemeClr val="bg1"/>
                </a:solidFill>
              </a:rPr>
              <a:t>Evidence of feeding by the threatened Carnaby’s black cockatoos on vegetation in a local road reserve. . Photo: WALGA</a:t>
            </a:r>
          </a:p>
        </p:txBody>
      </p:sp>
      <p:pic>
        <p:nvPicPr>
          <p:cNvPr id="5" name="Slide_12">
            <a:hlinkClick r:id="" action="ppaction://media"/>
            <a:extLst>
              <a:ext uri="{FF2B5EF4-FFF2-40B4-BE49-F238E27FC236}">
                <a16:creationId xmlns:a16="http://schemas.microsoft.com/office/drawing/2014/main" id="{D53756FD-18F3-E183-0F68-CE5CBFD1C8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69767" y="85004"/>
            <a:ext cx="609600" cy="609600"/>
          </a:xfrm>
          <a:prstGeom prst="rect">
            <a:avLst/>
          </a:prstGeom>
        </p:spPr>
      </p:pic>
    </p:spTree>
    <p:extLst>
      <p:ext uri="{BB962C8B-B14F-4D97-AF65-F5344CB8AC3E}">
        <p14:creationId xmlns:p14="http://schemas.microsoft.com/office/powerpoint/2010/main" val="346717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6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77524C7A-F56D-1423-8F68-EFFF063A151C}"/>
              </a:ext>
            </a:extLst>
          </p:cNvPr>
          <p:cNvSpPr>
            <a:spLocks noGrp="1"/>
          </p:cNvSpPr>
          <p:nvPr>
            <p:ph type="body" sz="quarter" idx="12"/>
          </p:nvPr>
        </p:nvSpPr>
        <p:spPr>
          <a:xfrm>
            <a:off x="657293" y="1298039"/>
            <a:ext cx="3375811" cy="1031332"/>
          </a:xfrm>
        </p:spPr>
        <p:txBody>
          <a:bodyPr anchor="b"/>
          <a:lstStyle/>
          <a:p>
            <a:r>
              <a:rPr lang="en-US" dirty="0"/>
              <a:t>Local Biodiversity Planning Phases</a:t>
            </a:r>
          </a:p>
        </p:txBody>
      </p:sp>
      <p:pic>
        <p:nvPicPr>
          <p:cNvPr id="8" name="Picture 7">
            <a:extLst>
              <a:ext uri="{FF2B5EF4-FFF2-40B4-BE49-F238E27FC236}">
                <a16:creationId xmlns:a16="http://schemas.microsoft.com/office/drawing/2014/main" id="{93DCFCED-5828-4956-8536-7206E79118F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bwMode="auto">
          <a:xfrm>
            <a:off x="5329450" y="-74428"/>
            <a:ext cx="4406533" cy="6858000"/>
          </a:xfrm>
          <a:prstGeom prst="rect">
            <a:avLst/>
          </a:prstGeom>
          <a:ln>
            <a:solidFill>
              <a:srgbClr val="006666"/>
            </a:solidFill>
          </a:ln>
          <a:extLst>
            <a:ext uri="{53640926-AAD7-44D8-BBD7-CCE9431645EC}">
              <a14:shadowObscured xmlns:a14="http://schemas.microsoft.com/office/drawing/2010/main"/>
            </a:ext>
          </a:extLst>
        </p:spPr>
      </p:pic>
      <p:sp>
        <p:nvSpPr>
          <p:cNvPr id="9" name="Arrow: Down 8">
            <a:extLst>
              <a:ext uri="{FF2B5EF4-FFF2-40B4-BE49-F238E27FC236}">
                <a16:creationId xmlns:a16="http://schemas.microsoft.com/office/drawing/2014/main" id="{00D00A68-20B4-590B-B0D5-EEFA623A1B99}"/>
              </a:ext>
            </a:extLst>
          </p:cNvPr>
          <p:cNvSpPr/>
          <p:nvPr/>
        </p:nvSpPr>
        <p:spPr>
          <a:xfrm>
            <a:off x="9947166" y="166254"/>
            <a:ext cx="2005446" cy="6691746"/>
          </a:xfrm>
          <a:prstGeom prst="downArrow">
            <a:avLst/>
          </a:prstGeom>
          <a:solidFill>
            <a:srgbClr val="006666">
              <a:alpha val="3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TextBox 10">
            <a:extLst>
              <a:ext uri="{FF2B5EF4-FFF2-40B4-BE49-F238E27FC236}">
                <a16:creationId xmlns:a16="http://schemas.microsoft.com/office/drawing/2014/main" id="{45E18797-DFF0-A29B-D8A3-8DC094485CC6}"/>
              </a:ext>
            </a:extLst>
          </p:cNvPr>
          <p:cNvSpPr txBox="1"/>
          <p:nvPr/>
        </p:nvSpPr>
        <p:spPr>
          <a:xfrm>
            <a:off x="10503148" y="309785"/>
            <a:ext cx="970926" cy="861774"/>
          </a:xfrm>
          <a:prstGeom prst="rect">
            <a:avLst/>
          </a:prstGeom>
          <a:noFill/>
        </p:spPr>
        <p:txBody>
          <a:bodyPr wrap="square" rtlCol="0">
            <a:spAutoFit/>
          </a:bodyPr>
          <a:lstStyle/>
          <a:p>
            <a:r>
              <a:rPr lang="en-AU" sz="1400" dirty="0">
                <a:solidFill>
                  <a:srgbClr val="006666"/>
                </a:solidFill>
                <a:latin typeface="+mj-lt"/>
              </a:rPr>
              <a:t>2 months </a:t>
            </a:r>
            <a:r>
              <a:rPr lang="en-AU" sz="1200" dirty="0">
                <a:solidFill>
                  <a:srgbClr val="006666"/>
                </a:solidFill>
                <a:latin typeface="+mj-lt"/>
              </a:rPr>
              <a:t>after securing resources</a:t>
            </a:r>
          </a:p>
        </p:txBody>
      </p:sp>
      <p:sp>
        <p:nvSpPr>
          <p:cNvPr id="12" name="TextBox 11">
            <a:extLst>
              <a:ext uri="{FF2B5EF4-FFF2-40B4-BE49-F238E27FC236}">
                <a16:creationId xmlns:a16="http://schemas.microsoft.com/office/drawing/2014/main" id="{22DCA0FD-9605-34E8-7114-E354D84C7796}"/>
              </a:ext>
            </a:extLst>
          </p:cNvPr>
          <p:cNvSpPr txBox="1"/>
          <p:nvPr/>
        </p:nvSpPr>
        <p:spPr>
          <a:xfrm>
            <a:off x="10535549" y="1505928"/>
            <a:ext cx="970926" cy="307777"/>
          </a:xfrm>
          <a:prstGeom prst="rect">
            <a:avLst/>
          </a:prstGeom>
          <a:noFill/>
        </p:spPr>
        <p:txBody>
          <a:bodyPr wrap="square" rtlCol="0">
            <a:spAutoFit/>
          </a:bodyPr>
          <a:lstStyle/>
          <a:p>
            <a:r>
              <a:rPr lang="en-AU" sz="1400" dirty="0">
                <a:solidFill>
                  <a:srgbClr val="006666"/>
                </a:solidFill>
                <a:latin typeface="+mj-lt"/>
              </a:rPr>
              <a:t>1 month</a:t>
            </a:r>
            <a:endParaRPr lang="en-AU" sz="1200" dirty="0">
              <a:solidFill>
                <a:srgbClr val="006666"/>
              </a:solidFill>
              <a:latin typeface="+mj-lt"/>
            </a:endParaRPr>
          </a:p>
        </p:txBody>
      </p:sp>
      <p:sp>
        <p:nvSpPr>
          <p:cNvPr id="13" name="TextBox 12">
            <a:extLst>
              <a:ext uri="{FF2B5EF4-FFF2-40B4-BE49-F238E27FC236}">
                <a16:creationId xmlns:a16="http://schemas.microsoft.com/office/drawing/2014/main" id="{F52E3634-AE6B-5693-12D8-5BE4055A7971}"/>
              </a:ext>
            </a:extLst>
          </p:cNvPr>
          <p:cNvSpPr txBox="1"/>
          <p:nvPr/>
        </p:nvSpPr>
        <p:spPr>
          <a:xfrm>
            <a:off x="10455211" y="2563427"/>
            <a:ext cx="1018863" cy="307777"/>
          </a:xfrm>
          <a:prstGeom prst="rect">
            <a:avLst/>
          </a:prstGeom>
          <a:noFill/>
        </p:spPr>
        <p:txBody>
          <a:bodyPr wrap="square" rtlCol="0">
            <a:spAutoFit/>
          </a:bodyPr>
          <a:lstStyle/>
          <a:p>
            <a:r>
              <a:rPr lang="en-AU" sz="1400" dirty="0">
                <a:solidFill>
                  <a:srgbClr val="006666"/>
                </a:solidFill>
                <a:latin typeface="+mj-lt"/>
              </a:rPr>
              <a:t>2 months</a:t>
            </a:r>
            <a:endParaRPr lang="en-AU" sz="1200" dirty="0">
              <a:solidFill>
                <a:srgbClr val="006666"/>
              </a:solidFill>
              <a:latin typeface="+mj-lt"/>
            </a:endParaRPr>
          </a:p>
        </p:txBody>
      </p:sp>
      <p:sp>
        <p:nvSpPr>
          <p:cNvPr id="14" name="TextBox 13">
            <a:extLst>
              <a:ext uri="{FF2B5EF4-FFF2-40B4-BE49-F238E27FC236}">
                <a16:creationId xmlns:a16="http://schemas.microsoft.com/office/drawing/2014/main" id="{E62706E3-5AD6-3607-97C3-26E10EA1D7A8}"/>
              </a:ext>
            </a:extLst>
          </p:cNvPr>
          <p:cNvSpPr txBox="1"/>
          <p:nvPr/>
        </p:nvSpPr>
        <p:spPr>
          <a:xfrm>
            <a:off x="10457340" y="3616540"/>
            <a:ext cx="1127344" cy="307777"/>
          </a:xfrm>
          <a:prstGeom prst="rect">
            <a:avLst/>
          </a:prstGeom>
          <a:noFill/>
        </p:spPr>
        <p:txBody>
          <a:bodyPr wrap="square" rtlCol="0">
            <a:spAutoFit/>
          </a:bodyPr>
          <a:lstStyle/>
          <a:p>
            <a:r>
              <a:rPr lang="en-AU" sz="1400" dirty="0">
                <a:solidFill>
                  <a:srgbClr val="006666"/>
                </a:solidFill>
                <a:latin typeface="+mj-lt"/>
              </a:rPr>
              <a:t>3 months</a:t>
            </a:r>
            <a:endParaRPr lang="en-AU" sz="1200" dirty="0">
              <a:solidFill>
                <a:srgbClr val="006666"/>
              </a:solidFill>
              <a:latin typeface="+mj-lt"/>
            </a:endParaRPr>
          </a:p>
        </p:txBody>
      </p:sp>
      <p:sp>
        <p:nvSpPr>
          <p:cNvPr id="15" name="TextBox 14">
            <a:extLst>
              <a:ext uri="{FF2B5EF4-FFF2-40B4-BE49-F238E27FC236}">
                <a16:creationId xmlns:a16="http://schemas.microsoft.com/office/drawing/2014/main" id="{B35A5F26-4BC3-0AA2-2B90-A0A077442590}"/>
              </a:ext>
            </a:extLst>
          </p:cNvPr>
          <p:cNvSpPr txBox="1"/>
          <p:nvPr/>
        </p:nvSpPr>
        <p:spPr>
          <a:xfrm>
            <a:off x="10555379" y="4536609"/>
            <a:ext cx="818525" cy="523220"/>
          </a:xfrm>
          <a:prstGeom prst="rect">
            <a:avLst/>
          </a:prstGeom>
          <a:noFill/>
        </p:spPr>
        <p:txBody>
          <a:bodyPr wrap="square" rtlCol="0">
            <a:spAutoFit/>
          </a:bodyPr>
          <a:lstStyle/>
          <a:p>
            <a:pPr algn="ctr"/>
            <a:r>
              <a:rPr lang="en-AU" sz="1400" dirty="0">
                <a:solidFill>
                  <a:srgbClr val="006666"/>
                </a:solidFill>
                <a:latin typeface="+mj-lt"/>
              </a:rPr>
              <a:t>2-3 months</a:t>
            </a:r>
            <a:endParaRPr lang="en-AU" sz="1200" dirty="0">
              <a:solidFill>
                <a:srgbClr val="006666"/>
              </a:solidFill>
              <a:latin typeface="+mj-lt"/>
            </a:endParaRPr>
          </a:p>
        </p:txBody>
      </p:sp>
      <p:sp>
        <p:nvSpPr>
          <p:cNvPr id="16" name="TextBox 15">
            <a:extLst>
              <a:ext uri="{FF2B5EF4-FFF2-40B4-BE49-F238E27FC236}">
                <a16:creationId xmlns:a16="http://schemas.microsoft.com/office/drawing/2014/main" id="{12BF59B8-BC4D-F360-7F0A-4C8F3D60A855}"/>
              </a:ext>
            </a:extLst>
          </p:cNvPr>
          <p:cNvSpPr txBox="1"/>
          <p:nvPr/>
        </p:nvSpPr>
        <p:spPr>
          <a:xfrm>
            <a:off x="10655549" y="5798270"/>
            <a:ext cx="818525" cy="523220"/>
          </a:xfrm>
          <a:prstGeom prst="rect">
            <a:avLst/>
          </a:prstGeom>
          <a:noFill/>
        </p:spPr>
        <p:txBody>
          <a:bodyPr wrap="square" rtlCol="0">
            <a:spAutoFit/>
          </a:bodyPr>
          <a:lstStyle/>
          <a:p>
            <a:r>
              <a:rPr lang="en-AU" sz="1400" dirty="0">
                <a:solidFill>
                  <a:srgbClr val="006666"/>
                </a:solidFill>
                <a:latin typeface="+mj-lt"/>
              </a:rPr>
              <a:t>5-10 years</a:t>
            </a:r>
          </a:p>
        </p:txBody>
      </p:sp>
      <p:sp>
        <p:nvSpPr>
          <p:cNvPr id="3" name="Text Placeholder 19">
            <a:extLst>
              <a:ext uri="{FF2B5EF4-FFF2-40B4-BE49-F238E27FC236}">
                <a16:creationId xmlns:a16="http://schemas.microsoft.com/office/drawing/2014/main" id="{0529D5F5-6972-3E8D-ED0B-09BC75418185}"/>
              </a:ext>
            </a:extLst>
          </p:cNvPr>
          <p:cNvSpPr>
            <a:spLocks noGrp="1"/>
          </p:cNvSpPr>
          <p:nvPr>
            <p:ph type="body" sz="quarter" idx="13"/>
          </p:nvPr>
        </p:nvSpPr>
        <p:spPr>
          <a:xfrm>
            <a:off x="607316" y="2739561"/>
            <a:ext cx="3862935" cy="3366097"/>
          </a:xfrm>
        </p:spPr>
        <p:txBody>
          <a:bodyPr/>
          <a:lstStyle/>
          <a:p>
            <a:pPr marL="342900" indent="-342900">
              <a:spcBef>
                <a:spcPts val="600"/>
              </a:spcBef>
              <a:buAutoNum type="arabicPeriod"/>
            </a:pPr>
            <a:r>
              <a:rPr lang="en-US" sz="1800" dirty="0"/>
              <a:t>Scoping </a:t>
            </a:r>
          </a:p>
          <a:p>
            <a:pPr marL="342900" indent="-342900">
              <a:spcBef>
                <a:spcPts val="600"/>
              </a:spcBef>
              <a:buAutoNum type="arabicPeriod"/>
            </a:pPr>
            <a:r>
              <a:rPr lang="en-US" sz="1800" dirty="0"/>
              <a:t>Identification and Mapping of Local Natural areas</a:t>
            </a:r>
          </a:p>
          <a:p>
            <a:pPr marL="342900" indent="-342900">
              <a:spcBef>
                <a:spcPts val="600"/>
              </a:spcBef>
              <a:buAutoNum type="arabicPeriod"/>
            </a:pPr>
            <a:r>
              <a:rPr lang="en-US" sz="1800" dirty="0" err="1"/>
              <a:t>Prioritisation</a:t>
            </a:r>
            <a:r>
              <a:rPr lang="en-US" sz="1800" dirty="0"/>
              <a:t> of Local Natural Areas</a:t>
            </a:r>
          </a:p>
          <a:p>
            <a:pPr marL="342900" indent="-342900">
              <a:spcBef>
                <a:spcPts val="600"/>
              </a:spcBef>
              <a:buAutoNum type="arabicPeriod"/>
            </a:pPr>
            <a:r>
              <a:rPr lang="en-US" sz="1800" dirty="0"/>
              <a:t>Protection and Action Plan </a:t>
            </a:r>
          </a:p>
          <a:p>
            <a:pPr marL="342900" indent="-342900">
              <a:spcBef>
                <a:spcPts val="600"/>
              </a:spcBef>
              <a:buAutoNum type="arabicPeriod"/>
            </a:pPr>
            <a:r>
              <a:rPr lang="en-US" sz="1800" dirty="0"/>
              <a:t>Seeking Feedback </a:t>
            </a:r>
          </a:p>
          <a:p>
            <a:pPr marL="342900" indent="-342900">
              <a:spcBef>
                <a:spcPts val="600"/>
              </a:spcBef>
              <a:buAutoNum type="arabicPeriod"/>
            </a:pPr>
            <a:r>
              <a:rPr lang="en-US" sz="1800" dirty="0"/>
              <a:t>Implementation and Review </a:t>
            </a:r>
          </a:p>
        </p:txBody>
      </p:sp>
      <p:pic>
        <p:nvPicPr>
          <p:cNvPr id="4" name="Slide_13">
            <a:hlinkClick r:id="" action="ppaction://media"/>
            <a:extLst>
              <a:ext uri="{FF2B5EF4-FFF2-40B4-BE49-F238E27FC236}">
                <a16:creationId xmlns:a16="http://schemas.microsoft.com/office/drawing/2014/main" id="{CB79E44B-B0D0-3A83-B842-6F38A2A557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436699" y="142742"/>
            <a:ext cx="609600" cy="609600"/>
          </a:xfrm>
          <a:prstGeom prst="rect">
            <a:avLst/>
          </a:prstGeom>
        </p:spPr>
      </p:pic>
    </p:spTree>
    <p:extLst>
      <p:ext uri="{BB962C8B-B14F-4D97-AF65-F5344CB8AC3E}">
        <p14:creationId xmlns:p14="http://schemas.microsoft.com/office/powerpoint/2010/main" val="3370125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3">
            <a:extLst>
              <a:ext uri="{FF2B5EF4-FFF2-40B4-BE49-F238E27FC236}">
                <a16:creationId xmlns:a16="http://schemas.microsoft.com/office/drawing/2014/main" id="{EE80FC59-3445-5773-ED1D-B351E222AE1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478710" y="0"/>
            <a:ext cx="5713290" cy="6858000"/>
          </a:xfrm>
          <a:prstGeom prst="rect">
            <a:avLst/>
          </a:prstGeom>
        </p:spPr>
      </p:pic>
      <p:sp>
        <p:nvSpPr>
          <p:cNvPr id="5" name="Text Placeholder 19">
            <a:extLst>
              <a:ext uri="{FF2B5EF4-FFF2-40B4-BE49-F238E27FC236}">
                <a16:creationId xmlns:a16="http://schemas.microsoft.com/office/drawing/2014/main" id="{12B2E8F8-A6F8-3E87-B51E-E379982FD0B0}"/>
              </a:ext>
            </a:extLst>
          </p:cNvPr>
          <p:cNvSpPr txBox="1">
            <a:spLocks/>
          </p:cNvSpPr>
          <p:nvPr/>
        </p:nvSpPr>
        <p:spPr>
          <a:xfrm>
            <a:off x="336093" y="1766965"/>
            <a:ext cx="6142615" cy="414967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AU" sz="1800" dirty="0">
                <a:solidFill>
                  <a:schemeClr val="bg1"/>
                </a:solidFill>
              </a:rPr>
              <a:t>Establish links with the Strategic Community Plan</a:t>
            </a:r>
          </a:p>
          <a:p>
            <a:pPr marL="285750" indent="-285750">
              <a:buFont typeface="Arial" panose="020B0604020202020204" pitchFamily="34" charset="0"/>
              <a:buChar char="•"/>
            </a:pPr>
            <a:r>
              <a:rPr lang="en-AU" sz="1800" dirty="0">
                <a:solidFill>
                  <a:schemeClr val="bg1"/>
                </a:solidFill>
              </a:rPr>
              <a:t>Scope the resources required </a:t>
            </a:r>
          </a:p>
          <a:p>
            <a:pPr marL="285750" indent="-285750">
              <a:lnSpc>
                <a:spcPct val="150000"/>
              </a:lnSpc>
              <a:buFont typeface="Arial" panose="020B0604020202020204" pitchFamily="34" charset="0"/>
              <a:buChar char="•"/>
            </a:pPr>
            <a:r>
              <a:rPr lang="en-AU" sz="1800" dirty="0">
                <a:solidFill>
                  <a:schemeClr val="bg1"/>
                </a:solidFill>
              </a:rPr>
              <a:t>Obtain Council support, including project plan for community engagement </a:t>
            </a:r>
          </a:p>
          <a:p>
            <a:r>
              <a:rPr lang="en-US" sz="1800" dirty="0">
                <a:solidFill>
                  <a:schemeClr val="bg1"/>
                </a:solidFill>
              </a:rPr>
              <a:t>Establish a Steering Committee (Terms of Reference)</a:t>
            </a:r>
          </a:p>
          <a:p>
            <a:pPr marL="712788" indent="95250">
              <a:buFont typeface="Wingdings" panose="05000000000000000000" pitchFamily="2" charset="2"/>
              <a:buChar char="ü"/>
            </a:pPr>
            <a:r>
              <a:rPr lang="en-US" sz="1600" i="1" dirty="0">
                <a:solidFill>
                  <a:schemeClr val="bg1"/>
                </a:solidFill>
              </a:rPr>
              <a:t>	Two Elected Members</a:t>
            </a:r>
          </a:p>
          <a:p>
            <a:pPr marL="712788" indent="95250">
              <a:buFont typeface="Wingdings" panose="05000000000000000000" pitchFamily="2" charset="2"/>
              <a:buChar char="ü"/>
            </a:pPr>
            <a:r>
              <a:rPr lang="en-US" sz="1600" i="1" dirty="0">
                <a:solidFill>
                  <a:schemeClr val="bg1"/>
                </a:solidFill>
              </a:rPr>
              <a:t>Executive Managers (planning and asset management) </a:t>
            </a:r>
          </a:p>
          <a:p>
            <a:pPr marL="712788" indent="95250">
              <a:buFont typeface="Wingdings" panose="05000000000000000000" pitchFamily="2" charset="2"/>
              <a:buChar char="ü"/>
            </a:pPr>
            <a:r>
              <a:rPr lang="en-US" sz="1600" i="1" dirty="0">
                <a:solidFill>
                  <a:schemeClr val="bg1"/>
                </a:solidFill>
              </a:rPr>
              <a:t>Community representatives</a:t>
            </a:r>
          </a:p>
          <a:p>
            <a:r>
              <a:rPr lang="en-AU" sz="1800" dirty="0">
                <a:solidFill>
                  <a:schemeClr val="bg1"/>
                </a:solidFill>
              </a:rPr>
              <a:t>Set up a Working Group</a:t>
            </a:r>
          </a:p>
          <a:p>
            <a:pPr marL="0" indent="0">
              <a:buNone/>
            </a:pPr>
            <a:r>
              <a:rPr lang="en-AU" sz="1600" i="1" dirty="0">
                <a:solidFill>
                  <a:schemeClr val="bg1"/>
                </a:solidFill>
              </a:rPr>
              <a:t>	Staff from planning, infrastructure/asset and natural 	area management  </a:t>
            </a:r>
            <a:endParaRPr lang="en-AU" sz="1800" dirty="0">
              <a:solidFill>
                <a:schemeClr val="bg1"/>
              </a:solidFill>
            </a:endParaRPr>
          </a:p>
          <a:p>
            <a:pPr marL="0" indent="0">
              <a:buNone/>
            </a:pPr>
            <a:endParaRPr lang="en-AU" sz="1600" i="1" dirty="0">
              <a:solidFill>
                <a:schemeClr val="bg1"/>
              </a:solidFill>
            </a:endParaRPr>
          </a:p>
          <a:p>
            <a:pPr marL="0" indent="0">
              <a:buNone/>
            </a:pPr>
            <a:endParaRPr lang="en-US" sz="1600" i="1" dirty="0">
              <a:solidFill>
                <a:schemeClr val="bg1"/>
              </a:solidFill>
            </a:endParaRPr>
          </a:p>
          <a:p>
            <a:pPr marL="0" indent="0">
              <a:buNone/>
            </a:pPr>
            <a:endParaRPr lang="en-US" sz="1600" i="1" dirty="0">
              <a:solidFill>
                <a:schemeClr val="bg1"/>
              </a:solidFill>
            </a:endParaRPr>
          </a:p>
          <a:p>
            <a:pPr marL="285750" indent="-285750">
              <a:lnSpc>
                <a:spcPct val="150000"/>
              </a:lnSpc>
              <a:buFont typeface="Arial" panose="020B0604020202020204" pitchFamily="34" charset="0"/>
              <a:buChar char="•"/>
            </a:pPr>
            <a:endParaRPr lang="en-AU" sz="1600" dirty="0">
              <a:solidFill>
                <a:schemeClr val="bg1"/>
              </a:solidFill>
            </a:endParaRPr>
          </a:p>
        </p:txBody>
      </p:sp>
      <p:sp>
        <p:nvSpPr>
          <p:cNvPr id="9" name="Text Placeholder 7">
            <a:extLst>
              <a:ext uri="{FF2B5EF4-FFF2-40B4-BE49-F238E27FC236}">
                <a16:creationId xmlns:a16="http://schemas.microsoft.com/office/drawing/2014/main" id="{55EBB1C3-9FE4-5FD9-041B-4B220AD34377}"/>
              </a:ext>
            </a:extLst>
          </p:cNvPr>
          <p:cNvSpPr txBox="1">
            <a:spLocks/>
          </p:cNvSpPr>
          <p:nvPr/>
        </p:nvSpPr>
        <p:spPr>
          <a:xfrm>
            <a:off x="2851489" y="281989"/>
            <a:ext cx="4637088" cy="1031332"/>
          </a:xfrm>
          <a:prstGeom prst="rect">
            <a:avLst/>
          </a:prstGeom>
        </p:spPr>
        <p:txBody>
          <a:bodyPr anchor="b"/>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100" dirty="0">
                <a:solidFill>
                  <a:schemeClr val="bg1"/>
                </a:solidFill>
                <a:latin typeface="Gantari SemiBold" pitchFamily="2" charset="0"/>
              </a:rPr>
              <a:t>Scoping</a:t>
            </a:r>
          </a:p>
        </p:txBody>
      </p:sp>
      <p:pic>
        <p:nvPicPr>
          <p:cNvPr id="14" name="Graphic 13" descr="Magnifying glass with solid fill">
            <a:extLst>
              <a:ext uri="{FF2B5EF4-FFF2-40B4-BE49-F238E27FC236}">
                <a16:creationId xmlns:a16="http://schemas.microsoft.com/office/drawing/2014/main" id="{5D2A4CCE-C098-A4A6-51DA-26DFD92A45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3706853">
            <a:off x="4820583" y="592037"/>
            <a:ext cx="852402" cy="852402"/>
          </a:xfrm>
          <a:prstGeom prst="rect">
            <a:avLst/>
          </a:prstGeom>
        </p:spPr>
      </p:pic>
      <p:sp>
        <p:nvSpPr>
          <p:cNvPr id="17" name="Text Placeholder 19">
            <a:extLst>
              <a:ext uri="{FF2B5EF4-FFF2-40B4-BE49-F238E27FC236}">
                <a16:creationId xmlns:a16="http://schemas.microsoft.com/office/drawing/2014/main" id="{43A4CD78-AA68-E6DE-556C-4B34938AC876}"/>
              </a:ext>
            </a:extLst>
          </p:cNvPr>
          <p:cNvSpPr txBox="1">
            <a:spLocks/>
          </p:cNvSpPr>
          <p:nvPr/>
        </p:nvSpPr>
        <p:spPr>
          <a:xfrm>
            <a:off x="859747" y="3439795"/>
            <a:ext cx="5508399" cy="1359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400" i="1" dirty="0">
              <a:solidFill>
                <a:schemeClr val="bg1"/>
              </a:solidFill>
            </a:endParaRPr>
          </a:p>
        </p:txBody>
      </p:sp>
      <p:sp>
        <p:nvSpPr>
          <p:cNvPr id="19" name="Text Placeholder 19">
            <a:extLst>
              <a:ext uri="{FF2B5EF4-FFF2-40B4-BE49-F238E27FC236}">
                <a16:creationId xmlns:a16="http://schemas.microsoft.com/office/drawing/2014/main" id="{D0273995-7FCC-9556-009D-26E6AFBFAB6A}"/>
              </a:ext>
            </a:extLst>
          </p:cNvPr>
          <p:cNvSpPr txBox="1">
            <a:spLocks/>
          </p:cNvSpPr>
          <p:nvPr/>
        </p:nvSpPr>
        <p:spPr>
          <a:xfrm>
            <a:off x="325775" y="4605178"/>
            <a:ext cx="5387517" cy="1359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AU" sz="1400" i="1" dirty="0">
              <a:solidFill>
                <a:schemeClr val="bg1"/>
              </a:solidFill>
            </a:endParaRPr>
          </a:p>
        </p:txBody>
      </p:sp>
      <p:sp>
        <p:nvSpPr>
          <p:cNvPr id="21" name="Text Placeholder 19">
            <a:extLst>
              <a:ext uri="{FF2B5EF4-FFF2-40B4-BE49-F238E27FC236}">
                <a16:creationId xmlns:a16="http://schemas.microsoft.com/office/drawing/2014/main" id="{5755058A-FD2C-6A0F-5B92-BB39151906E9}"/>
              </a:ext>
            </a:extLst>
          </p:cNvPr>
          <p:cNvSpPr txBox="1">
            <a:spLocks/>
          </p:cNvSpPr>
          <p:nvPr/>
        </p:nvSpPr>
        <p:spPr>
          <a:xfrm>
            <a:off x="205463" y="5916643"/>
            <a:ext cx="5618393" cy="1359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dirty="0">
              <a:solidFill>
                <a:schemeClr val="bg1"/>
              </a:solidFill>
            </a:endParaRPr>
          </a:p>
        </p:txBody>
      </p:sp>
      <p:sp>
        <p:nvSpPr>
          <p:cNvPr id="3" name="TextBox 2">
            <a:extLst>
              <a:ext uri="{FF2B5EF4-FFF2-40B4-BE49-F238E27FC236}">
                <a16:creationId xmlns:a16="http://schemas.microsoft.com/office/drawing/2014/main" id="{79C4BF8F-5676-F2C1-B3D3-FC649B23C7CD}"/>
              </a:ext>
            </a:extLst>
          </p:cNvPr>
          <p:cNvSpPr txBox="1"/>
          <p:nvPr/>
        </p:nvSpPr>
        <p:spPr>
          <a:xfrm>
            <a:off x="10991850" y="6596390"/>
            <a:ext cx="1200150" cy="261610"/>
          </a:xfrm>
          <a:prstGeom prst="rect">
            <a:avLst/>
          </a:prstGeom>
          <a:noFill/>
        </p:spPr>
        <p:txBody>
          <a:bodyPr wrap="square" rtlCol="0">
            <a:spAutoFit/>
          </a:bodyPr>
          <a:lstStyle/>
          <a:p>
            <a:r>
              <a:rPr lang="en-AU" sz="1100" i="1" dirty="0">
                <a:solidFill>
                  <a:schemeClr val="bg1"/>
                </a:solidFill>
              </a:rPr>
              <a:t>Photo: WALGA </a:t>
            </a:r>
          </a:p>
        </p:txBody>
      </p:sp>
      <p:pic>
        <p:nvPicPr>
          <p:cNvPr id="4" name="Slide_14">
            <a:hlinkClick r:id="" action="ppaction://media"/>
            <a:extLst>
              <a:ext uri="{FF2B5EF4-FFF2-40B4-BE49-F238E27FC236}">
                <a16:creationId xmlns:a16="http://schemas.microsoft.com/office/drawing/2014/main" id="{4F780331-B8BD-BBF6-0D0F-61527332ED3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37279" y="262592"/>
            <a:ext cx="609600" cy="609600"/>
          </a:xfrm>
          <a:prstGeom prst="rect">
            <a:avLst/>
          </a:prstGeom>
        </p:spPr>
      </p:pic>
    </p:spTree>
    <p:extLst>
      <p:ext uri="{BB962C8B-B14F-4D97-AF65-F5344CB8AC3E}">
        <p14:creationId xmlns:p14="http://schemas.microsoft.com/office/powerpoint/2010/main" val="2487752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6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D9356FEB-94BF-EEB1-48DB-1FA4F3126EA3}"/>
              </a:ext>
            </a:extLst>
          </p:cNvPr>
          <p:cNvSpPr>
            <a:spLocks noGrp="1"/>
          </p:cNvSpPr>
          <p:nvPr>
            <p:ph type="body" sz="quarter" idx="12"/>
          </p:nvPr>
        </p:nvSpPr>
        <p:spPr>
          <a:xfrm>
            <a:off x="611307" y="1267913"/>
            <a:ext cx="10969386" cy="503488"/>
          </a:xfrm>
        </p:spPr>
        <p:txBody>
          <a:bodyPr anchor="b"/>
          <a:lstStyle/>
          <a:p>
            <a:r>
              <a:rPr lang="en-US" dirty="0"/>
              <a:t>Identification and mapping of Local Natural Areas (LNA)</a:t>
            </a:r>
          </a:p>
        </p:txBody>
      </p:sp>
      <p:sp>
        <p:nvSpPr>
          <p:cNvPr id="9" name="Text Placeholder 2">
            <a:extLst>
              <a:ext uri="{FF2B5EF4-FFF2-40B4-BE49-F238E27FC236}">
                <a16:creationId xmlns:a16="http://schemas.microsoft.com/office/drawing/2014/main" id="{0C471786-961D-6B86-F330-164325BACD76}"/>
              </a:ext>
            </a:extLst>
          </p:cNvPr>
          <p:cNvSpPr>
            <a:spLocks noGrp="1"/>
          </p:cNvSpPr>
          <p:nvPr>
            <p:ph type="body" sz="quarter" idx="13"/>
          </p:nvPr>
        </p:nvSpPr>
        <p:spPr>
          <a:xfrm>
            <a:off x="4646428" y="2294603"/>
            <a:ext cx="6238054" cy="3429867"/>
          </a:xfrm>
        </p:spPr>
        <p:txBody>
          <a:bodyPr/>
          <a:lstStyle/>
          <a:p>
            <a:pPr marL="342900" lvl="0" indent="-342900" fontAlgn="base" hangingPunct="0">
              <a:lnSpc>
                <a:spcPct val="107000"/>
              </a:lnSpc>
              <a:spcBef>
                <a:spcPts val="1200"/>
              </a:spcBef>
              <a:buFont typeface="Symbol" panose="05050102010706020507" pitchFamily="18" charset="2"/>
              <a:buChar char=""/>
            </a:pPr>
            <a:r>
              <a:rPr lang="en-AU" sz="2000" spc="60" dirty="0">
                <a:solidFill>
                  <a:srgbClr val="3B3838"/>
                </a:solidFill>
                <a:effectLst/>
                <a:latin typeface="Gantari Light" pitchFamily="2" charset="0"/>
                <a:ea typeface="Times New Roman" panose="02020603050405020304" pitchFamily="18" charset="0"/>
                <a:cs typeface="Times New Roman" panose="02020603050405020304" pitchFamily="18" charset="0"/>
              </a:rPr>
              <a:t>Collate spatial datasets that are representative of local natural area values</a:t>
            </a:r>
            <a:r>
              <a:rPr lang="en-AU" sz="2000" spc="60" dirty="0">
                <a:solidFill>
                  <a:srgbClr val="3B3838"/>
                </a:solidFill>
                <a:latin typeface="Gantari Light" pitchFamily="2" charset="0"/>
                <a:ea typeface="Times New Roman" panose="02020603050405020304" pitchFamily="18" charset="0"/>
                <a:cs typeface="Times New Roman" panose="02020603050405020304" pitchFamily="18" charset="0"/>
              </a:rPr>
              <a:t>, focusing on ecological criteria used in prioritisation. </a:t>
            </a:r>
          </a:p>
          <a:p>
            <a:pPr marL="342900" lvl="0" indent="-342900" fontAlgn="base" hangingPunct="0">
              <a:lnSpc>
                <a:spcPct val="107000"/>
              </a:lnSpc>
              <a:spcBef>
                <a:spcPts val="1200"/>
              </a:spcBef>
              <a:buFont typeface="Symbol" panose="05050102010706020507" pitchFamily="18" charset="2"/>
              <a:buChar char=""/>
            </a:pPr>
            <a:r>
              <a:rPr lang="en-AU" sz="2000" spc="60" dirty="0">
                <a:solidFill>
                  <a:srgbClr val="3B3838"/>
                </a:solidFill>
                <a:latin typeface="Gantari Light" pitchFamily="2" charset="0"/>
                <a:ea typeface="Times New Roman" panose="02020603050405020304" pitchFamily="18" charset="0"/>
                <a:cs typeface="Times New Roman" panose="02020603050405020304" pitchFamily="18" charset="0"/>
              </a:rPr>
              <a:t>Understand the limitations of these datasets.</a:t>
            </a:r>
            <a:endParaRPr lang="en-AU" sz="2000" spc="60" dirty="0">
              <a:solidFill>
                <a:srgbClr val="3B3838"/>
              </a:solidFill>
              <a:effectLst/>
              <a:latin typeface="Gantari Light" pitchFamily="2" charset="0"/>
              <a:ea typeface="Times New Roman" panose="02020603050405020304" pitchFamily="18" charset="0"/>
              <a:cs typeface="Times New Roman" panose="02020603050405020304" pitchFamily="18" charset="0"/>
            </a:endParaRPr>
          </a:p>
          <a:p>
            <a:pPr marL="342900" lvl="0" indent="-342900" fontAlgn="base" hangingPunct="0">
              <a:lnSpc>
                <a:spcPct val="107000"/>
              </a:lnSpc>
              <a:spcAft>
                <a:spcPts val="800"/>
              </a:spcAft>
              <a:buFont typeface="Symbol" panose="05050102010706020507" pitchFamily="18" charset="2"/>
              <a:buChar char=""/>
            </a:pPr>
            <a:r>
              <a:rPr lang="en-AU" sz="2000" spc="60" dirty="0">
                <a:solidFill>
                  <a:srgbClr val="3B3838"/>
                </a:solidFill>
                <a:effectLst/>
                <a:latin typeface="Gantari Light" pitchFamily="2" charset="0"/>
                <a:ea typeface="Times New Roman" panose="02020603050405020304" pitchFamily="18" charset="0"/>
                <a:cs typeface="Times New Roman" panose="02020603050405020304" pitchFamily="18" charset="0"/>
              </a:rPr>
              <a:t>Develop a vision and objectives for the Local Biodiversity Strategy (</a:t>
            </a:r>
            <a:r>
              <a:rPr lang="en-AU" sz="2000" spc="60" dirty="0">
                <a:solidFill>
                  <a:srgbClr val="3B3838"/>
                </a:solidFill>
                <a:latin typeface="Gantari Light" pitchFamily="2" charset="0"/>
                <a:ea typeface="Times New Roman" panose="02020603050405020304" pitchFamily="18" charset="0"/>
                <a:cs typeface="Times New Roman" panose="02020603050405020304" pitchFamily="18" charset="0"/>
              </a:rPr>
              <a:t>L</a:t>
            </a:r>
            <a:r>
              <a:rPr lang="en-AU" sz="2000" spc="60" dirty="0">
                <a:solidFill>
                  <a:srgbClr val="3B3838"/>
                </a:solidFill>
                <a:effectLst/>
                <a:latin typeface="Gantari Light" pitchFamily="2" charset="0"/>
                <a:ea typeface="Times New Roman" panose="02020603050405020304" pitchFamily="18" charset="0"/>
                <a:cs typeface="Times New Roman" panose="02020603050405020304" pitchFamily="18" charset="0"/>
              </a:rPr>
              <a:t>ink to the Strategic Community Plan and u</a:t>
            </a:r>
            <a:r>
              <a:rPr lang="en-AU" sz="2000" spc="60" dirty="0">
                <a:solidFill>
                  <a:srgbClr val="3B3838"/>
                </a:solidFill>
                <a:latin typeface="Gantari Light" pitchFamily="2" charset="0"/>
                <a:ea typeface="Times New Roman" panose="02020603050405020304" pitchFamily="18" charset="0"/>
                <a:cs typeface="Times New Roman" panose="02020603050405020304" pitchFamily="18" charset="0"/>
              </a:rPr>
              <a:t>se Steering Committee/Working</a:t>
            </a:r>
            <a:r>
              <a:rPr lang="en-AU" sz="2000" spc="60" dirty="0">
                <a:solidFill>
                  <a:srgbClr val="3B3838"/>
                </a:solidFill>
                <a:effectLst/>
                <a:latin typeface="Gantari Light" pitchFamily="2" charset="0"/>
                <a:ea typeface="Times New Roman" panose="02020603050405020304" pitchFamily="18" charset="0"/>
                <a:cs typeface="Times New Roman" panose="02020603050405020304" pitchFamily="18" charset="0"/>
              </a:rPr>
              <a:t> Group).</a:t>
            </a:r>
          </a:p>
          <a:p>
            <a:endParaRPr lang="en-US" sz="2400" dirty="0"/>
          </a:p>
        </p:txBody>
      </p:sp>
      <p:pic>
        <p:nvPicPr>
          <p:cNvPr id="4" name="Graphic 3" descr="Treasure Map with solid fill">
            <a:extLst>
              <a:ext uri="{FF2B5EF4-FFF2-40B4-BE49-F238E27FC236}">
                <a16:creationId xmlns:a16="http://schemas.microsoft.com/office/drawing/2014/main" id="{A59D2BFC-B993-E489-10A4-DB4AE4F6FD3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591800" y="378550"/>
            <a:ext cx="988893" cy="988893"/>
          </a:xfrm>
          <a:prstGeom prst="rect">
            <a:avLst/>
          </a:prstGeom>
        </p:spPr>
      </p:pic>
      <p:pic>
        <p:nvPicPr>
          <p:cNvPr id="2" name="Picture 1">
            <a:extLst>
              <a:ext uri="{FF2B5EF4-FFF2-40B4-BE49-F238E27FC236}">
                <a16:creationId xmlns:a16="http://schemas.microsoft.com/office/drawing/2014/main" id="{13B4CFA9-407C-D77E-8F17-5D5D8AF8DB02}"/>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658932" y="2294603"/>
            <a:ext cx="3530296" cy="3396834"/>
          </a:xfrm>
          <a:prstGeom prst="rect">
            <a:avLst/>
          </a:prstGeom>
          <a:ln>
            <a:noFill/>
          </a:ln>
          <a:effectLst>
            <a:outerShdw blurRad="292100" dist="139700" dir="2700000" algn="tl" rotWithShape="0">
              <a:srgbClr val="333333">
                <a:alpha val="65000"/>
              </a:srgbClr>
            </a:outerShdw>
          </a:effectLst>
        </p:spPr>
      </p:pic>
      <p:pic>
        <p:nvPicPr>
          <p:cNvPr id="3" name="Graphic 2" descr="Lights On with solid fill">
            <a:extLst>
              <a:ext uri="{FF2B5EF4-FFF2-40B4-BE49-F238E27FC236}">
                <a16:creationId xmlns:a16="http://schemas.microsoft.com/office/drawing/2014/main" id="{A4642DD1-26DF-8A72-A6C7-A6DA0B32947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8932" y="5959120"/>
            <a:ext cx="687512" cy="687512"/>
          </a:xfrm>
          <a:prstGeom prst="rect">
            <a:avLst/>
          </a:prstGeom>
        </p:spPr>
      </p:pic>
      <p:sp>
        <p:nvSpPr>
          <p:cNvPr id="7" name="TextBox 6">
            <a:extLst>
              <a:ext uri="{FF2B5EF4-FFF2-40B4-BE49-F238E27FC236}">
                <a16:creationId xmlns:a16="http://schemas.microsoft.com/office/drawing/2014/main" id="{9AB03629-76A6-2D7B-9A20-685C8688BB9A}"/>
              </a:ext>
            </a:extLst>
          </p:cNvPr>
          <p:cNvSpPr txBox="1"/>
          <p:nvPr/>
        </p:nvSpPr>
        <p:spPr>
          <a:xfrm>
            <a:off x="1385133" y="5925452"/>
            <a:ext cx="9917276" cy="1107996"/>
          </a:xfrm>
          <a:prstGeom prst="rect">
            <a:avLst/>
          </a:prstGeom>
          <a:noFill/>
        </p:spPr>
        <p:txBody>
          <a:bodyPr wrap="square" rtlCol="0">
            <a:spAutoFit/>
          </a:bodyPr>
          <a:lstStyle/>
          <a:p>
            <a:r>
              <a:rPr lang="en-AU" sz="1600" i="1" dirty="0">
                <a:solidFill>
                  <a:srgbClr val="00465D"/>
                </a:solidFill>
              </a:rPr>
              <a:t>Many spatial datasets used to describe biodiversity are available via</a:t>
            </a:r>
            <a:r>
              <a:rPr lang="en-AU" sz="1600" b="0" i="1" dirty="0">
                <a:solidFill>
                  <a:srgbClr val="00465D"/>
                </a:solidFill>
                <a:latin typeface="+mn-lt"/>
              </a:rPr>
              <a:t> </a:t>
            </a:r>
            <a:r>
              <a:rPr lang="en-AU" sz="1600" b="0" i="1" dirty="0">
                <a:solidFill>
                  <a:srgbClr val="00465D"/>
                </a:solidFill>
                <a:latin typeface="+mn-lt"/>
                <a:hlinkClick r:id="rId9"/>
              </a:rPr>
              <a:t>datawa.wa.gov.au </a:t>
            </a:r>
            <a:r>
              <a:rPr lang="en-AU" sz="1600" i="1" dirty="0">
                <a:solidFill>
                  <a:srgbClr val="00465D"/>
                </a:solidFill>
              </a:rPr>
              <a:t>, including </a:t>
            </a:r>
            <a:r>
              <a:rPr lang="en-AU" sz="1600" i="1">
                <a:solidFill>
                  <a:srgbClr val="00465D"/>
                </a:solidFill>
              </a:rPr>
              <a:t>mapping  </a:t>
            </a:r>
            <a:r>
              <a:rPr lang="en-AU" sz="1600" b="0" i="1" dirty="0">
                <a:solidFill>
                  <a:srgbClr val="00465D"/>
                </a:solidFill>
                <a:latin typeface="+mn-lt"/>
              </a:rPr>
              <a:t>WALGA, 2021). You can use this dataset metadata to create an updated version when more current vegetation extent mapping becomes available.</a:t>
            </a:r>
          </a:p>
          <a:p>
            <a:endParaRPr lang="en-AU" dirty="0"/>
          </a:p>
        </p:txBody>
      </p:sp>
      <p:pic>
        <p:nvPicPr>
          <p:cNvPr id="6" name="Slide_15">
            <a:hlinkClick r:id="" action="ppaction://media"/>
            <a:extLst>
              <a:ext uri="{FF2B5EF4-FFF2-40B4-BE49-F238E27FC236}">
                <a16:creationId xmlns:a16="http://schemas.microsoft.com/office/drawing/2014/main" id="{53875773-00C9-20D0-AD9F-0D3B8743965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628626" y="229982"/>
            <a:ext cx="609600" cy="609600"/>
          </a:xfrm>
          <a:prstGeom prst="rect">
            <a:avLst/>
          </a:prstGeom>
        </p:spPr>
      </p:pic>
    </p:spTree>
    <p:extLst>
      <p:ext uri="{BB962C8B-B14F-4D97-AF65-F5344CB8AC3E}">
        <p14:creationId xmlns:p14="http://schemas.microsoft.com/office/powerpoint/2010/main" val="428537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3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94F6A8E0-90DD-C743-CE04-A7C729F1AB8E}"/>
              </a:ext>
            </a:extLst>
          </p:cNvPr>
          <p:cNvPicPr>
            <a:picLocks noGrp="1" noChangeAspect="1"/>
          </p:cNvPicPr>
          <p:nvPr>
            <p:ph type="pic" sz="quarter" idx="11"/>
          </p:nvPr>
        </p:nvPicPr>
        <p:blipFill rotWithShape="1">
          <a:blip r:embed="rId4" cstate="hqprint">
            <a:extLst>
              <a:ext uri="{28A0092B-C50C-407E-A947-70E740481C1C}">
                <a14:useLocalDpi xmlns:a14="http://schemas.microsoft.com/office/drawing/2010/main"/>
              </a:ext>
            </a:extLst>
          </a:blip>
          <a:srcRect/>
          <a:stretch/>
        </p:blipFill>
        <p:spPr>
          <a:xfrm>
            <a:off x="6978212" y="0"/>
            <a:ext cx="5276850" cy="6858000"/>
          </a:xfrm>
        </p:spPr>
      </p:pic>
      <p:sp>
        <p:nvSpPr>
          <p:cNvPr id="2" name="Text Placeholder 7">
            <a:extLst>
              <a:ext uri="{FF2B5EF4-FFF2-40B4-BE49-F238E27FC236}">
                <a16:creationId xmlns:a16="http://schemas.microsoft.com/office/drawing/2014/main" id="{77524C7A-F56D-1423-8F68-EFFF063A151C}"/>
              </a:ext>
            </a:extLst>
          </p:cNvPr>
          <p:cNvSpPr>
            <a:spLocks noGrp="1"/>
          </p:cNvSpPr>
          <p:nvPr>
            <p:ph type="body" sz="quarter" idx="12"/>
          </p:nvPr>
        </p:nvSpPr>
        <p:spPr>
          <a:xfrm>
            <a:off x="1510226" y="1058939"/>
            <a:ext cx="5119174" cy="1031332"/>
          </a:xfrm>
        </p:spPr>
        <p:txBody>
          <a:bodyPr anchor="b"/>
          <a:lstStyle/>
          <a:p>
            <a:r>
              <a:rPr lang="en-US" dirty="0"/>
              <a:t>Prioritisation of Local Natural Areas</a:t>
            </a:r>
          </a:p>
        </p:txBody>
      </p:sp>
      <p:sp>
        <p:nvSpPr>
          <p:cNvPr id="4" name="TextBox 3">
            <a:extLst>
              <a:ext uri="{FF2B5EF4-FFF2-40B4-BE49-F238E27FC236}">
                <a16:creationId xmlns:a16="http://schemas.microsoft.com/office/drawing/2014/main" id="{42733ABB-4C70-1128-CD9D-257FD680EAE2}"/>
              </a:ext>
            </a:extLst>
          </p:cNvPr>
          <p:cNvSpPr txBox="1"/>
          <p:nvPr/>
        </p:nvSpPr>
        <p:spPr>
          <a:xfrm>
            <a:off x="6947010" y="5844158"/>
            <a:ext cx="5339254" cy="846386"/>
          </a:xfrm>
          <a:prstGeom prst="rect">
            <a:avLst/>
          </a:prstGeom>
          <a:solidFill>
            <a:srgbClr val="FFFFFF">
              <a:alpha val="52941"/>
            </a:srgbClr>
          </a:solidFill>
          <a:ln>
            <a:solidFill>
              <a:schemeClr val="bg1">
                <a:lumMod val="50000"/>
              </a:schemeClr>
            </a:solidFill>
          </a:ln>
        </p:spPr>
        <p:txBody>
          <a:bodyPr wrap="square" rtlCol="0">
            <a:spAutoFit/>
          </a:bodyPr>
          <a:lstStyle/>
          <a:p>
            <a:r>
              <a:rPr lang="en-AU" sz="1100" b="1" dirty="0"/>
              <a:t>An example of the application of ecological criteria in the Perth Metropolitan Region with an overlay of lands with varied protection (WALGA, 2018). </a:t>
            </a:r>
          </a:p>
          <a:p>
            <a:endParaRPr lang="en-AU" sz="1100" b="1" dirty="0"/>
          </a:p>
          <a:p>
            <a:r>
              <a:rPr lang="en-AU" sz="800" dirty="0"/>
              <a:t>The 2020 version of this mapping is available via </a:t>
            </a:r>
            <a:r>
              <a:rPr lang="en-US" sz="800" dirty="0" err="1"/>
              <a:t>DataWA</a:t>
            </a:r>
            <a:r>
              <a:rPr lang="en-US" sz="800" dirty="0"/>
              <a:t> @ </a:t>
            </a:r>
            <a:r>
              <a:rPr lang="en-AU" sz="800" dirty="0">
                <a:hlinkClick r:id="rId5">
                  <a:extLst>
                    <a:ext uri="{A12FA001-AC4F-418D-AE19-62706E023703}">
                      <ahyp:hlinkClr xmlns:ahyp="http://schemas.microsoft.com/office/drawing/2018/hyperlinkcolor" val="tx"/>
                    </a:ext>
                  </a:extLst>
                </a:hlinkClick>
              </a:rPr>
              <a:t>Western Australian Local Government Association - Organisations - data.wa.gov.au</a:t>
            </a:r>
            <a:r>
              <a:rPr lang="en-AU" sz="800" dirty="0"/>
              <a:t> </a:t>
            </a:r>
          </a:p>
        </p:txBody>
      </p:sp>
      <p:pic>
        <p:nvPicPr>
          <p:cNvPr id="5" name="Graphic 4" descr="Clipboard Checked with solid fill">
            <a:extLst>
              <a:ext uri="{FF2B5EF4-FFF2-40B4-BE49-F238E27FC236}">
                <a16:creationId xmlns:a16="http://schemas.microsoft.com/office/drawing/2014/main" id="{168C47E1-E224-08C7-666B-DB879519281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1440" y="1143000"/>
            <a:ext cx="947271" cy="947271"/>
          </a:xfrm>
          <a:prstGeom prst="rect">
            <a:avLst/>
          </a:prstGeom>
        </p:spPr>
      </p:pic>
      <p:sp>
        <p:nvSpPr>
          <p:cNvPr id="6" name="TextBox 5">
            <a:extLst>
              <a:ext uri="{FF2B5EF4-FFF2-40B4-BE49-F238E27FC236}">
                <a16:creationId xmlns:a16="http://schemas.microsoft.com/office/drawing/2014/main" id="{3246CA5B-D486-D2E4-DC4D-509ECAA6B4E3}"/>
              </a:ext>
            </a:extLst>
          </p:cNvPr>
          <p:cNvSpPr txBox="1"/>
          <p:nvPr/>
        </p:nvSpPr>
        <p:spPr>
          <a:xfrm>
            <a:off x="590072" y="2229297"/>
            <a:ext cx="6039328" cy="4382225"/>
          </a:xfrm>
          <a:prstGeom prst="rect">
            <a:avLst/>
          </a:prstGeom>
          <a:solidFill>
            <a:srgbClr val="00465D"/>
          </a:solidFill>
        </p:spPr>
        <p:txBody>
          <a:bodyPr wrap="square">
            <a:spAutoFit/>
          </a:bodyPr>
          <a:lstStyle/>
          <a:p>
            <a:pPr algn="l">
              <a:lnSpc>
                <a:spcPct val="107000"/>
              </a:lnSpc>
              <a:spcBef>
                <a:spcPts val="1200"/>
              </a:spcBef>
              <a:spcAft>
                <a:spcPts val="800"/>
              </a:spcAft>
            </a:pPr>
            <a:r>
              <a:rPr lang="en-GB" sz="1500" spc="60" dirty="0">
                <a:solidFill>
                  <a:schemeClr val="bg1"/>
                </a:solidFill>
                <a:effectLst/>
                <a:latin typeface="Gantari Light" pitchFamily="2" charset="0"/>
                <a:ea typeface="DengXian" panose="02010600030101010101" pitchFamily="2" charset="-122"/>
                <a:cs typeface="Times New Roman" panose="02020603050405020304" pitchFamily="18" charset="0"/>
              </a:rPr>
              <a:t>Use recognised ecological criteria to prioritise local natural areas (State </a:t>
            </a:r>
            <a:r>
              <a:rPr lang="en-GB" sz="1500" spc="60" dirty="0">
                <a:solidFill>
                  <a:schemeClr val="bg1"/>
                </a:solidFill>
                <a:latin typeface="Gantari Light" pitchFamily="2" charset="0"/>
                <a:ea typeface="DengXian" panose="02010600030101010101" pitchFamily="2" charset="-122"/>
                <a:cs typeface="Times New Roman" panose="02020603050405020304" pitchFamily="18" charset="0"/>
              </a:rPr>
              <a:t>supported</a:t>
            </a:r>
            <a:r>
              <a:rPr lang="en-GB" sz="1500" spc="60" dirty="0">
                <a:solidFill>
                  <a:schemeClr val="bg1"/>
                </a:solidFill>
                <a:effectLst/>
                <a:latin typeface="Gantari Light" pitchFamily="2" charset="0"/>
                <a:ea typeface="DengXian" panose="02010600030101010101" pitchFamily="2" charset="-122"/>
                <a:cs typeface="Times New Roman" panose="02020603050405020304" pitchFamily="18" charset="0"/>
              </a:rPr>
              <a:t> categories): </a:t>
            </a:r>
            <a:endParaRPr lang="en-AU" sz="1500" spc="60" dirty="0">
              <a:solidFill>
                <a:schemeClr val="bg1"/>
              </a:solidFill>
              <a:effectLst/>
              <a:latin typeface="Gantari Light" pitchFamily="2" charset="0"/>
              <a:ea typeface="DengXian" panose="02010600030101010101" pitchFamily="2" charset="-122"/>
              <a:cs typeface="Times New Roman" panose="02020603050405020304" pitchFamily="18" charset="0"/>
            </a:endParaRPr>
          </a:p>
          <a:p>
            <a:pPr marL="342900" indent="-342900" hangingPunct="0">
              <a:buFont typeface="Symbol" panose="05050102010706020507" pitchFamily="18" charset="2"/>
              <a:buChar char=""/>
            </a:pPr>
            <a:r>
              <a:rPr lang="en-GB" sz="1500" b="1" spc="60" dirty="0">
                <a:solidFill>
                  <a:schemeClr val="bg1"/>
                </a:solidFill>
                <a:latin typeface="Gantari Light" pitchFamily="2" charset="0"/>
                <a:ea typeface="DengXian" panose="02010600030101010101" pitchFamily="2" charset="-122"/>
                <a:cs typeface="Times New Roman" panose="02020603050405020304" pitchFamily="18" charset="0"/>
              </a:rPr>
              <a:t>Areas of recognised international, national or regional values</a:t>
            </a:r>
            <a:r>
              <a:rPr lang="en-GB" sz="1500" spc="60" dirty="0">
                <a:solidFill>
                  <a:schemeClr val="bg1"/>
                </a:solidFill>
                <a:latin typeface="Gantari Light" pitchFamily="2" charset="0"/>
                <a:ea typeface="DengXian" panose="02010600030101010101" pitchFamily="2" charset="-122"/>
                <a:cs typeface="Times New Roman" panose="02020603050405020304" pitchFamily="18" charset="0"/>
              </a:rPr>
              <a:t> which could include areas of scientific or evolutionary importance.</a:t>
            </a:r>
          </a:p>
          <a:p>
            <a:pPr hangingPunct="0"/>
            <a:endParaRPr lang="en-AU" sz="1500" spc="60" dirty="0">
              <a:solidFill>
                <a:schemeClr val="bg1"/>
              </a:solidFill>
              <a:latin typeface="Gantari Light" pitchFamily="2" charset="0"/>
              <a:ea typeface="DengXian" panose="02010600030101010101" pitchFamily="2" charset="-122"/>
              <a:cs typeface="Times New Roman" panose="02020603050405020304" pitchFamily="18" charset="0"/>
            </a:endParaRPr>
          </a:p>
          <a:p>
            <a:pPr marL="342900" indent="-342900" hangingPunct="0">
              <a:buFont typeface="Symbol" panose="05050102010706020507" pitchFamily="18" charset="2"/>
              <a:buChar char=""/>
            </a:pPr>
            <a:r>
              <a:rPr lang="en-GB" sz="1500" b="1" spc="60" dirty="0">
                <a:solidFill>
                  <a:schemeClr val="bg1"/>
                </a:solidFill>
                <a:latin typeface="Gantari Light" pitchFamily="2" charset="0"/>
                <a:ea typeface="DengXian" panose="02010600030101010101" pitchFamily="2" charset="-122"/>
                <a:cs typeface="Times New Roman" panose="02020603050405020304" pitchFamily="18" charset="0"/>
              </a:rPr>
              <a:t>Representation </a:t>
            </a:r>
            <a:r>
              <a:rPr lang="en-GB" sz="1500" spc="60" dirty="0">
                <a:solidFill>
                  <a:schemeClr val="bg1"/>
                </a:solidFill>
                <a:latin typeface="Gantari Light" pitchFamily="2" charset="0"/>
                <a:ea typeface="DengXian" panose="02010600030101010101" pitchFamily="2" charset="-122"/>
                <a:cs typeface="Times New Roman" panose="02020603050405020304" pitchFamily="18" charset="0"/>
              </a:rPr>
              <a:t>of ecological communities including vegetation unique to a Local Government area</a:t>
            </a:r>
          </a:p>
          <a:p>
            <a:pPr hangingPunct="0"/>
            <a:endParaRPr lang="en-AU" sz="1500" spc="60" dirty="0">
              <a:solidFill>
                <a:schemeClr val="bg1"/>
              </a:solidFill>
              <a:latin typeface="Gantari Light" pitchFamily="2" charset="0"/>
              <a:ea typeface="DengXian" panose="02010600030101010101" pitchFamily="2" charset="-122"/>
              <a:cs typeface="Times New Roman" panose="02020603050405020304" pitchFamily="18" charset="0"/>
            </a:endParaRPr>
          </a:p>
          <a:p>
            <a:pPr marL="342900" indent="-342900" hangingPunct="0">
              <a:buFont typeface="Symbol" panose="05050102010706020507" pitchFamily="18" charset="2"/>
              <a:buChar char=""/>
            </a:pPr>
            <a:r>
              <a:rPr lang="en-GB" sz="1500" b="1" spc="60" dirty="0">
                <a:solidFill>
                  <a:schemeClr val="bg1"/>
                </a:solidFill>
                <a:latin typeface="Gantari Light" pitchFamily="2" charset="0"/>
                <a:ea typeface="DengXian" panose="02010600030101010101" pitchFamily="2" charset="-122"/>
                <a:cs typeface="Times New Roman" panose="02020603050405020304" pitchFamily="18" charset="0"/>
              </a:rPr>
              <a:t>Diversity of</a:t>
            </a:r>
            <a:r>
              <a:rPr lang="en-GB" sz="1500" spc="60" dirty="0">
                <a:solidFill>
                  <a:schemeClr val="bg1"/>
                </a:solidFill>
                <a:latin typeface="Gantari Light" pitchFamily="2" charset="0"/>
                <a:ea typeface="DengXian" panose="02010600030101010101" pitchFamily="2" charset="-122"/>
                <a:cs typeface="Times New Roman" panose="02020603050405020304" pitchFamily="18" charset="0"/>
              </a:rPr>
              <a:t> priority species and communities</a:t>
            </a:r>
          </a:p>
          <a:p>
            <a:pPr hangingPunct="0"/>
            <a:endParaRPr lang="en-AU" sz="1500" spc="60" dirty="0">
              <a:solidFill>
                <a:schemeClr val="bg1"/>
              </a:solidFill>
              <a:latin typeface="Gantari Light" pitchFamily="2" charset="0"/>
              <a:ea typeface="DengXian" panose="02010600030101010101" pitchFamily="2" charset="-122"/>
              <a:cs typeface="Times New Roman" panose="02020603050405020304" pitchFamily="18" charset="0"/>
            </a:endParaRPr>
          </a:p>
          <a:p>
            <a:pPr marL="342900" indent="-342900" hangingPunct="0">
              <a:buFont typeface="Symbol" panose="05050102010706020507" pitchFamily="18" charset="2"/>
              <a:buChar char=""/>
            </a:pPr>
            <a:r>
              <a:rPr lang="en-GB" sz="1500" b="1" spc="60" dirty="0">
                <a:solidFill>
                  <a:schemeClr val="bg1"/>
                </a:solidFill>
                <a:latin typeface="Gantari Light" pitchFamily="2" charset="0"/>
                <a:ea typeface="DengXian" panose="02010600030101010101" pitchFamily="2" charset="-122"/>
                <a:cs typeface="Times New Roman" panose="02020603050405020304" pitchFamily="18" charset="0"/>
              </a:rPr>
              <a:t>Rarity</a:t>
            </a:r>
            <a:r>
              <a:rPr lang="en-GB" sz="1500" spc="60" dirty="0">
                <a:solidFill>
                  <a:schemeClr val="bg1"/>
                </a:solidFill>
                <a:latin typeface="Gantari Light" pitchFamily="2" charset="0"/>
                <a:ea typeface="DengXian" panose="02010600030101010101" pitchFamily="2" charset="-122"/>
                <a:cs typeface="Times New Roman" panose="02020603050405020304" pitchFamily="18" charset="0"/>
              </a:rPr>
              <a:t> of threatened species and ecological communities </a:t>
            </a:r>
          </a:p>
          <a:p>
            <a:pPr hangingPunct="0"/>
            <a:endParaRPr lang="en-AU" sz="1500" spc="60" dirty="0">
              <a:solidFill>
                <a:schemeClr val="bg1"/>
              </a:solidFill>
              <a:latin typeface="Gantari Light" pitchFamily="2" charset="0"/>
              <a:ea typeface="DengXian" panose="02010600030101010101" pitchFamily="2" charset="-122"/>
              <a:cs typeface="Times New Roman" panose="02020603050405020304" pitchFamily="18" charset="0"/>
            </a:endParaRPr>
          </a:p>
          <a:p>
            <a:pPr marL="342900" indent="-342900" hangingPunct="0">
              <a:buFont typeface="Symbol" panose="05050102010706020507" pitchFamily="18" charset="2"/>
              <a:buChar char=""/>
            </a:pPr>
            <a:r>
              <a:rPr lang="en-GB" sz="1500" b="1" spc="60" dirty="0">
                <a:solidFill>
                  <a:schemeClr val="bg1"/>
                </a:solidFill>
                <a:latin typeface="Gantari Light" pitchFamily="2" charset="0"/>
                <a:ea typeface="DengXian" panose="02010600030101010101" pitchFamily="2" charset="-122"/>
                <a:cs typeface="Times New Roman" panose="02020603050405020304" pitchFamily="18" charset="0"/>
              </a:rPr>
              <a:t>Maintenance of ecological processes </a:t>
            </a:r>
            <a:r>
              <a:rPr lang="en-GB" sz="1500" spc="60" dirty="0">
                <a:solidFill>
                  <a:schemeClr val="bg1"/>
                </a:solidFill>
                <a:latin typeface="Gantari Light" pitchFamily="2" charset="0"/>
                <a:ea typeface="DengXian" panose="02010600030101010101" pitchFamily="2" charset="-122"/>
                <a:cs typeface="Times New Roman" panose="02020603050405020304" pitchFamily="18" charset="0"/>
              </a:rPr>
              <a:t>or natural systems (connectivity)</a:t>
            </a:r>
          </a:p>
          <a:p>
            <a:pPr hangingPunct="0"/>
            <a:endParaRPr lang="en-AU" sz="1500" spc="60" dirty="0">
              <a:solidFill>
                <a:schemeClr val="bg1"/>
              </a:solidFill>
              <a:latin typeface="Gantari Light" pitchFamily="2" charset="0"/>
              <a:ea typeface="DengXian" panose="02010600030101010101" pitchFamily="2" charset="-122"/>
              <a:cs typeface="Times New Roman" panose="02020603050405020304" pitchFamily="18" charset="0"/>
            </a:endParaRPr>
          </a:p>
          <a:p>
            <a:pPr marL="342900" indent="-342900" hangingPunct="0">
              <a:buFont typeface="Symbol" panose="05050102010706020507" pitchFamily="18" charset="2"/>
              <a:buChar char=""/>
            </a:pPr>
            <a:r>
              <a:rPr lang="en-GB" sz="1500" b="1" spc="60" dirty="0">
                <a:solidFill>
                  <a:schemeClr val="bg1"/>
                </a:solidFill>
                <a:latin typeface="Gantari Light" pitchFamily="2" charset="0"/>
                <a:ea typeface="DengXian" panose="02010600030101010101" pitchFamily="2" charset="-122"/>
                <a:cs typeface="Times New Roman" panose="02020603050405020304" pitchFamily="18" charset="0"/>
              </a:rPr>
              <a:t>Protection of wetland, streamline, estuarine and coastal vegetation</a:t>
            </a:r>
            <a:r>
              <a:rPr lang="en-GB" sz="1500" spc="60" dirty="0">
                <a:solidFill>
                  <a:schemeClr val="bg1"/>
                </a:solidFill>
                <a:latin typeface="Gantari Light" pitchFamily="2" charset="0"/>
                <a:ea typeface="DengXian" panose="02010600030101010101" pitchFamily="2" charset="-122"/>
                <a:cs typeface="Times New Roman" panose="02020603050405020304" pitchFamily="18" charset="0"/>
              </a:rPr>
              <a:t>.</a:t>
            </a:r>
            <a:endParaRPr lang="en-AU" sz="1500" spc="60" dirty="0">
              <a:solidFill>
                <a:schemeClr val="bg1"/>
              </a:solidFill>
              <a:latin typeface="Gantari Light" pitchFamily="2" charset="0"/>
              <a:ea typeface="DengXian" panose="02010600030101010101" pitchFamily="2" charset="-122"/>
              <a:cs typeface="Times New Roman" panose="02020603050405020304" pitchFamily="18" charset="0"/>
            </a:endParaRPr>
          </a:p>
        </p:txBody>
      </p:sp>
      <p:pic>
        <p:nvPicPr>
          <p:cNvPr id="7" name="Slide_16">
            <a:hlinkClick r:id="" action="ppaction://media"/>
            <a:extLst>
              <a:ext uri="{FF2B5EF4-FFF2-40B4-BE49-F238E27FC236}">
                <a16:creationId xmlns:a16="http://schemas.microsoft.com/office/drawing/2014/main" id="{F2FE932D-5727-03F9-8991-D417449A840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06196" y="268044"/>
            <a:ext cx="609600" cy="609600"/>
          </a:xfrm>
          <a:prstGeom prst="rect">
            <a:avLst/>
          </a:prstGeom>
        </p:spPr>
      </p:pic>
    </p:spTree>
    <p:extLst>
      <p:ext uri="{BB962C8B-B14F-4D97-AF65-F5344CB8AC3E}">
        <p14:creationId xmlns:p14="http://schemas.microsoft.com/office/powerpoint/2010/main" val="230802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91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C5825-3051-424C-6397-01F71479F662}"/>
            </a:ext>
          </a:extLst>
        </p:cNvPr>
        <p:cNvGrpSpPr/>
        <p:nvPr/>
      </p:nvGrpSpPr>
      <p:grpSpPr>
        <a:xfrm>
          <a:off x="0" y="0"/>
          <a:ext cx="0" cy="0"/>
          <a:chOff x="0" y="0"/>
          <a:chExt cx="0" cy="0"/>
        </a:xfrm>
      </p:grpSpPr>
      <p:sp>
        <p:nvSpPr>
          <p:cNvPr id="2" name="Text Placeholder 7">
            <a:extLst>
              <a:ext uri="{FF2B5EF4-FFF2-40B4-BE49-F238E27FC236}">
                <a16:creationId xmlns:a16="http://schemas.microsoft.com/office/drawing/2014/main" id="{29A5E329-3174-AF62-4827-CF7D89708E26}"/>
              </a:ext>
            </a:extLst>
          </p:cNvPr>
          <p:cNvSpPr>
            <a:spLocks noGrp="1"/>
          </p:cNvSpPr>
          <p:nvPr>
            <p:ph type="body" sz="quarter" idx="12"/>
          </p:nvPr>
        </p:nvSpPr>
        <p:spPr>
          <a:xfrm>
            <a:off x="1510226" y="1058939"/>
            <a:ext cx="5119174" cy="1031332"/>
          </a:xfrm>
        </p:spPr>
        <p:txBody>
          <a:bodyPr anchor="b"/>
          <a:lstStyle/>
          <a:p>
            <a:r>
              <a:rPr lang="en-US" dirty="0"/>
              <a:t>Prioritisation of Local Natural Areas</a:t>
            </a:r>
            <a:endParaRPr lang="en-US" sz="1100" dirty="0"/>
          </a:p>
        </p:txBody>
      </p:sp>
      <p:sp>
        <p:nvSpPr>
          <p:cNvPr id="6" name="TextBox 5">
            <a:extLst>
              <a:ext uri="{FF2B5EF4-FFF2-40B4-BE49-F238E27FC236}">
                <a16:creationId xmlns:a16="http://schemas.microsoft.com/office/drawing/2014/main" id="{B1C34D03-95AF-05D1-A7A6-C082DE7968C5}"/>
              </a:ext>
            </a:extLst>
          </p:cNvPr>
          <p:cNvSpPr txBox="1"/>
          <p:nvPr/>
        </p:nvSpPr>
        <p:spPr>
          <a:xfrm>
            <a:off x="590072" y="2378690"/>
            <a:ext cx="5234656" cy="4190891"/>
          </a:xfrm>
          <a:prstGeom prst="rect">
            <a:avLst/>
          </a:prstGeom>
          <a:solidFill>
            <a:srgbClr val="00465D"/>
          </a:solidFill>
        </p:spPr>
        <p:txBody>
          <a:bodyPr wrap="square">
            <a:spAutoFit/>
          </a:bodyPr>
          <a:lstStyle/>
          <a:p>
            <a:pPr algn="just">
              <a:lnSpc>
                <a:spcPct val="110000"/>
              </a:lnSpc>
              <a:spcAft>
                <a:spcPts val="1200"/>
              </a:spcAft>
            </a:pPr>
            <a:r>
              <a:rPr lang="en-AU" sz="1800" kern="100"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Other uses for the prioritisation criteria: </a:t>
            </a:r>
          </a:p>
          <a:p>
            <a:pPr marL="285750" indent="-285750">
              <a:lnSpc>
                <a:spcPct val="110000"/>
              </a:lnSpc>
              <a:spcAft>
                <a:spcPts val="1200"/>
              </a:spcAft>
              <a:buFont typeface="Arial" panose="020B0604020202020204" pitchFamily="34" charset="0"/>
              <a:buChar char="•"/>
            </a:pPr>
            <a:r>
              <a:rPr lang="en-AU" kern="100" dirty="0">
                <a:solidFill>
                  <a:schemeClr val="bg1"/>
                </a:solidFill>
                <a:latin typeface="Arial" panose="020B0604020202020204" pitchFamily="34" charset="0"/>
                <a:ea typeface="Arial" panose="020B0604020202020204" pitchFamily="34" charset="0"/>
                <a:cs typeface="Times New Roman" panose="02020603050405020304" pitchFamily="18" charset="0"/>
              </a:rPr>
              <a:t>C</a:t>
            </a:r>
            <a:r>
              <a:rPr lang="en-AU" sz="1800" kern="100"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hecklist of environmental considerations for Local Government projects, facilitating timely avoidance and mitigation of impacts in project planning.</a:t>
            </a:r>
          </a:p>
          <a:p>
            <a:pPr marL="285750" indent="-285750">
              <a:lnSpc>
                <a:spcPct val="110000"/>
              </a:lnSpc>
              <a:spcAft>
                <a:spcPts val="1200"/>
              </a:spcAft>
              <a:buFont typeface="Arial" panose="020B0604020202020204" pitchFamily="34" charset="0"/>
              <a:buChar char="•"/>
            </a:pPr>
            <a:r>
              <a:rPr lang="en-AU" sz="1800" kern="100"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Create a mapping layer that represents known records for multiple values across natural areas to support land use planning. </a:t>
            </a:r>
          </a:p>
          <a:p>
            <a:pPr marL="285750" indent="-285750">
              <a:lnSpc>
                <a:spcPct val="110000"/>
              </a:lnSpc>
              <a:spcAft>
                <a:spcPts val="1200"/>
              </a:spcAft>
              <a:buFont typeface="Arial" panose="020B0604020202020204" pitchFamily="34" charset="0"/>
              <a:buChar char="•"/>
            </a:pPr>
            <a:r>
              <a:rPr lang="en-AU" sz="1800" kern="100"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Prioritise for management of lands vested in Local Government (these criteria overlap with the Natural Area Initial Assessment Templates).</a:t>
            </a:r>
            <a:endParaRPr lang="en-AU" sz="1500" spc="60" dirty="0">
              <a:solidFill>
                <a:schemeClr val="bg1"/>
              </a:solidFill>
              <a:latin typeface="Gantari Light" pitchFamily="2" charset="0"/>
              <a:ea typeface="DengXian" panose="02010600030101010101" pitchFamily="2" charset="-122"/>
              <a:cs typeface="Times New Roman" panose="02020603050405020304" pitchFamily="18" charset="0"/>
            </a:endParaRPr>
          </a:p>
        </p:txBody>
      </p:sp>
      <p:pic>
        <p:nvPicPr>
          <p:cNvPr id="10" name="Graphic 9" descr="Lights On with solid fill">
            <a:extLst>
              <a:ext uri="{FF2B5EF4-FFF2-40B4-BE49-F238E27FC236}">
                <a16:creationId xmlns:a16="http://schemas.microsoft.com/office/drawing/2014/main" id="{9D814637-5B26-07F6-2FD3-A61C6E99E8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0190" y="1175871"/>
            <a:ext cx="914400" cy="914400"/>
          </a:xfrm>
          <a:prstGeom prst="rect">
            <a:avLst/>
          </a:prstGeom>
        </p:spPr>
      </p:pic>
      <p:pic>
        <p:nvPicPr>
          <p:cNvPr id="11" name="Picture 10">
            <a:extLst>
              <a:ext uri="{FF2B5EF4-FFF2-40B4-BE49-F238E27FC236}">
                <a16:creationId xmlns:a16="http://schemas.microsoft.com/office/drawing/2014/main" id="{CA6940DB-AED8-AD50-613B-2C5B282A648C}"/>
              </a:ext>
            </a:extLst>
          </p:cNvPr>
          <p:cNvPicPr>
            <a:picLocks noChangeAspect="1"/>
          </p:cNvPicPr>
          <p:nvPr/>
        </p:nvPicPr>
        <p:blipFill>
          <a:blip r:embed="rId6"/>
          <a:stretch>
            <a:fillRect/>
          </a:stretch>
        </p:blipFill>
        <p:spPr>
          <a:xfrm>
            <a:off x="6367274" y="530466"/>
            <a:ext cx="3703418" cy="4342388"/>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5A059D20-20AC-0E5D-6184-5010FDF4F415}"/>
              </a:ext>
            </a:extLst>
          </p:cNvPr>
          <p:cNvPicPr>
            <a:picLocks noChangeAspect="1"/>
          </p:cNvPicPr>
          <p:nvPr/>
        </p:nvPicPr>
        <p:blipFill>
          <a:blip r:embed="rId7"/>
          <a:stretch>
            <a:fillRect/>
          </a:stretch>
        </p:blipFill>
        <p:spPr>
          <a:xfrm>
            <a:off x="8551081" y="2378690"/>
            <a:ext cx="3378112" cy="4190891"/>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AA59B6CD-FB13-185C-5D22-4EC7BC6C7FA1}"/>
              </a:ext>
            </a:extLst>
          </p:cNvPr>
          <p:cNvSpPr txBox="1"/>
          <p:nvPr/>
        </p:nvSpPr>
        <p:spPr>
          <a:xfrm>
            <a:off x="6218671" y="5617814"/>
            <a:ext cx="2180010" cy="646331"/>
          </a:xfrm>
          <a:prstGeom prst="rect">
            <a:avLst/>
          </a:prstGeom>
          <a:noFill/>
        </p:spPr>
        <p:txBody>
          <a:bodyPr wrap="square" rtlCol="0">
            <a:spAutoFit/>
          </a:bodyPr>
          <a:lstStyle/>
          <a:p>
            <a:pPr algn="r"/>
            <a:r>
              <a:rPr lang="en-AU" sz="1200" b="1" dirty="0">
                <a:solidFill>
                  <a:schemeClr val="bg1">
                    <a:lumMod val="50000"/>
                  </a:schemeClr>
                </a:solidFill>
              </a:rPr>
              <a:t>Examples of checklists of environmental considerations</a:t>
            </a:r>
          </a:p>
        </p:txBody>
      </p:sp>
      <p:pic>
        <p:nvPicPr>
          <p:cNvPr id="3" name="Slide_17">
            <a:hlinkClick r:id="" action="ppaction://media"/>
            <a:extLst>
              <a:ext uri="{FF2B5EF4-FFF2-40B4-BE49-F238E27FC236}">
                <a16:creationId xmlns:a16="http://schemas.microsoft.com/office/drawing/2014/main" id="{80A1B439-3153-9B63-9334-3BE381F0CCC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652513" y="160920"/>
            <a:ext cx="609600" cy="609600"/>
          </a:xfrm>
          <a:prstGeom prst="rect">
            <a:avLst/>
          </a:prstGeom>
        </p:spPr>
      </p:pic>
    </p:spTree>
    <p:extLst>
      <p:ext uri="{BB962C8B-B14F-4D97-AF65-F5344CB8AC3E}">
        <p14:creationId xmlns:p14="http://schemas.microsoft.com/office/powerpoint/2010/main" val="2031230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66439224-3736-B045-B3EA-2239E305A974}"/>
              </a:ext>
            </a:extLst>
          </p:cNvPr>
          <p:cNvSpPr>
            <a:spLocks noGrp="1"/>
          </p:cNvSpPr>
          <p:nvPr>
            <p:ph type="body" sz="quarter" idx="13"/>
          </p:nvPr>
        </p:nvSpPr>
        <p:spPr>
          <a:xfrm>
            <a:off x="632858" y="2383632"/>
            <a:ext cx="5517617" cy="3097254"/>
          </a:xfrm>
        </p:spPr>
        <p:txBody>
          <a:bodyPr/>
          <a:lstStyle/>
          <a:p>
            <a:pPr lvl="0" fontAlgn="base" hangingPunct="0">
              <a:lnSpc>
                <a:spcPct val="107000"/>
              </a:lnSpc>
              <a:spcBef>
                <a:spcPts val="1200"/>
              </a:spcBef>
            </a:pPr>
            <a:r>
              <a:rPr lang="en-AU" sz="2000" b="1" spc="60" dirty="0">
                <a:solidFill>
                  <a:srgbClr val="3B3838"/>
                </a:solidFill>
                <a:effectLst/>
                <a:latin typeface="Gantari Light" pitchFamily="2" charset="0"/>
                <a:ea typeface="Times New Roman" panose="02020603050405020304" pitchFamily="18" charset="0"/>
                <a:cs typeface="Times New Roman" panose="02020603050405020304" pitchFamily="18" charset="0"/>
              </a:rPr>
              <a:t>Identify ecological linkages / connectivity </a:t>
            </a:r>
          </a:p>
          <a:p>
            <a:pPr marL="447675" lvl="1" indent="-265113" fontAlgn="base" hangingPunct="0">
              <a:lnSpc>
                <a:spcPct val="107000"/>
              </a:lnSpc>
              <a:spcBef>
                <a:spcPts val="1200"/>
              </a:spcBef>
              <a:tabLst>
                <a:tab pos="630238" algn="l"/>
              </a:tabLst>
            </a:pPr>
            <a:r>
              <a:rPr lang="en-AU" sz="2000" spc="60" dirty="0">
                <a:solidFill>
                  <a:srgbClr val="3B3838"/>
                </a:solidFill>
                <a:latin typeface="Gantari Light" pitchFamily="2" charset="0"/>
                <a:ea typeface="Times New Roman" panose="02020603050405020304" pitchFamily="18" charset="0"/>
                <a:cs typeface="Times New Roman" panose="02020603050405020304" pitchFamily="18" charset="0"/>
              </a:rPr>
              <a:t>Using recognised mapping where available </a:t>
            </a:r>
            <a:r>
              <a:rPr lang="en-AU" sz="2000" b="1" spc="60" dirty="0">
                <a:solidFill>
                  <a:srgbClr val="3B3838"/>
                </a:solidFill>
                <a:latin typeface="Gantari Light" pitchFamily="2" charset="0"/>
                <a:ea typeface="Times New Roman" panose="02020603050405020304" pitchFamily="18" charset="0"/>
                <a:cs typeface="Times New Roman" panose="02020603050405020304" pitchFamily="18" charset="0"/>
              </a:rPr>
              <a:t>(www.datawa.wa.gov.au) </a:t>
            </a:r>
          </a:p>
          <a:p>
            <a:pPr marL="447675" lvl="1" indent="-265113" fontAlgn="base" hangingPunct="0">
              <a:lnSpc>
                <a:spcPct val="107000"/>
              </a:lnSpc>
              <a:spcBef>
                <a:spcPts val="1200"/>
              </a:spcBef>
              <a:tabLst>
                <a:tab pos="630238" algn="l"/>
              </a:tabLst>
            </a:pPr>
            <a:r>
              <a:rPr lang="en-AU" sz="2000" spc="60" dirty="0">
                <a:solidFill>
                  <a:srgbClr val="3B3838"/>
                </a:solidFill>
                <a:effectLst/>
                <a:latin typeface="Gantari Light" pitchFamily="2" charset="0"/>
                <a:ea typeface="Times New Roman" panose="02020603050405020304" pitchFamily="18" charset="0"/>
                <a:cs typeface="Times New Roman" panose="02020603050405020304" pitchFamily="18" charset="0"/>
              </a:rPr>
              <a:t>Develop own by applying recognised principles (e.g. read metadata for the Perth Regional ecological linkages)</a:t>
            </a:r>
          </a:p>
          <a:p>
            <a:pPr lvl="0" fontAlgn="base" hangingPunct="0">
              <a:lnSpc>
                <a:spcPct val="107000"/>
              </a:lnSpc>
              <a:spcBef>
                <a:spcPts val="1200"/>
              </a:spcBef>
            </a:pPr>
            <a:endParaRPr lang="en-AU" sz="2000" spc="60" dirty="0">
              <a:solidFill>
                <a:srgbClr val="3B3838"/>
              </a:solidFill>
              <a:effectLst/>
              <a:latin typeface="Gantari Light" pitchFamily="2" charset="0"/>
              <a:ea typeface="Times New Roman" panose="02020603050405020304" pitchFamily="18" charset="0"/>
              <a:cs typeface="Times New Roman" panose="02020603050405020304" pitchFamily="18" charset="0"/>
            </a:endParaRPr>
          </a:p>
        </p:txBody>
      </p:sp>
      <p:sp>
        <p:nvSpPr>
          <p:cNvPr id="2" name="Text Placeholder 7">
            <a:extLst>
              <a:ext uri="{FF2B5EF4-FFF2-40B4-BE49-F238E27FC236}">
                <a16:creationId xmlns:a16="http://schemas.microsoft.com/office/drawing/2014/main" id="{77524C7A-F56D-1423-8F68-EFFF063A151C}"/>
              </a:ext>
            </a:extLst>
          </p:cNvPr>
          <p:cNvSpPr>
            <a:spLocks noGrp="1"/>
          </p:cNvSpPr>
          <p:nvPr>
            <p:ph type="body" sz="quarter" idx="12"/>
          </p:nvPr>
        </p:nvSpPr>
        <p:spPr>
          <a:xfrm>
            <a:off x="1538885" y="1058939"/>
            <a:ext cx="5119174" cy="1031332"/>
          </a:xfrm>
        </p:spPr>
        <p:txBody>
          <a:bodyPr anchor="b"/>
          <a:lstStyle/>
          <a:p>
            <a:r>
              <a:rPr lang="en-US" dirty="0"/>
              <a:t>Prioritisation of Local Natural Areas </a:t>
            </a:r>
            <a:endParaRPr lang="en-US" sz="1100" dirty="0"/>
          </a:p>
        </p:txBody>
      </p:sp>
      <p:pic>
        <p:nvPicPr>
          <p:cNvPr id="7" name="Graphic 6" descr="Clipboard Checked with solid fill">
            <a:extLst>
              <a:ext uri="{FF2B5EF4-FFF2-40B4-BE49-F238E27FC236}">
                <a16:creationId xmlns:a16="http://schemas.microsoft.com/office/drawing/2014/main" id="{E1DCF6BE-AFCF-B2D3-BFA3-E77AC9ABC72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1440" y="1143000"/>
            <a:ext cx="947271" cy="947271"/>
          </a:xfrm>
          <a:prstGeom prst="rect">
            <a:avLst/>
          </a:prstGeom>
        </p:spPr>
      </p:pic>
      <p:pic>
        <p:nvPicPr>
          <p:cNvPr id="19" name="Picture 18">
            <a:extLst>
              <a:ext uri="{FF2B5EF4-FFF2-40B4-BE49-F238E27FC236}">
                <a16:creationId xmlns:a16="http://schemas.microsoft.com/office/drawing/2014/main" id="{7A3802CD-3D5C-42D4-1D53-B3D017B02905}"/>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261951" y="232384"/>
            <a:ext cx="4297191" cy="6558921"/>
          </a:xfrm>
          <a:prstGeom prst="rect">
            <a:avLst/>
          </a:prstGeom>
          <a:ln>
            <a:solidFill>
              <a:srgbClr val="00465D"/>
            </a:solidFill>
          </a:ln>
        </p:spPr>
      </p:pic>
      <p:pic>
        <p:nvPicPr>
          <p:cNvPr id="3" name="Slide_18">
            <a:hlinkClick r:id="" action="ppaction://media"/>
            <a:extLst>
              <a:ext uri="{FF2B5EF4-FFF2-40B4-BE49-F238E27FC236}">
                <a16:creationId xmlns:a16="http://schemas.microsoft.com/office/drawing/2014/main" id="{6B757572-EFFF-5030-DB23-A117F147EF3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85094" y="5164647"/>
            <a:ext cx="609600" cy="609600"/>
          </a:xfrm>
          <a:prstGeom prst="rect">
            <a:avLst/>
          </a:prstGeom>
        </p:spPr>
      </p:pic>
    </p:spTree>
    <p:extLst>
      <p:ext uri="{BB962C8B-B14F-4D97-AF65-F5344CB8AC3E}">
        <p14:creationId xmlns:p14="http://schemas.microsoft.com/office/powerpoint/2010/main" val="254945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6B1CC-7273-FE47-774F-4EB2312B9F45}"/>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6CE55DFC-BFB1-15BD-C5E3-BAB7339D5FD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rot="5400000">
            <a:off x="6074023" y="3349839"/>
            <a:ext cx="2973200" cy="3389686"/>
          </a:xfrm>
          <a:prstGeom prst="flowChartConnector">
            <a:avLst/>
          </a:prstGeom>
          <a:ln>
            <a:solidFill>
              <a:srgbClr val="00465D"/>
            </a:solidFill>
          </a:ln>
        </p:spPr>
      </p:pic>
      <p:pic>
        <p:nvPicPr>
          <p:cNvPr id="14" name="Picture 13">
            <a:extLst>
              <a:ext uri="{FF2B5EF4-FFF2-40B4-BE49-F238E27FC236}">
                <a16:creationId xmlns:a16="http://schemas.microsoft.com/office/drawing/2014/main" id="{D2E9B03C-288C-D5A4-E054-C7E5332136D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484652" y="115964"/>
            <a:ext cx="2748974" cy="2881152"/>
          </a:xfrm>
          <a:prstGeom prst="flowChartConnector">
            <a:avLst/>
          </a:prstGeom>
          <a:ln>
            <a:solidFill>
              <a:srgbClr val="00465D"/>
            </a:solidFill>
          </a:ln>
        </p:spPr>
      </p:pic>
      <p:sp>
        <p:nvSpPr>
          <p:cNvPr id="21" name="TextBox 20">
            <a:extLst>
              <a:ext uri="{FF2B5EF4-FFF2-40B4-BE49-F238E27FC236}">
                <a16:creationId xmlns:a16="http://schemas.microsoft.com/office/drawing/2014/main" id="{4E3EDD71-C40B-0327-6539-36B69487F44A}"/>
              </a:ext>
            </a:extLst>
          </p:cNvPr>
          <p:cNvSpPr txBox="1"/>
          <p:nvPr/>
        </p:nvSpPr>
        <p:spPr>
          <a:xfrm>
            <a:off x="7874332" y="3793760"/>
            <a:ext cx="702484" cy="276999"/>
          </a:xfrm>
          <a:prstGeom prst="rect">
            <a:avLst/>
          </a:prstGeom>
          <a:noFill/>
        </p:spPr>
        <p:txBody>
          <a:bodyPr wrap="square" rtlCol="0">
            <a:spAutoFit/>
          </a:bodyPr>
          <a:lstStyle/>
          <a:p>
            <a:r>
              <a:rPr lang="en-AU" sz="600" b="1" dirty="0"/>
              <a:t>Stirling Ranges </a:t>
            </a:r>
          </a:p>
        </p:txBody>
      </p:sp>
      <p:sp>
        <p:nvSpPr>
          <p:cNvPr id="22" name="TextBox 21">
            <a:extLst>
              <a:ext uri="{FF2B5EF4-FFF2-40B4-BE49-F238E27FC236}">
                <a16:creationId xmlns:a16="http://schemas.microsoft.com/office/drawing/2014/main" id="{33539FCA-D61F-3B90-AC95-AE96C34ABD09}"/>
              </a:ext>
            </a:extLst>
          </p:cNvPr>
          <p:cNvSpPr txBox="1"/>
          <p:nvPr/>
        </p:nvSpPr>
        <p:spPr>
          <a:xfrm>
            <a:off x="6161274" y="2862913"/>
            <a:ext cx="1729400" cy="553998"/>
          </a:xfrm>
          <a:prstGeom prst="rect">
            <a:avLst/>
          </a:prstGeom>
          <a:noFill/>
        </p:spPr>
        <p:txBody>
          <a:bodyPr wrap="square" rtlCol="0">
            <a:spAutoFit/>
          </a:bodyPr>
          <a:lstStyle/>
          <a:p>
            <a:pPr algn="r"/>
            <a:r>
              <a:rPr lang="en-AU" sz="1000" dirty="0">
                <a:solidFill>
                  <a:srgbClr val="00465D"/>
                </a:solidFill>
              </a:rPr>
              <a:t>South Coast Macro Corridors </a:t>
            </a:r>
          </a:p>
          <a:p>
            <a:pPr algn="r"/>
            <a:r>
              <a:rPr lang="en-AU" sz="1000" dirty="0">
                <a:solidFill>
                  <a:srgbClr val="00465D"/>
                </a:solidFill>
              </a:rPr>
              <a:t>(South Coast NRM, 2006)</a:t>
            </a:r>
          </a:p>
        </p:txBody>
      </p:sp>
      <p:pic>
        <p:nvPicPr>
          <p:cNvPr id="24" name="Picture 23">
            <a:extLst>
              <a:ext uri="{FF2B5EF4-FFF2-40B4-BE49-F238E27FC236}">
                <a16:creationId xmlns:a16="http://schemas.microsoft.com/office/drawing/2014/main" id="{B9615235-3F4F-B241-63D4-9D5780E606C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307473" y="3513634"/>
            <a:ext cx="2916867" cy="3063020"/>
          </a:xfrm>
          <a:prstGeom prst="flowChartConnector">
            <a:avLst/>
          </a:prstGeom>
          <a:ln>
            <a:solidFill>
              <a:srgbClr val="00465D"/>
            </a:solidFill>
          </a:ln>
        </p:spPr>
      </p:pic>
      <p:sp>
        <p:nvSpPr>
          <p:cNvPr id="25" name="TextBox 24">
            <a:extLst>
              <a:ext uri="{FF2B5EF4-FFF2-40B4-BE49-F238E27FC236}">
                <a16:creationId xmlns:a16="http://schemas.microsoft.com/office/drawing/2014/main" id="{195DE1E5-E91B-A872-5726-0F2F7600F5A5}"/>
              </a:ext>
            </a:extLst>
          </p:cNvPr>
          <p:cNvSpPr txBox="1"/>
          <p:nvPr/>
        </p:nvSpPr>
        <p:spPr>
          <a:xfrm>
            <a:off x="10059404" y="254213"/>
            <a:ext cx="1691170" cy="553998"/>
          </a:xfrm>
          <a:prstGeom prst="rect">
            <a:avLst/>
          </a:prstGeom>
          <a:noFill/>
        </p:spPr>
        <p:txBody>
          <a:bodyPr wrap="square" rtlCol="0">
            <a:spAutoFit/>
          </a:bodyPr>
          <a:lstStyle/>
          <a:p>
            <a:pPr algn="ctr"/>
            <a:r>
              <a:rPr lang="en-AU" sz="1000" dirty="0">
                <a:solidFill>
                  <a:srgbClr val="00465D"/>
                </a:solidFill>
              </a:rPr>
              <a:t>Vegetation classification by connectivity</a:t>
            </a:r>
          </a:p>
          <a:p>
            <a:pPr algn="ctr"/>
            <a:r>
              <a:rPr lang="en-AU" sz="1000" dirty="0">
                <a:solidFill>
                  <a:srgbClr val="00465D"/>
                </a:solidFill>
              </a:rPr>
              <a:t>(Shire of Northam, 2014)</a:t>
            </a:r>
          </a:p>
        </p:txBody>
      </p:sp>
      <p:sp>
        <p:nvSpPr>
          <p:cNvPr id="26" name="TextBox 25">
            <a:extLst>
              <a:ext uri="{FF2B5EF4-FFF2-40B4-BE49-F238E27FC236}">
                <a16:creationId xmlns:a16="http://schemas.microsoft.com/office/drawing/2014/main" id="{D8F15DD0-15BD-A0DE-7CC7-9B378CC2FAEE}"/>
              </a:ext>
            </a:extLst>
          </p:cNvPr>
          <p:cNvSpPr txBox="1"/>
          <p:nvPr/>
        </p:nvSpPr>
        <p:spPr>
          <a:xfrm>
            <a:off x="10318548" y="2875005"/>
            <a:ext cx="1607084" cy="553998"/>
          </a:xfrm>
          <a:prstGeom prst="rect">
            <a:avLst/>
          </a:prstGeom>
          <a:noFill/>
        </p:spPr>
        <p:txBody>
          <a:bodyPr wrap="square" rtlCol="0">
            <a:spAutoFit/>
          </a:bodyPr>
          <a:lstStyle/>
          <a:p>
            <a:pPr algn="ctr"/>
            <a:r>
              <a:rPr lang="en-AU" sz="1000" dirty="0">
                <a:solidFill>
                  <a:srgbClr val="00465D"/>
                </a:solidFill>
              </a:rPr>
              <a:t>South West Regional Ecological Linkages</a:t>
            </a:r>
          </a:p>
          <a:p>
            <a:pPr algn="ctr"/>
            <a:r>
              <a:rPr lang="en-AU" sz="1000" dirty="0">
                <a:solidFill>
                  <a:srgbClr val="00465D"/>
                </a:solidFill>
              </a:rPr>
              <a:t>(Molloy et al, 2009)</a:t>
            </a:r>
          </a:p>
        </p:txBody>
      </p:sp>
      <p:pic>
        <p:nvPicPr>
          <p:cNvPr id="15" name="Picture Placeholder 2">
            <a:extLst>
              <a:ext uri="{FF2B5EF4-FFF2-40B4-BE49-F238E27FC236}">
                <a16:creationId xmlns:a16="http://schemas.microsoft.com/office/drawing/2014/main" id="{9A3C031D-E95D-39DC-9A58-4932DDCBAEAF}"/>
              </a:ext>
            </a:extLst>
          </p:cNvPr>
          <p:cNvPicPr>
            <a:picLocks noGrp="1" noChangeAspect="1"/>
          </p:cNvPicPr>
          <p:nvPr>
            <p:ph type="pic" sz="quarter" idx="11"/>
          </p:nvPr>
        </p:nvPicPr>
        <p:blipFill>
          <a:blip r:embed="rId7" cstate="hqprint">
            <a:extLst>
              <a:ext uri="{28A0092B-C50C-407E-A947-70E740481C1C}">
                <a14:useLocalDpi xmlns:a14="http://schemas.microsoft.com/office/drawing/2010/main"/>
              </a:ext>
            </a:extLst>
          </a:blip>
          <a:srcRect/>
          <a:stretch/>
        </p:blipFill>
        <p:spPr>
          <a:xfrm>
            <a:off x="3286948" y="3221125"/>
            <a:ext cx="2578832" cy="2580926"/>
          </a:xfrm>
          <a:prstGeom prst="flowChartConnector">
            <a:avLst/>
          </a:prstGeom>
          <a:ln>
            <a:solidFill>
              <a:srgbClr val="00465D"/>
            </a:solidFill>
          </a:ln>
        </p:spPr>
      </p:pic>
      <p:sp>
        <p:nvSpPr>
          <p:cNvPr id="8" name="TextBox 7">
            <a:extLst>
              <a:ext uri="{FF2B5EF4-FFF2-40B4-BE49-F238E27FC236}">
                <a16:creationId xmlns:a16="http://schemas.microsoft.com/office/drawing/2014/main" id="{A41938D5-929F-4D26-4F39-3FDC5CAD753C}"/>
              </a:ext>
            </a:extLst>
          </p:cNvPr>
          <p:cNvSpPr txBox="1"/>
          <p:nvPr/>
        </p:nvSpPr>
        <p:spPr>
          <a:xfrm>
            <a:off x="287874" y="1415155"/>
            <a:ext cx="2578833" cy="3754874"/>
          </a:xfrm>
          <a:prstGeom prst="rect">
            <a:avLst/>
          </a:prstGeom>
          <a:solidFill>
            <a:srgbClr val="008354"/>
          </a:solidFill>
        </p:spPr>
        <p:txBody>
          <a:bodyPr wrap="square" rtlCol="0">
            <a:spAutoFit/>
          </a:bodyPr>
          <a:lstStyle/>
          <a:p>
            <a:r>
              <a:rPr lang="en-AU" sz="1400" dirty="0">
                <a:solidFill>
                  <a:schemeClr val="bg1"/>
                </a:solidFill>
              </a:rPr>
              <a:t>Figures A &amp; B show the same area in Perth with two types of linkages. </a:t>
            </a:r>
          </a:p>
          <a:p>
            <a:r>
              <a:rPr lang="en-AU" sz="1400" b="1" dirty="0">
                <a:solidFill>
                  <a:schemeClr val="bg1"/>
                </a:solidFill>
              </a:rPr>
              <a:t>A: </a:t>
            </a:r>
            <a:r>
              <a:rPr lang="en-AU" sz="1400" dirty="0" err="1">
                <a:solidFill>
                  <a:schemeClr val="bg1"/>
                </a:solidFill>
              </a:rPr>
              <a:t>NatureLinks</a:t>
            </a:r>
            <a:r>
              <a:rPr lang="en-AU" sz="1400" dirty="0">
                <a:solidFill>
                  <a:schemeClr val="bg1"/>
                </a:solidFill>
              </a:rPr>
              <a:t> (O’Donnell, 2020) are based on automated least cost path modelling with the aim to connect protected areas. </a:t>
            </a:r>
          </a:p>
          <a:p>
            <a:endParaRPr lang="en-AU" sz="1400" b="1" dirty="0">
              <a:solidFill>
                <a:schemeClr val="bg1"/>
              </a:solidFill>
            </a:endParaRPr>
          </a:p>
          <a:p>
            <a:r>
              <a:rPr lang="en-AU" sz="1400" b="1" dirty="0">
                <a:solidFill>
                  <a:schemeClr val="bg1"/>
                </a:solidFill>
              </a:rPr>
              <a:t>B: </a:t>
            </a:r>
            <a:r>
              <a:rPr lang="en-AU" sz="1400" dirty="0">
                <a:solidFill>
                  <a:schemeClr val="bg1"/>
                </a:solidFill>
              </a:rPr>
              <a:t>Perth Regional Ecological Linkages (Del Marco et al, 2004) were manually mapped by ecologists to connect the full representation of ecosystems in the Perth Metropolitan Region . </a:t>
            </a:r>
          </a:p>
        </p:txBody>
      </p:sp>
      <p:grpSp>
        <p:nvGrpSpPr>
          <p:cNvPr id="16" name="Group 15">
            <a:extLst>
              <a:ext uri="{FF2B5EF4-FFF2-40B4-BE49-F238E27FC236}">
                <a16:creationId xmlns:a16="http://schemas.microsoft.com/office/drawing/2014/main" id="{5AC64964-968E-1BAD-3A30-4EC093E5B337}"/>
              </a:ext>
            </a:extLst>
          </p:cNvPr>
          <p:cNvGrpSpPr/>
          <p:nvPr/>
        </p:nvGrpSpPr>
        <p:grpSpPr>
          <a:xfrm>
            <a:off x="3243433" y="250167"/>
            <a:ext cx="2578833" cy="2624838"/>
            <a:chOff x="5395321" y="4462816"/>
            <a:chExt cx="2226093" cy="2392393"/>
          </a:xfrm>
        </p:grpSpPr>
        <p:pic>
          <p:nvPicPr>
            <p:cNvPr id="9" name="Picture 8">
              <a:extLst>
                <a:ext uri="{FF2B5EF4-FFF2-40B4-BE49-F238E27FC236}">
                  <a16:creationId xmlns:a16="http://schemas.microsoft.com/office/drawing/2014/main" id="{9A6B4CF3-E087-34C4-E01E-2A1B4363937A}"/>
                </a:ext>
              </a:extLst>
            </p:cNvPr>
            <p:cNvPicPr>
              <a:picLocks noChangeAspect="1"/>
            </p:cNvPicPr>
            <p:nvPr/>
          </p:nvPicPr>
          <p:blipFill>
            <a:blip r:embed="rId8"/>
            <a:stretch>
              <a:fillRect/>
            </a:stretch>
          </p:blipFill>
          <p:spPr>
            <a:xfrm>
              <a:off x="5395321" y="4462816"/>
              <a:ext cx="2226093" cy="2381372"/>
            </a:xfrm>
            <a:prstGeom prst="flowChartConnector">
              <a:avLst/>
            </a:prstGeom>
            <a:ln>
              <a:solidFill>
                <a:srgbClr val="00465D"/>
              </a:solidFill>
            </a:ln>
          </p:spPr>
        </p:pic>
        <p:sp>
          <p:nvSpPr>
            <p:cNvPr id="10" name="TextBox 9">
              <a:extLst>
                <a:ext uri="{FF2B5EF4-FFF2-40B4-BE49-F238E27FC236}">
                  <a16:creationId xmlns:a16="http://schemas.microsoft.com/office/drawing/2014/main" id="{272C82AB-3970-81B6-4F35-C716D0C507BF}"/>
                </a:ext>
              </a:extLst>
            </p:cNvPr>
            <p:cNvSpPr txBox="1"/>
            <p:nvPr/>
          </p:nvSpPr>
          <p:spPr>
            <a:xfrm>
              <a:off x="5500961" y="6485877"/>
              <a:ext cx="390614" cy="369332"/>
            </a:xfrm>
            <a:prstGeom prst="rect">
              <a:avLst/>
            </a:prstGeom>
            <a:noFill/>
          </p:spPr>
          <p:txBody>
            <a:bodyPr wrap="square" rtlCol="0">
              <a:spAutoFit/>
            </a:bodyPr>
            <a:lstStyle/>
            <a:p>
              <a:r>
                <a:rPr lang="en-AU" b="1" dirty="0"/>
                <a:t>A</a:t>
              </a:r>
            </a:p>
          </p:txBody>
        </p:sp>
      </p:grpSp>
      <p:sp>
        <p:nvSpPr>
          <p:cNvPr id="11" name="TextBox 10">
            <a:extLst>
              <a:ext uri="{FF2B5EF4-FFF2-40B4-BE49-F238E27FC236}">
                <a16:creationId xmlns:a16="http://schemas.microsoft.com/office/drawing/2014/main" id="{72BDC6D7-FDC4-8060-D4AD-ED6192B8A673}"/>
              </a:ext>
            </a:extLst>
          </p:cNvPr>
          <p:cNvSpPr txBox="1"/>
          <p:nvPr/>
        </p:nvSpPr>
        <p:spPr>
          <a:xfrm>
            <a:off x="3241487" y="5432719"/>
            <a:ext cx="350580" cy="369332"/>
          </a:xfrm>
          <a:prstGeom prst="rect">
            <a:avLst/>
          </a:prstGeom>
          <a:noFill/>
        </p:spPr>
        <p:txBody>
          <a:bodyPr wrap="square" rtlCol="0">
            <a:spAutoFit/>
          </a:bodyPr>
          <a:lstStyle/>
          <a:p>
            <a:r>
              <a:rPr lang="en-AU" b="1" dirty="0"/>
              <a:t>B</a:t>
            </a:r>
          </a:p>
        </p:txBody>
      </p:sp>
      <p:pic>
        <p:nvPicPr>
          <p:cNvPr id="2" name="Slide_19">
            <a:hlinkClick r:id="" action="ppaction://media"/>
            <a:extLst>
              <a:ext uri="{FF2B5EF4-FFF2-40B4-BE49-F238E27FC236}">
                <a16:creationId xmlns:a16="http://schemas.microsoft.com/office/drawing/2014/main" id="{0CAC8DB2-D5DA-7376-DD88-C88C81BCA50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369736" y="198611"/>
            <a:ext cx="609600" cy="609600"/>
          </a:xfrm>
          <a:prstGeom prst="rect">
            <a:avLst/>
          </a:prstGeom>
        </p:spPr>
      </p:pic>
    </p:spTree>
    <p:extLst>
      <p:ext uri="{BB962C8B-B14F-4D97-AF65-F5344CB8AC3E}">
        <p14:creationId xmlns:p14="http://schemas.microsoft.com/office/powerpoint/2010/main" val="50897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0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C557A01D-7CBA-80A8-9084-90DF1FAA643C}"/>
              </a:ext>
            </a:extLst>
          </p:cNvPr>
          <p:cNvSpPr>
            <a:spLocks noGrp="1"/>
          </p:cNvSpPr>
          <p:nvPr>
            <p:ph type="body" sz="quarter" idx="12"/>
          </p:nvPr>
        </p:nvSpPr>
        <p:spPr/>
        <p:txBody>
          <a:bodyPr/>
          <a:lstStyle/>
          <a:p>
            <a:r>
              <a:rPr lang="en-US" dirty="0"/>
              <a:t>Acknowledgement of Traditional Owners</a:t>
            </a:r>
          </a:p>
        </p:txBody>
      </p:sp>
      <p:sp>
        <p:nvSpPr>
          <p:cNvPr id="17" name="Text Placeholder 16">
            <a:extLst>
              <a:ext uri="{FF2B5EF4-FFF2-40B4-BE49-F238E27FC236}">
                <a16:creationId xmlns:a16="http://schemas.microsoft.com/office/drawing/2014/main" id="{D0A30D35-F0E7-5BF7-455B-021699B95CE9}"/>
              </a:ext>
            </a:extLst>
          </p:cNvPr>
          <p:cNvSpPr>
            <a:spLocks noGrp="1"/>
          </p:cNvSpPr>
          <p:nvPr>
            <p:ph type="body" sz="quarter" idx="13"/>
          </p:nvPr>
        </p:nvSpPr>
        <p:spPr/>
        <p:txBody>
          <a:bodyPr/>
          <a:lstStyle/>
          <a:p>
            <a:r>
              <a:rPr lang="en-AU" sz="1400" dirty="0">
                <a:effectLst/>
                <a:latin typeface="Gantari Light" pitchFamily="2" charset="0"/>
                <a:ea typeface="Calibri" panose="020F0502020204030204" pitchFamily="34" charset="0"/>
              </a:rPr>
              <a:t>WALGA acknowledges the continuing connection of Aboriginal people to Country, culture and community. We embrace the vast Aboriginal cultural diversity throughout Western Australia, including </a:t>
            </a:r>
            <a:r>
              <a:rPr lang="en-AU" sz="1400" dirty="0" err="1">
                <a:effectLst/>
                <a:latin typeface="Gantari Light" pitchFamily="2" charset="0"/>
                <a:ea typeface="Calibri" panose="020F0502020204030204" pitchFamily="34" charset="0"/>
              </a:rPr>
              <a:t>Boorloo</a:t>
            </a:r>
            <a:r>
              <a:rPr lang="en-AU" sz="1400" dirty="0">
                <a:effectLst/>
                <a:latin typeface="Gantari Light" pitchFamily="2" charset="0"/>
                <a:ea typeface="Calibri" panose="020F0502020204030204" pitchFamily="34" charset="0"/>
              </a:rPr>
              <a:t> (Perth), on the land of the </a:t>
            </a:r>
            <a:r>
              <a:rPr lang="en-AU" sz="1400" dirty="0" err="1">
                <a:effectLst/>
                <a:latin typeface="Gantari Light" pitchFamily="2" charset="0"/>
                <a:ea typeface="Calibri" panose="020F0502020204030204" pitchFamily="34" charset="0"/>
              </a:rPr>
              <a:t>Whadjuk</a:t>
            </a:r>
            <a:r>
              <a:rPr lang="en-AU" sz="1400" dirty="0">
                <a:effectLst/>
                <a:latin typeface="Gantari Light" pitchFamily="2" charset="0"/>
                <a:ea typeface="Calibri" panose="020F0502020204030204" pitchFamily="34" charset="0"/>
              </a:rPr>
              <a:t> Noongar People, where WALGA is located and we acknowledge and pay respect to Elders past and present.</a:t>
            </a:r>
          </a:p>
          <a:p>
            <a:endParaRPr lang="en-US" dirty="0"/>
          </a:p>
        </p:txBody>
      </p:sp>
      <p:sp>
        <p:nvSpPr>
          <p:cNvPr id="18" name="Text Placeholder 17">
            <a:extLst>
              <a:ext uri="{FF2B5EF4-FFF2-40B4-BE49-F238E27FC236}">
                <a16:creationId xmlns:a16="http://schemas.microsoft.com/office/drawing/2014/main" id="{FF916D8E-F31A-801C-E8F3-252DD41FC946}"/>
              </a:ext>
            </a:extLst>
          </p:cNvPr>
          <p:cNvSpPr>
            <a:spLocks noGrp="1"/>
          </p:cNvSpPr>
          <p:nvPr>
            <p:ph type="body" sz="quarter" idx="14"/>
          </p:nvPr>
        </p:nvSpPr>
        <p:spPr/>
        <p:txBody>
          <a:bodyPr/>
          <a:lstStyle/>
          <a:p>
            <a:r>
              <a:rPr lang="en-US" dirty="0"/>
              <a:t>Pictured left: Artwork by Jade Dolman, a young </a:t>
            </a:r>
            <a:r>
              <a:rPr lang="en-US" dirty="0" err="1"/>
              <a:t>Whadjuk</a:t>
            </a:r>
            <a:r>
              <a:rPr lang="en-US" dirty="0"/>
              <a:t>/</a:t>
            </a:r>
            <a:r>
              <a:rPr lang="en-US" dirty="0" err="1"/>
              <a:t>Ballardong</a:t>
            </a:r>
            <a:r>
              <a:rPr lang="en-US" dirty="0"/>
              <a:t> </a:t>
            </a:r>
            <a:r>
              <a:rPr lang="en-US" dirty="0" err="1"/>
              <a:t>Nyoongar</a:t>
            </a:r>
            <a:r>
              <a:rPr lang="en-US" dirty="0"/>
              <a:t>, Eastern Arrernte, Irish woman from Perth.</a:t>
            </a:r>
          </a:p>
          <a:p>
            <a:endParaRPr lang="en-US" dirty="0"/>
          </a:p>
          <a:p>
            <a:endParaRPr lang="en-US" dirty="0"/>
          </a:p>
        </p:txBody>
      </p:sp>
      <p:pic>
        <p:nvPicPr>
          <p:cNvPr id="14" name="Picture Placeholder 13" descr="A close up of a painting&#10;&#10;Description automatically generated">
            <a:extLst>
              <a:ext uri="{FF2B5EF4-FFF2-40B4-BE49-F238E27FC236}">
                <a16:creationId xmlns:a16="http://schemas.microsoft.com/office/drawing/2014/main" id="{BBFFB71A-58A9-487B-C8A1-8BB15CCA2268}"/>
              </a:ext>
            </a:extLst>
          </p:cNvPr>
          <p:cNvPicPr>
            <a:picLocks noGrp="1" noChangeAspect="1"/>
          </p:cNvPicPr>
          <p:nvPr>
            <p:ph type="pic" sz="quarter" idx="11"/>
          </p:nvPr>
        </p:nvPicPr>
        <p:blipFill rotWithShape="1">
          <a:blip r:embed="rId4" cstate="hqprint">
            <a:extLst>
              <a:ext uri="{28A0092B-C50C-407E-A947-70E740481C1C}">
                <a14:useLocalDpi xmlns:a14="http://schemas.microsoft.com/office/drawing/2010/main"/>
              </a:ext>
            </a:extLst>
          </a:blip>
          <a:srcRect/>
          <a:stretch/>
        </p:blipFill>
        <p:spPr/>
      </p:pic>
      <p:pic>
        <p:nvPicPr>
          <p:cNvPr id="6" name="Graphic 5">
            <a:extLst>
              <a:ext uri="{FF2B5EF4-FFF2-40B4-BE49-F238E27FC236}">
                <a16:creationId xmlns:a16="http://schemas.microsoft.com/office/drawing/2014/main" id="{3176C086-2195-936D-C2BD-B6DCC2994A70}"/>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41739" t="15077" r="38423" b="70366"/>
          <a:stretch/>
        </p:blipFill>
        <p:spPr>
          <a:xfrm>
            <a:off x="3184926" y="5003667"/>
            <a:ext cx="3787503" cy="1854334"/>
          </a:xfrm>
          <a:prstGeom prst="rect">
            <a:avLst/>
          </a:prstGeom>
        </p:spPr>
      </p:pic>
      <p:pic>
        <p:nvPicPr>
          <p:cNvPr id="7" name="Graphic 6">
            <a:extLst>
              <a:ext uri="{FF2B5EF4-FFF2-40B4-BE49-F238E27FC236}">
                <a16:creationId xmlns:a16="http://schemas.microsoft.com/office/drawing/2014/main" id="{587A6BA0-FEFF-F214-F446-341BB5A36732}"/>
              </a:ext>
            </a:extLst>
          </p:cNvPr>
          <p:cNvPicPr>
            <a:picLocks noChangeAspect="1"/>
          </p:cNvPicPr>
          <p:nvPr userDrawn="1"/>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41020" t="14189" r="37266" b="38816"/>
          <a:stretch/>
        </p:blipFill>
        <p:spPr>
          <a:xfrm>
            <a:off x="6498105" y="718635"/>
            <a:ext cx="4147234" cy="5988342"/>
          </a:xfrm>
          <a:prstGeom prst="rect">
            <a:avLst/>
          </a:prstGeom>
        </p:spPr>
      </p:pic>
      <p:pic>
        <p:nvPicPr>
          <p:cNvPr id="8" name="Graphic 7">
            <a:extLst>
              <a:ext uri="{FF2B5EF4-FFF2-40B4-BE49-F238E27FC236}">
                <a16:creationId xmlns:a16="http://schemas.microsoft.com/office/drawing/2014/main" id="{D5E7C2AE-B471-115F-DD1C-9728DE0A8B77}"/>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41739" t="41362" r="47232" b="39399"/>
          <a:stretch/>
        </p:blipFill>
        <p:spPr>
          <a:xfrm>
            <a:off x="10086276" y="0"/>
            <a:ext cx="2105724" cy="2450646"/>
          </a:xfrm>
          <a:prstGeom prst="rect">
            <a:avLst/>
          </a:prstGeom>
        </p:spPr>
      </p:pic>
      <p:pic>
        <p:nvPicPr>
          <p:cNvPr id="2" name="Slide_2">
            <a:hlinkClick r:id="" action="ppaction://media"/>
            <a:extLst>
              <a:ext uri="{FF2B5EF4-FFF2-40B4-BE49-F238E27FC236}">
                <a16:creationId xmlns:a16="http://schemas.microsoft.com/office/drawing/2014/main" id="{F7811D07-1378-F6D7-6D99-0E20875BFAE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402418" y="413835"/>
            <a:ext cx="609600" cy="609600"/>
          </a:xfrm>
          <a:prstGeom prst="rect">
            <a:avLst/>
          </a:prstGeom>
        </p:spPr>
      </p:pic>
    </p:spTree>
    <p:extLst>
      <p:ext uri="{BB962C8B-B14F-4D97-AF65-F5344CB8AC3E}">
        <p14:creationId xmlns:p14="http://schemas.microsoft.com/office/powerpoint/2010/main" val="744486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77524C7A-F56D-1423-8F68-EFFF063A151C}"/>
              </a:ext>
            </a:extLst>
          </p:cNvPr>
          <p:cNvSpPr>
            <a:spLocks noGrp="1"/>
          </p:cNvSpPr>
          <p:nvPr>
            <p:ph type="body" sz="quarter" idx="12"/>
          </p:nvPr>
        </p:nvSpPr>
        <p:spPr>
          <a:xfrm>
            <a:off x="1654455" y="1075877"/>
            <a:ext cx="5119174" cy="1031332"/>
          </a:xfrm>
        </p:spPr>
        <p:txBody>
          <a:bodyPr anchor="b"/>
          <a:lstStyle/>
          <a:p>
            <a:r>
              <a:rPr lang="en-US" dirty="0"/>
              <a:t>Prioritisation of Local Natural Areas</a:t>
            </a:r>
            <a:endParaRPr lang="en-US" sz="1100" dirty="0"/>
          </a:p>
        </p:txBody>
      </p:sp>
      <p:pic>
        <p:nvPicPr>
          <p:cNvPr id="7" name="Graphic 6" descr="Clipboard Checked with solid fill">
            <a:extLst>
              <a:ext uri="{FF2B5EF4-FFF2-40B4-BE49-F238E27FC236}">
                <a16:creationId xmlns:a16="http://schemas.microsoft.com/office/drawing/2014/main" id="{E1DCF6BE-AFCF-B2D3-BFA3-E77AC9ABC72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4175" y="1070283"/>
            <a:ext cx="947271" cy="947271"/>
          </a:xfrm>
          <a:prstGeom prst="rect">
            <a:avLst/>
          </a:prstGeom>
        </p:spPr>
      </p:pic>
      <p:graphicFrame>
        <p:nvGraphicFramePr>
          <p:cNvPr id="17" name="Diagram 16">
            <a:extLst>
              <a:ext uri="{FF2B5EF4-FFF2-40B4-BE49-F238E27FC236}">
                <a16:creationId xmlns:a16="http://schemas.microsoft.com/office/drawing/2014/main" id="{0ED94DF7-53CA-DAFF-FD3B-79F24C41C0F9}"/>
              </a:ext>
            </a:extLst>
          </p:cNvPr>
          <p:cNvGraphicFramePr/>
          <p:nvPr>
            <p:extLst>
              <p:ext uri="{D42A27DB-BD31-4B8C-83A1-F6EECF244321}">
                <p14:modId xmlns:p14="http://schemas.microsoft.com/office/powerpoint/2010/main" val="2150096139"/>
              </p:ext>
            </p:extLst>
          </p:nvPr>
        </p:nvGraphicFramePr>
        <p:xfrm>
          <a:off x="1007810" y="1191548"/>
          <a:ext cx="10857149" cy="447490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Rectangle: Rounded Corners 2">
            <a:extLst>
              <a:ext uri="{FF2B5EF4-FFF2-40B4-BE49-F238E27FC236}">
                <a16:creationId xmlns:a16="http://schemas.microsoft.com/office/drawing/2014/main" id="{76E76528-EEDB-BE01-99BC-A83AA86E83F1}"/>
              </a:ext>
            </a:extLst>
          </p:cNvPr>
          <p:cNvSpPr/>
          <p:nvPr/>
        </p:nvSpPr>
        <p:spPr>
          <a:xfrm>
            <a:off x="1325880" y="5592752"/>
            <a:ext cx="10088880" cy="1031332"/>
          </a:xfrm>
          <a:prstGeom prst="roundRect">
            <a:avLst/>
          </a:prstGeom>
          <a:noFill/>
          <a:ln w="28575">
            <a:solidFill>
              <a:srgbClr val="0046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Arrow: Down 3">
            <a:extLst>
              <a:ext uri="{FF2B5EF4-FFF2-40B4-BE49-F238E27FC236}">
                <a16:creationId xmlns:a16="http://schemas.microsoft.com/office/drawing/2014/main" id="{182116FE-95A4-DBF8-C2F1-4E56CEE61286}"/>
              </a:ext>
            </a:extLst>
          </p:cNvPr>
          <p:cNvSpPr/>
          <p:nvPr/>
        </p:nvSpPr>
        <p:spPr>
          <a:xfrm>
            <a:off x="3012558" y="4667693"/>
            <a:ext cx="563526" cy="925059"/>
          </a:xfrm>
          <a:prstGeom prst="downArrow">
            <a:avLst/>
          </a:prstGeom>
          <a:solidFill>
            <a:srgbClr val="0083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Arrow: Down 4">
            <a:extLst>
              <a:ext uri="{FF2B5EF4-FFF2-40B4-BE49-F238E27FC236}">
                <a16:creationId xmlns:a16="http://schemas.microsoft.com/office/drawing/2014/main" id="{0FA1EF54-1ABD-6BE0-A354-4CBDAA40BC85}"/>
              </a:ext>
            </a:extLst>
          </p:cNvPr>
          <p:cNvSpPr/>
          <p:nvPr/>
        </p:nvSpPr>
        <p:spPr>
          <a:xfrm>
            <a:off x="10033945" y="4667692"/>
            <a:ext cx="563526" cy="925059"/>
          </a:xfrm>
          <a:prstGeom prst="downArrow">
            <a:avLst/>
          </a:prstGeom>
          <a:solidFill>
            <a:srgbClr val="7F136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a:extLst>
              <a:ext uri="{FF2B5EF4-FFF2-40B4-BE49-F238E27FC236}">
                <a16:creationId xmlns:a16="http://schemas.microsoft.com/office/drawing/2014/main" id="{5967BBBB-BC6D-812C-662D-0437267DEB54}"/>
              </a:ext>
            </a:extLst>
          </p:cNvPr>
          <p:cNvSpPr txBox="1"/>
          <p:nvPr/>
        </p:nvSpPr>
        <p:spPr>
          <a:xfrm>
            <a:off x="1481446" y="5666452"/>
            <a:ext cx="9636134" cy="877163"/>
          </a:xfrm>
          <a:prstGeom prst="rect">
            <a:avLst/>
          </a:prstGeom>
          <a:noFill/>
        </p:spPr>
        <p:txBody>
          <a:bodyPr wrap="square" rtlCol="0">
            <a:spAutoFit/>
          </a:bodyPr>
          <a:lstStyle/>
          <a:p>
            <a:pPr marL="285750" indent="-285750">
              <a:buFont typeface="Arial" panose="020B0604020202020204" pitchFamily="34" charset="0"/>
              <a:buChar char="•"/>
            </a:pPr>
            <a:r>
              <a:rPr lang="en-AU" sz="1700" dirty="0"/>
              <a:t>Inform land use and project planning by identifying areas to avoid and those that will require further consideration/assessments prior approvals </a:t>
            </a:r>
          </a:p>
          <a:p>
            <a:pPr marL="285750" indent="-285750">
              <a:buFont typeface="Arial" panose="020B0604020202020204" pitchFamily="34" charset="0"/>
              <a:buChar char="•"/>
            </a:pPr>
            <a:r>
              <a:rPr lang="en-AU" sz="1700" dirty="0"/>
              <a:t>Identify areas with good opportunities for conservation and restoration </a:t>
            </a:r>
          </a:p>
        </p:txBody>
      </p:sp>
      <p:pic>
        <p:nvPicPr>
          <p:cNvPr id="8" name="Slide_20">
            <a:hlinkClick r:id="" action="ppaction://media"/>
            <a:extLst>
              <a:ext uri="{FF2B5EF4-FFF2-40B4-BE49-F238E27FC236}">
                <a16:creationId xmlns:a16="http://schemas.microsoft.com/office/drawing/2014/main" id="{7F69EC19-B27E-ED91-ED39-3EE3ABC4A17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810674" y="314385"/>
            <a:ext cx="609600" cy="609600"/>
          </a:xfrm>
          <a:prstGeom prst="rect">
            <a:avLst/>
          </a:prstGeom>
        </p:spPr>
      </p:pic>
    </p:spTree>
    <p:extLst>
      <p:ext uri="{BB962C8B-B14F-4D97-AF65-F5344CB8AC3E}">
        <p14:creationId xmlns:p14="http://schemas.microsoft.com/office/powerpoint/2010/main" val="269082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92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D9356FEB-94BF-EEB1-48DB-1FA4F3126EA3}"/>
              </a:ext>
            </a:extLst>
          </p:cNvPr>
          <p:cNvSpPr>
            <a:spLocks noGrp="1"/>
          </p:cNvSpPr>
          <p:nvPr>
            <p:ph type="body" sz="quarter" idx="12"/>
          </p:nvPr>
        </p:nvSpPr>
        <p:spPr>
          <a:xfrm>
            <a:off x="1588569" y="444942"/>
            <a:ext cx="7357036" cy="503488"/>
          </a:xfrm>
        </p:spPr>
        <p:txBody>
          <a:bodyPr anchor="b"/>
          <a:lstStyle/>
          <a:p>
            <a:r>
              <a:rPr lang="en-US" dirty="0"/>
              <a:t>Examples of bushland protection maps</a:t>
            </a:r>
          </a:p>
        </p:txBody>
      </p:sp>
      <p:sp>
        <p:nvSpPr>
          <p:cNvPr id="9" name="Text Placeholder 2">
            <a:extLst>
              <a:ext uri="{FF2B5EF4-FFF2-40B4-BE49-F238E27FC236}">
                <a16:creationId xmlns:a16="http://schemas.microsoft.com/office/drawing/2014/main" id="{0C471786-961D-6B86-F330-164325BACD76}"/>
              </a:ext>
            </a:extLst>
          </p:cNvPr>
          <p:cNvSpPr>
            <a:spLocks noGrp="1"/>
          </p:cNvSpPr>
          <p:nvPr>
            <p:ph type="body" sz="quarter" idx="13"/>
          </p:nvPr>
        </p:nvSpPr>
        <p:spPr>
          <a:xfrm>
            <a:off x="472484" y="5581787"/>
            <a:ext cx="6016176" cy="1157331"/>
          </a:xfrm>
        </p:spPr>
        <p:txBody>
          <a:bodyPr/>
          <a:lstStyle/>
          <a:p>
            <a:r>
              <a:rPr lang="en-AU" sz="1800" dirty="0"/>
              <a:t>Shire of Mundaring (2009 &amp; 2023) </a:t>
            </a:r>
          </a:p>
          <a:p>
            <a:r>
              <a:rPr lang="en-AU" sz="1400" dirty="0"/>
              <a:t>To help with implementation of conservation targets on private lands, the Shire introduced a very effective ‘Environmental Asset Inspections Service’ </a:t>
            </a:r>
          </a:p>
        </p:txBody>
      </p:sp>
      <p:pic>
        <p:nvPicPr>
          <p:cNvPr id="2" name="Picture 2" descr="map 3 - protection levels">
            <a:extLst>
              <a:ext uri="{FF2B5EF4-FFF2-40B4-BE49-F238E27FC236}">
                <a16:creationId xmlns:a16="http://schemas.microsoft.com/office/drawing/2014/main" id="{49E934E1-8E10-E2F4-4F50-E929DE95362D}"/>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a:xfrm>
            <a:off x="472484" y="1173621"/>
            <a:ext cx="6016176" cy="4196260"/>
          </a:xfrm>
          <a:prstGeom prst="rect">
            <a:avLst/>
          </a:prstGeom>
          <a:noFill/>
          <a:ln>
            <a:solidFill>
              <a:schemeClr val="bg1">
                <a:lumMod val="50000"/>
              </a:schemeClr>
            </a:solidFill>
          </a:ln>
        </p:spPr>
      </p:pic>
      <p:pic>
        <p:nvPicPr>
          <p:cNvPr id="3" name="Picture 2">
            <a:extLst>
              <a:ext uri="{FF2B5EF4-FFF2-40B4-BE49-F238E27FC236}">
                <a16:creationId xmlns:a16="http://schemas.microsoft.com/office/drawing/2014/main" id="{8D989B71-EC57-5545-882F-9B1CB09C6034}"/>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r="-1352"/>
          <a:stretch/>
        </p:blipFill>
        <p:spPr>
          <a:xfrm>
            <a:off x="6660717" y="1173621"/>
            <a:ext cx="5344160" cy="5565497"/>
          </a:xfrm>
          <a:prstGeom prst="rect">
            <a:avLst/>
          </a:prstGeom>
        </p:spPr>
      </p:pic>
      <p:sp>
        <p:nvSpPr>
          <p:cNvPr id="7" name="Rectangle 6">
            <a:extLst>
              <a:ext uri="{FF2B5EF4-FFF2-40B4-BE49-F238E27FC236}">
                <a16:creationId xmlns:a16="http://schemas.microsoft.com/office/drawing/2014/main" id="{E2DD60EF-F649-0781-D64B-723C15FFE2FA}"/>
              </a:ext>
            </a:extLst>
          </p:cNvPr>
          <p:cNvSpPr/>
          <p:nvPr/>
        </p:nvSpPr>
        <p:spPr>
          <a:xfrm>
            <a:off x="6547413" y="1173621"/>
            <a:ext cx="1178560" cy="27635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DEE69DBE-D290-EF7F-7CAD-20D1D02422E0}"/>
              </a:ext>
            </a:extLst>
          </p:cNvPr>
          <p:cNvSpPr txBox="1"/>
          <p:nvPr/>
        </p:nvSpPr>
        <p:spPr>
          <a:xfrm>
            <a:off x="8070087" y="948430"/>
            <a:ext cx="3830322" cy="369332"/>
          </a:xfrm>
          <a:prstGeom prst="rect">
            <a:avLst/>
          </a:prstGeom>
          <a:noFill/>
        </p:spPr>
        <p:txBody>
          <a:bodyPr wrap="square" rtlCol="0">
            <a:spAutoFit/>
          </a:bodyPr>
          <a:lstStyle/>
          <a:p>
            <a:r>
              <a:rPr lang="en-AU" dirty="0">
                <a:latin typeface="Gantari Light" pitchFamily="2" charset="0"/>
              </a:rPr>
              <a:t>City of Swan (2004 &amp; 2014)</a:t>
            </a:r>
          </a:p>
        </p:txBody>
      </p:sp>
      <p:sp>
        <p:nvSpPr>
          <p:cNvPr id="4" name="Rectangle 3">
            <a:extLst>
              <a:ext uri="{FF2B5EF4-FFF2-40B4-BE49-F238E27FC236}">
                <a16:creationId xmlns:a16="http://schemas.microsoft.com/office/drawing/2014/main" id="{EDA49780-FA58-DD70-F613-57B14413195F}"/>
              </a:ext>
            </a:extLst>
          </p:cNvPr>
          <p:cNvSpPr/>
          <p:nvPr/>
        </p:nvSpPr>
        <p:spPr>
          <a:xfrm>
            <a:off x="391886" y="1055914"/>
            <a:ext cx="6164363" cy="5683204"/>
          </a:xfrm>
          <a:prstGeom prst="rect">
            <a:avLst/>
          </a:prstGeom>
          <a:noFill/>
          <a:ln w="19050">
            <a:solidFill>
              <a:srgbClr val="A8DC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Slide_21-">
            <a:hlinkClick r:id="" action="ppaction://media"/>
            <a:extLst>
              <a:ext uri="{FF2B5EF4-FFF2-40B4-BE49-F238E27FC236}">
                <a16:creationId xmlns:a16="http://schemas.microsoft.com/office/drawing/2014/main" id="{09DEE152-BE0C-6430-5E28-8A337AC74B8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10599" y="1317762"/>
            <a:ext cx="609600" cy="609600"/>
          </a:xfrm>
          <a:prstGeom prst="rect">
            <a:avLst/>
          </a:prstGeom>
        </p:spPr>
      </p:pic>
    </p:spTree>
    <p:extLst>
      <p:ext uri="{BB962C8B-B14F-4D97-AF65-F5344CB8AC3E}">
        <p14:creationId xmlns:p14="http://schemas.microsoft.com/office/powerpoint/2010/main" val="397865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90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AA7ED7-D563-66A2-7D3C-3C26212E1455}"/>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51870" y="1302404"/>
            <a:ext cx="7638534" cy="5259596"/>
          </a:xfrm>
          <a:prstGeom prst="rect">
            <a:avLst/>
          </a:prstGeom>
          <a:ln>
            <a:solidFill>
              <a:schemeClr val="bg1">
                <a:lumMod val="50000"/>
              </a:schemeClr>
            </a:solidFill>
          </a:ln>
        </p:spPr>
      </p:pic>
      <p:sp>
        <p:nvSpPr>
          <p:cNvPr id="8" name="Rectangle 7">
            <a:extLst>
              <a:ext uri="{FF2B5EF4-FFF2-40B4-BE49-F238E27FC236}">
                <a16:creationId xmlns:a16="http://schemas.microsoft.com/office/drawing/2014/main" id="{783C5C36-0F2F-A8C9-4584-D2BAB45386FF}"/>
              </a:ext>
            </a:extLst>
          </p:cNvPr>
          <p:cNvSpPr/>
          <p:nvPr/>
        </p:nvSpPr>
        <p:spPr>
          <a:xfrm>
            <a:off x="346137" y="4253700"/>
            <a:ext cx="1768314" cy="2244806"/>
          </a:xfrm>
          <a:prstGeom prst="rect">
            <a:avLst/>
          </a:prstGeom>
          <a:solidFill>
            <a:srgbClr val="A8DCF8"/>
          </a:solidFill>
          <a:ln>
            <a:solidFill>
              <a:srgbClr val="A8DC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 Placeholder 7">
            <a:extLst>
              <a:ext uri="{FF2B5EF4-FFF2-40B4-BE49-F238E27FC236}">
                <a16:creationId xmlns:a16="http://schemas.microsoft.com/office/drawing/2014/main" id="{D9356FEB-94BF-EEB1-48DB-1FA4F3126EA3}"/>
              </a:ext>
            </a:extLst>
          </p:cNvPr>
          <p:cNvSpPr>
            <a:spLocks noGrp="1"/>
          </p:cNvSpPr>
          <p:nvPr>
            <p:ph type="body" sz="quarter" idx="12"/>
          </p:nvPr>
        </p:nvSpPr>
        <p:spPr>
          <a:xfrm>
            <a:off x="1640972" y="172055"/>
            <a:ext cx="5960547" cy="884128"/>
          </a:xfrm>
        </p:spPr>
        <p:txBody>
          <a:bodyPr anchor="b"/>
          <a:lstStyle/>
          <a:p>
            <a:r>
              <a:rPr lang="en-US" sz="2500" dirty="0"/>
              <a:t>Examples of bushland protection maps</a:t>
            </a:r>
          </a:p>
        </p:txBody>
      </p:sp>
      <p:pic>
        <p:nvPicPr>
          <p:cNvPr id="3" name="Picture 2">
            <a:extLst>
              <a:ext uri="{FF2B5EF4-FFF2-40B4-BE49-F238E27FC236}">
                <a16:creationId xmlns:a16="http://schemas.microsoft.com/office/drawing/2014/main" id="{CE043008-CD92-5E46-2EDE-063998AE3CC8}"/>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968336" y="141012"/>
            <a:ext cx="4125694" cy="6634220"/>
          </a:xfrm>
          <a:prstGeom prst="rect">
            <a:avLst/>
          </a:prstGeom>
          <a:ln>
            <a:solidFill>
              <a:schemeClr val="bg1">
                <a:lumMod val="50000"/>
              </a:schemeClr>
            </a:solidFill>
          </a:ln>
          <a:effectLst/>
        </p:spPr>
      </p:pic>
      <p:sp>
        <p:nvSpPr>
          <p:cNvPr id="9" name="Text Placeholder 2">
            <a:extLst>
              <a:ext uri="{FF2B5EF4-FFF2-40B4-BE49-F238E27FC236}">
                <a16:creationId xmlns:a16="http://schemas.microsoft.com/office/drawing/2014/main" id="{0C471786-961D-6B86-F330-164325BACD76}"/>
              </a:ext>
            </a:extLst>
          </p:cNvPr>
          <p:cNvSpPr>
            <a:spLocks noGrp="1"/>
          </p:cNvSpPr>
          <p:nvPr>
            <p:ph type="body" sz="quarter" idx="13"/>
          </p:nvPr>
        </p:nvSpPr>
        <p:spPr>
          <a:xfrm>
            <a:off x="401439" y="4253700"/>
            <a:ext cx="1657711" cy="2328530"/>
          </a:xfrm>
        </p:spPr>
        <p:txBody>
          <a:bodyPr/>
          <a:lstStyle/>
          <a:p>
            <a:pPr>
              <a:lnSpc>
                <a:spcPct val="100000"/>
              </a:lnSpc>
            </a:pPr>
            <a:r>
              <a:rPr lang="en-AU" sz="1200" b="1" dirty="0"/>
              <a:t>Shire of Northam </a:t>
            </a:r>
            <a:r>
              <a:rPr lang="en-AU" sz="1200" dirty="0"/>
              <a:t>(2014) Proposed target areas for significant vegetation and reserves where change in vesting purpose is proposed to increase protection, over 2013 native vegetation extent categorised by a number of prioritisation criteria met. </a:t>
            </a:r>
          </a:p>
        </p:txBody>
      </p:sp>
      <p:grpSp>
        <p:nvGrpSpPr>
          <p:cNvPr id="14" name="Group 13">
            <a:extLst>
              <a:ext uri="{FF2B5EF4-FFF2-40B4-BE49-F238E27FC236}">
                <a16:creationId xmlns:a16="http://schemas.microsoft.com/office/drawing/2014/main" id="{A9C539CA-A9AA-E901-21BD-643D0C8F695D}"/>
              </a:ext>
            </a:extLst>
          </p:cNvPr>
          <p:cNvGrpSpPr/>
          <p:nvPr/>
        </p:nvGrpSpPr>
        <p:grpSpPr>
          <a:xfrm>
            <a:off x="8050897" y="1610882"/>
            <a:ext cx="1465922" cy="1708556"/>
            <a:chOff x="8094440" y="1621768"/>
            <a:chExt cx="1465922" cy="1708556"/>
          </a:xfrm>
        </p:grpSpPr>
        <p:sp>
          <p:nvSpPr>
            <p:cNvPr id="13" name="Rectangle 12">
              <a:extLst>
                <a:ext uri="{FF2B5EF4-FFF2-40B4-BE49-F238E27FC236}">
                  <a16:creationId xmlns:a16="http://schemas.microsoft.com/office/drawing/2014/main" id="{0D4A8EDF-67C0-6642-F74A-4120A7E468DF}"/>
                </a:ext>
              </a:extLst>
            </p:cNvPr>
            <p:cNvSpPr/>
            <p:nvPr/>
          </p:nvSpPr>
          <p:spPr>
            <a:xfrm>
              <a:off x="8094440" y="1621768"/>
              <a:ext cx="1465922" cy="1708556"/>
            </a:xfrm>
            <a:prstGeom prst="rect">
              <a:avLst/>
            </a:prstGeom>
            <a:solidFill>
              <a:srgbClr val="A8DCF8"/>
            </a:solidFill>
            <a:ln>
              <a:solidFill>
                <a:srgbClr val="A8DC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 Placeholder 2">
              <a:extLst>
                <a:ext uri="{FF2B5EF4-FFF2-40B4-BE49-F238E27FC236}">
                  <a16:creationId xmlns:a16="http://schemas.microsoft.com/office/drawing/2014/main" id="{C148EC04-0B6A-D573-86C5-01405B93473B}"/>
                </a:ext>
              </a:extLst>
            </p:cNvPr>
            <p:cNvSpPr txBox="1">
              <a:spLocks/>
            </p:cNvSpPr>
            <p:nvPr/>
          </p:nvSpPr>
          <p:spPr>
            <a:xfrm>
              <a:off x="8153965" y="1651332"/>
              <a:ext cx="1346873" cy="1649429"/>
            </a:xfrm>
            <a:prstGeom prst="rect">
              <a:avLst/>
            </a:prstGeom>
          </p:spPr>
          <p:txBody>
            <a:bodyPr vert="horz" lIns="0" tIns="0" rIns="0" bIns="0" rtlCol="0">
              <a:noAutofit/>
            </a:bodyPr>
            <a:lstStyle>
              <a:lvl1pPr marL="0" indent="0" algn="l" defTabSz="914400" rtl="0" eaLnBrk="1" latinLnBrk="0" hangingPunct="1">
                <a:lnSpc>
                  <a:spcPts val="2000"/>
                </a:lnSpc>
                <a:spcBef>
                  <a:spcPts val="1000"/>
                </a:spcBef>
                <a:buFont typeface="Arial" panose="020B0604020202020204" pitchFamily="34" charset="0"/>
                <a:buNone/>
                <a:defRPr sz="1600" kern="1200" baseline="0">
                  <a:solidFill>
                    <a:schemeClr val="tx1"/>
                  </a:solidFill>
                  <a:latin typeface="Gantari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AU" sz="1200" b="1" dirty="0"/>
                <a:t>Shire of Chittering</a:t>
              </a:r>
              <a:r>
                <a:rPr lang="en-AU" sz="1200" dirty="0"/>
                <a:t> (2010 &amp; 2022)   High Conservation Value Assets including target areas for significant vegetation and reserves. </a:t>
              </a:r>
            </a:p>
          </p:txBody>
        </p:sp>
      </p:grpSp>
      <p:sp>
        <p:nvSpPr>
          <p:cNvPr id="15" name="TextBox 14">
            <a:extLst>
              <a:ext uri="{FF2B5EF4-FFF2-40B4-BE49-F238E27FC236}">
                <a16:creationId xmlns:a16="http://schemas.microsoft.com/office/drawing/2014/main" id="{95B979C7-4D64-F52E-9BC2-A4A916EE7ACB}"/>
              </a:ext>
            </a:extLst>
          </p:cNvPr>
          <p:cNvSpPr txBox="1"/>
          <p:nvPr/>
        </p:nvSpPr>
        <p:spPr>
          <a:xfrm>
            <a:off x="141861" y="6593877"/>
            <a:ext cx="7858552" cy="246221"/>
          </a:xfrm>
          <a:prstGeom prst="rect">
            <a:avLst/>
          </a:prstGeom>
          <a:noFill/>
        </p:spPr>
        <p:txBody>
          <a:bodyPr wrap="square" rtlCol="0">
            <a:spAutoFit/>
          </a:bodyPr>
          <a:lstStyle/>
          <a:p>
            <a:r>
              <a:rPr lang="en-AU" sz="1000" dirty="0"/>
              <a:t>Source: Maps from local biodiversity strategies as published on the Shire of Northam and the Shire of Chittering websites, 2023</a:t>
            </a:r>
          </a:p>
        </p:txBody>
      </p:sp>
      <p:pic>
        <p:nvPicPr>
          <p:cNvPr id="2" name="Slide_22">
            <a:hlinkClick r:id="" action="ppaction://media"/>
            <a:extLst>
              <a:ext uri="{FF2B5EF4-FFF2-40B4-BE49-F238E27FC236}">
                <a16:creationId xmlns:a16="http://schemas.microsoft.com/office/drawing/2014/main" id="{79D00BAF-7DAF-DFB5-E148-0455A33AB8B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54350" y="2160360"/>
            <a:ext cx="609600" cy="609600"/>
          </a:xfrm>
          <a:prstGeom prst="rect">
            <a:avLst/>
          </a:prstGeom>
        </p:spPr>
      </p:pic>
    </p:spTree>
    <p:extLst>
      <p:ext uri="{BB962C8B-B14F-4D97-AF65-F5344CB8AC3E}">
        <p14:creationId xmlns:p14="http://schemas.microsoft.com/office/powerpoint/2010/main" val="2348042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0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D9356FEB-94BF-EEB1-48DB-1FA4F3126EA3}"/>
              </a:ext>
            </a:extLst>
          </p:cNvPr>
          <p:cNvSpPr>
            <a:spLocks noGrp="1"/>
          </p:cNvSpPr>
          <p:nvPr>
            <p:ph type="body" sz="quarter" idx="12"/>
          </p:nvPr>
        </p:nvSpPr>
        <p:spPr>
          <a:xfrm>
            <a:off x="587376" y="1222127"/>
            <a:ext cx="2478909" cy="1322502"/>
          </a:xfrm>
        </p:spPr>
        <p:txBody>
          <a:bodyPr anchor="b"/>
          <a:lstStyle/>
          <a:p>
            <a:r>
              <a:rPr lang="en-US" sz="2400" dirty="0"/>
              <a:t>Examples of bushland protection maps</a:t>
            </a:r>
          </a:p>
        </p:txBody>
      </p:sp>
      <p:sp>
        <p:nvSpPr>
          <p:cNvPr id="7" name="Rectangle 6">
            <a:extLst>
              <a:ext uri="{FF2B5EF4-FFF2-40B4-BE49-F238E27FC236}">
                <a16:creationId xmlns:a16="http://schemas.microsoft.com/office/drawing/2014/main" id="{E2DD60EF-F649-0781-D64B-723C15FFE2FA}"/>
              </a:ext>
            </a:extLst>
          </p:cNvPr>
          <p:cNvSpPr/>
          <p:nvPr/>
        </p:nvSpPr>
        <p:spPr>
          <a:xfrm>
            <a:off x="6547413" y="948430"/>
            <a:ext cx="1178560" cy="27635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2960D62F-09C9-5E77-9EE5-6039F48E1B70}"/>
              </a:ext>
            </a:extLst>
          </p:cNvPr>
          <p:cNvSpPr/>
          <p:nvPr/>
        </p:nvSpPr>
        <p:spPr>
          <a:xfrm>
            <a:off x="3865943" y="1714612"/>
            <a:ext cx="4155312" cy="3375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2" name="Picture 1">
            <a:extLst>
              <a:ext uri="{FF2B5EF4-FFF2-40B4-BE49-F238E27FC236}">
                <a16:creationId xmlns:a16="http://schemas.microsoft.com/office/drawing/2014/main" id="{89F693E8-203D-BDD3-BC31-905E82B4090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72044" y="38099"/>
            <a:ext cx="4707580" cy="6781801"/>
          </a:xfrm>
          <a:prstGeom prst="rect">
            <a:avLst/>
          </a:prstGeom>
        </p:spPr>
      </p:pic>
      <p:pic>
        <p:nvPicPr>
          <p:cNvPr id="3" name="Picture 2">
            <a:extLst>
              <a:ext uri="{FF2B5EF4-FFF2-40B4-BE49-F238E27FC236}">
                <a16:creationId xmlns:a16="http://schemas.microsoft.com/office/drawing/2014/main" id="{B0BF8FC7-E468-C087-F7C3-1819F2AD23A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28779" y="400086"/>
            <a:ext cx="3934544" cy="5905426"/>
          </a:xfrm>
          <a:prstGeom prst="rect">
            <a:avLst/>
          </a:prstGeom>
        </p:spPr>
      </p:pic>
      <p:sp>
        <p:nvSpPr>
          <p:cNvPr id="4" name="TextBox 3">
            <a:extLst>
              <a:ext uri="{FF2B5EF4-FFF2-40B4-BE49-F238E27FC236}">
                <a16:creationId xmlns:a16="http://schemas.microsoft.com/office/drawing/2014/main" id="{C83638D0-FF9B-087D-42A3-0B6D3D60E9F9}"/>
              </a:ext>
            </a:extLst>
          </p:cNvPr>
          <p:cNvSpPr txBox="1"/>
          <p:nvPr/>
        </p:nvSpPr>
        <p:spPr>
          <a:xfrm>
            <a:off x="3428779" y="6305512"/>
            <a:ext cx="3934544" cy="400110"/>
          </a:xfrm>
          <a:prstGeom prst="rect">
            <a:avLst/>
          </a:prstGeom>
          <a:noFill/>
        </p:spPr>
        <p:txBody>
          <a:bodyPr wrap="square" rtlCol="0">
            <a:spAutoFit/>
          </a:bodyPr>
          <a:lstStyle/>
          <a:p>
            <a:r>
              <a:rPr lang="en-AU" sz="1000" dirty="0"/>
              <a:t>Source: Geraldton local biodiversity strategy as published on the City’s website, 2023</a:t>
            </a:r>
          </a:p>
        </p:txBody>
      </p:sp>
      <p:sp>
        <p:nvSpPr>
          <p:cNvPr id="10" name="Text Placeholder 9">
            <a:extLst>
              <a:ext uri="{FF2B5EF4-FFF2-40B4-BE49-F238E27FC236}">
                <a16:creationId xmlns:a16="http://schemas.microsoft.com/office/drawing/2014/main" id="{06EF20FC-C703-14CA-83FE-5492153A0286}"/>
              </a:ext>
            </a:extLst>
          </p:cNvPr>
          <p:cNvSpPr>
            <a:spLocks noGrp="1"/>
          </p:cNvSpPr>
          <p:nvPr>
            <p:ph type="body" sz="quarter" idx="13"/>
          </p:nvPr>
        </p:nvSpPr>
        <p:spPr>
          <a:xfrm>
            <a:off x="587375" y="3261734"/>
            <a:ext cx="2546122" cy="3043778"/>
          </a:xfrm>
        </p:spPr>
        <p:txBody>
          <a:bodyPr/>
          <a:lstStyle/>
          <a:p>
            <a:r>
              <a:rPr lang="en-AU" dirty="0"/>
              <a:t>Geraldton Local Biodiversity Strategy (2013): Decision tree for identifying “Areas of Conservation Values (ACVs)”, including links to the local biodiversity objectives and the map of “Areas of Conservation Values” over mapped remnant vegetation. </a:t>
            </a:r>
          </a:p>
        </p:txBody>
      </p:sp>
      <p:pic>
        <p:nvPicPr>
          <p:cNvPr id="8" name="Slide_23">
            <a:hlinkClick r:id="" action="ppaction://media"/>
            <a:extLst>
              <a:ext uri="{FF2B5EF4-FFF2-40B4-BE49-F238E27FC236}">
                <a16:creationId xmlns:a16="http://schemas.microsoft.com/office/drawing/2014/main" id="{17C761C0-7D11-BBFD-AA18-4FE3488689F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02279" y="247688"/>
            <a:ext cx="609600" cy="609600"/>
          </a:xfrm>
          <a:prstGeom prst="rect">
            <a:avLst/>
          </a:prstGeom>
        </p:spPr>
      </p:pic>
    </p:spTree>
    <p:extLst>
      <p:ext uri="{BB962C8B-B14F-4D97-AF65-F5344CB8AC3E}">
        <p14:creationId xmlns:p14="http://schemas.microsoft.com/office/powerpoint/2010/main" val="3930337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56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D9356FEB-94BF-EEB1-48DB-1FA4F3126EA3}"/>
              </a:ext>
            </a:extLst>
          </p:cNvPr>
          <p:cNvSpPr>
            <a:spLocks noGrp="1"/>
          </p:cNvSpPr>
          <p:nvPr>
            <p:ph type="body" sz="quarter" idx="12"/>
          </p:nvPr>
        </p:nvSpPr>
        <p:spPr>
          <a:xfrm>
            <a:off x="1747536" y="1354448"/>
            <a:ext cx="7357036" cy="503488"/>
          </a:xfrm>
        </p:spPr>
        <p:txBody>
          <a:bodyPr anchor="b"/>
          <a:lstStyle/>
          <a:p>
            <a:r>
              <a:rPr lang="en-US" dirty="0"/>
              <a:t>Protection Plan and Action Plan</a:t>
            </a:r>
          </a:p>
        </p:txBody>
      </p:sp>
      <p:sp>
        <p:nvSpPr>
          <p:cNvPr id="9" name="Text Placeholder 2">
            <a:extLst>
              <a:ext uri="{FF2B5EF4-FFF2-40B4-BE49-F238E27FC236}">
                <a16:creationId xmlns:a16="http://schemas.microsoft.com/office/drawing/2014/main" id="{0C471786-961D-6B86-F330-164325BACD76}"/>
              </a:ext>
            </a:extLst>
          </p:cNvPr>
          <p:cNvSpPr>
            <a:spLocks noGrp="1"/>
          </p:cNvSpPr>
          <p:nvPr>
            <p:ph type="body" sz="quarter" idx="13"/>
          </p:nvPr>
        </p:nvSpPr>
        <p:spPr>
          <a:xfrm>
            <a:off x="538118" y="2458430"/>
            <a:ext cx="4364825" cy="3987141"/>
          </a:xfrm>
        </p:spPr>
        <p:txBody>
          <a:bodyPr/>
          <a:lstStyle/>
          <a:p>
            <a:pPr marL="342900" lvl="0" indent="-342900" fontAlgn="base" hangingPunct="0">
              <a:lnSpc>
                <a:spcPct val="107000"/>
              </a:lnSpc>
              <a:spcBef>
                <a:spcPts val="1200"/>
              </a:spcBef>
              <a:spcAft>
                <a:spcPts val="600"/>
              </a:spcAft>
              <a:buFont typeface="Symbol" panose="05050102010706020507" pitchFamily="18" charset="2"/>
              <a:buChar char=""/>
            </a:pPr>
            <a:r>
              <a:rPr lang="en-AU" spc="60" dirty="0">
                <a:solidFill>
                  <a:srgbClr val="3B3838"/>
                </a:solidFill>
                <a:effectLst/>
                <a:latin typeface="Gantari Light" pitchFamily="2" charset="0"/>
                <a:ea typeface="Times New Roman" panose="02020603050405020304" pitchFamily="18" charset="0"/>
                <a:cs typeface="Times New Roman" panose="02020603050405020304" pitchFamily="18" charset="0"/>
              </a:rPr>
              <a:t>Identify ways to </a:t>
            </a:r>
            <a:r>
              <a:rPr lang="en-AU" b="1" spc="60" dirty="0">
                <a:solidFill>
                  <a:srgbClr val="3B3838"/>
                </a:solidFill>
                <a:effectLst/>
                <a:latin typeface="Gantari Light" pitchFamily="2" charset="0"/>
                <a:ea typeface="Times New Roman" panose="02020603050405020304" pitchFamily="18" charset="0"/>
                <a:cs typeface="Times New Roman" panose="02020603050405020304" pitchFamily="18" charset="0"/>
              </a:rPr>
              <a:t>increase the protection </a:t>
            </a:r>
            <a:r>
              <a:rPr lang="en-AU" spc="60" dirty="0">
                <a:solidFill>
                  <a:srgbClr val="3B3838"/>
                </a:solidFill>
                <a:effectLst/>
                <a:latin typeface="Gantari Light" pitchFamily="2" charset="0"/>
                <a:ea typeface="Times New Roman" panose="02020603050405020304" pitchFamily="18" charset="0"/>
                <a:cs typeface="Times New Roman" panose="02020603050405020304" pitchFamily="18" charset="0"/>
              </a:rPr>
              <a:t>of high conservation value areas</a:t>
            </a:r>
          </a:p>
          <a:p>
            <a:pPr marL="342900" lvl="0" indent="-342900" fontAlgn="base" hangingPunct="0">
              <a:lnSpc>
                <a:spcPct val="107000"/>
              </a:lnSpc>
              <a:spcAft>
                <a:spcPts val="600"/>
              </a:spcAft>
              <a:buFont typeface="Symbol" panose="05050102010706020507" pitchFamily="18" charset="2"/>
              <a:buChar char=""/>
            </a:pPr>
            <a:r>
              <a:rPr lang="en-AU" spc="60" dirty="0">
                <a:solidFill>
                  <a:srgbClr val="3B3838"/>
                </a:solidFill>
                <a:effectLst/>
                <a:latin typeface="Gantari Light" pitchFamily="2" charset="0"/>
                <a:ea typeface="Times New Roman" panose="02020603050405020304" pitchFamily="18" charset="0"/>
                <a:cs typeface="Times New Roman" panose="02020603050405020304" pitchFamily="18" charset="0"/>
              </a:rPr>
              <a:t>Identify ways of </a:t>
            </a:r>
            <a:r>
              <a:rPr lang="en-AU" b="1" spc="60" dirty="0">
                <a:solidFill>
                  <a:srgbClr val="3B3838"/>
                </a:solidFill>
                <a:effectLst/>
                <a:latin typeface="Gantari Light" pitchFamily="2" charset="0"/>
                <a:ea typeface="Times New Roman" panose="02020603050405020304" pitchFamily="18" charset="0"/>
                <a:cs typeface="Times New Roman" panose="02020603050405020304" pitchFamily="18" charset="0"/>
              </a:rPr>
              <a:t>integrating biodiversity conservation </a:t>
            </a:r>
            <a:r>
              <a:rPr lang="en-AU" spc="60" dirty="0">
                <a:solidFill>
                  <a:srgbClr val="3B3838"/>
                </a:solidFill>
                <a:effectLst/>
                <a:latin typeface="Gantari Light" pitchFamily="2" charset="0"/>
                <a:ea typeface="Times New Roman" panose="02020603050405020304" pitchFamily="18" charset="0"/>
                <a:cs typeface="Times New Roman" panose="02020603050405020304" pitchFamily="18" charset="0"/>
              </a:rPr>
              <a:t>objectives into the local planning framework</a:t>
            </a:r>
          </a:p>
          <a:p>
            <a:pPr marL="342900" lvl="0" indent="-342900" fontAlgn="base" hangingPunct="0">
              <a:lnSpc>
                <a:spcPct val="107000"/>
              </a:lnSpc>
              <a:spcAft>
                <a:spcPts val="600"/>
              </a:spcAft>
              <a:buFont typeface="Symbol" panose="05050102010706020507" pitchFamily="18" charset="2"/>
              <a:buChar char=""/>
            </a:pPr>
            <a:r>
              <a:rPr lang="en-AU" b="1" spc="60" dirty="0">
                <a:solidFill>
                  <a:srgbClr val="3B3838"/>
                </a:solidFill>
                <a:latin typeface="Gantari Light" pitchFamily="2" charset="0"/>
                <a:ea typeface="Times New Roman" panose="02020603050405020304" pitchFamily="18" charset="0"/>
                <a:cs typeface="Times New Roman" panose="02020603050405020304" pitchFamily="18" charset="0"/>
              </a:rPr>
              <a:t>Prioritise </a:t>
            </a:r>
            <a:r>
              <a:rPr lang="en-AU" spc="60" dirty="0">
                <a:solidFill>
                  <a:srgbClr val="3B3838"/>
                </a:solidFill>
                <a:latin typeface="Gantari Light" pitchFamily="2" charset="0"/>
                <a:ea typeface="Times New Roman" panose="02020603050405020304" pitchFamily="18" charset="0"/>
                <a:cs typeface="Times New Roman" panose="02020603050405020304" pitchFamily="18" charset="0"/>
              </a:rPr>
              <a:t>local government managed lands for further investigations (</a:t>
            </a:r>
            <a:r>
              <a:rPr lang="en-AU" spc="60" dirty="0">
                <a:solidFill>
                  <a:srgbClr val="3B3838"/>
                </a:solidFill>
                <a:latin typeface="Gantari Light" pitchFamily="2" charset="0"/>
                <a:ea typeface="Times New Roman" panose="02020603050405020304" pitchFamily="18" charset="0"/>
                <a:cs typeface="Times New Roman" panose="02020603050405020304" pitchFamily="18" charset="0"/>
                <a:hlinkClick r:id="rId5"/>
              </a:rPr>
              <a:t>NAIA Templates</a:t>
            </a:r>
            <a:r>
              <a:rPr lang="en-AU" spc="60" dirty="0">
                <a:solidFill>
                  <a:srgbClr val="3B3838"/>
                </a:solidFill>
                <a:latin typeface="Gantari Light" pitchFamily="2" charset="0"/>
                <a:ea typeface="Times New Roman" panose="02020603050405020304" pitchFamily="18" charset="0"/>
                <a:cs typeface="Times New Roman" panose="02020603050405020304" pitchFamily="18" charset="0"/>
              </a:rPr>
              <a:t>) and management </a:t>
            </a:r>
            <a:endParaRPr lang="en-AU" spc="60" dirty="0">
              <a:solidFill>
                <a:srgbClr val="3B3838"/>
              </a:solidFill>
              <a:effectLst/>
              <a:latin typeface="Gantari Light" pitchFamily="2" charset="0"/>
              <a:ea typeface="Times New Roman" panose="02020603050405020304" pitchFamily="18" charset="0"/>
              <a:cs typeface="Times New Roman" panose="02020603050405020304" pitchFamily="18" charset="0"/>
            </a:endParaRPr>
          </a:p>
          <a:p>
            <a:pPr marL="342900" lvl="0" indent="-342900" fontAlgn="base" hangingPunct="0">
              <a:lnSpc>
                <a:spcPct val="107000"/>
              </a:lnSpc>
              <a:spcAft>
                <a:spcPts val="600"/>
              </a:spcAft>
              <a:buFont typeface="Symbol" panose="05050102010706020507" pitchFamily="18" charset="2"/>
              <a:buChar char=""/>
            </a:pPr>
            <a:r>
              <a:rPr lang="en-AU" spc="60" dirty="0">
                <a:solidFill>
                  <a:srgbClr val="3B3838"/>
                </a:solidFill>
                <a:latin typeface="Gantari Light" pitchFamily="2" charset="0"/>
                <a:ea typeface="Times New Roman" panose="02020603050405020304" pitchFamily="18" charset="0"/>
                <a:cs typeface="Times New Roman" panose="02020603050405020304" pitchFamily="18" charset="0"/>
              </a:rPr>
              <a:t>Prepare</a:t>
            </a:r>
            <a:r>
              <a:rPr lang="en-AU" spc="60" dirty="0">
                <a:solidFill>
                  <a:srgbClr val="3B3838"/>
                </a:solidFill>
                <a:effectLst/>
                <a:latin typeface="Gantari Light" pitchFamily="2" charset="0"/>
                <a:ea typeface="Times New Roman" panose="02020603050405020304" pitchFamily="18" charset="0"/>
                <a:cs typeface="Times New Roman" panose="02020603050405020304" pitchFamily="18" charset="0"/>
              </a:rPr>
              <a:t> a 5-10 years </a:t>
            </a:r>
            <a:r>
              <a:rPr lang="en-AU" b="1" spc="60" dirty="0">
                <a:solidFill>
                  <a:srgbClr val="3B3838"/>
                </a:solidFill>
                <a:effectLst/>
                <a:latin typeface="Gantari Light" pitchFamily="2" charset="0"/>
                <a:ea typeface="Times New Roman" panose="02020603050405020304" pitchFamily="18" charset="0"/>
                <a:cs typeface="Times New Roman" panose="02020603050405020304" pitchFamily="18" charset="0"/>
              </a:rPr>
              <a:t>Action Plan </a:t>
            </a:r>
            <a:r>
              <a:rPr lang="en-AU" spc="60" dirty="0">
                <a:solidFill>
                  <a:srgbClr val="3B3838"/>
                </a:solidFill>
                <a:effectLst/>
                <a:latin typeface="Gantari Light" pitchFamily="2" charset="0"/>
                <a:ea typeface="Times New Roman" panose="02020603050405020304" pitchFamily="18" charset="0"/>
                <a:cs typeface="Times New Roman" panose="02020603050405020304" pitchFamily="18" charset="0"/>
              </a:rPr>
              <a:t>with </a:t>
            </a:r>
            <a:r>
              <a:rPr lang="en-AU" b="1" spc="60" dirty="0">
                <a:solidFill>
                  <a:srgbClr val="3B3838"/>
                </a:solidFill>
                <a:effectLst/>
                <a:latin typeface="Gantari Light" pitchFamily="2" charset="0"/>
                <a:ea typeface="Times New Roman" panose="02020603050405020304" pitchFamily="18" charset="0"/>
                <a:cs typeface="Times New Roman" panose="02020603050405020304" pitchFamily="18" charset="0"/>
              </a:rPr>
              <a:t>responsibilities assigned </a:t>
            </a:r>
            <a:r>
              <a:rPr lang="en-AU" spc="60" dirty="0">
                <a:solidFill>
                  <a:srgbClr val="3B3838"/>
                </a:solidFill>
                <a:effectLst/>
                <a:latin typeface="Gantari Light" pitchFamily="2" charset="0"/>
                <a:ea typeface="Times New Roman" panose="02020603050405020304" pitchFamily="18" charset="0"/>
                <a:cs typeface="Times New Roman" panose="02020603050405020304" pitchFamily="18" charset="0"/>
              </a:rPr>
              <a:t>across the organisation. </a:t>
            </a:r>
          </a:p>
        </p:txBody>
      </p:sp>
      <p:pic>
        <p:nvPicPr>
          <p:cNvPr id="4" name="Graphic 3" descr="Presentation with checklist with solid fill">
            <a:extLst>
              <a:ext uri="{FF2B5EF4-FFF2-40B4-BE49-F238E27FC236}">
                <a16:creationId xmlns:a16="http://schemas.microsoft.com/office/drawing/2014/main" id="{359D4EED-A95F-6748-5EB0-536371F433A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8118" y="1163468"/>
            <a:ext cx="914400" cy="914400"/>
          </a:xfrm>
          <a:prstGeom prst="rect">
            <a:avLst/>
          </a:prstGeom>
        </p:spPr>
      </p:pic>
      <p:pic>
        <p:nvPicPr>
          <p:cNvPr id="6" name="Picture 5">
            <a:extLst>
              <a:ext uri="{FF2B5EF4-FFF2-40B4-BE49-F238E27FC236}">
                <a16:creationId xmlns:a16="http://schemas.microsoft.com/office/drawing/2014/main" id="{48510777-F38A-2E70-C2E8-15DCCDA72143}"/>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bwMode="auto">
          <a:xfrm>
            <a:off x="5220934" y="2458430"/>
            <a:ext cx="6829404" cy="3867214"/>
          </a:xfrm>
          <a:prstGeom prst="rect">
            <a:avLst/>
          </a:prstGeom>
          <a:ln w="19050">
            <a:solidFill>
              <a:srgbClr val="00465D"/>
            </a:solidFill>
          </a:ln>
          <a:extLst>
            <a:ext uri="{53640926-AAD7-44D8-BBD7-CCE9431645EC}">
              <a14:shadowObscured xmlns:a14="http://schemas.microsoft.com/office/drawing/2010/main"/>
            </a:ext>
          </a:extLst>
        </p:spPr>
      </p:pic>
      <p:sp>
        <p:nvSpPr>
          <p:cNvPr id="2" name="Arrow: Right 1">
            <a:extLst>
              <a:ext uri="{FF2B5EF4-FFF2-40B4-BE49-F238E27FC236}">
                <a16:creationId xmlns:a16="http://schemas.microsoft.com/office/drawing/2014/main" id="{4775F907-EC28-D12F-5798-04FFF9AE14E3}"/>
              </a:ext>
            </a:extLst>
          </p:cNvPr>
          <p:cNvSpPr/>
          <p:nvPr/>
        </p:nvSpPr>
        <p:spPr>
          <a:xfrm>
            <a:off x="3036059" y="3722369"/>
            <a:ext cx="2025879" cy="350885"/>
          </a:xfrm>
          <a:prstGeom prst="rightArrow">
            <a:avLst/>
          </a:prstGeom>
          <a:solidFill>
            <a:srgbClr val="00465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Slide_24">
            <a:hlinkClick r:id="" action="ppaction://media"/>
            <a:extLst>
              <a:ext uri="{FF2B5EF4-FFF2-40B4-BE49-F238E27FC236}">
                <a16:creationId xmlns:a16="http://schemas.microsoft.com/office/drawing/2014/main" id="{9FCEEED4-0890-AA6A-D1ED-74B758280FA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173583" y="433152"/>
            <a:ext cx="609600" cy="609600"/>
          </a:xfrm>
          <a:prstGeom prst="rect">
            <a:avLst/>
          </a:prstGeom>
        </p:spPr>
      </p:pic>
    </p:spTree>
    <p:extLst>
      <p:ext uri="{BB962C8B-B14F-4D97-AF65-F5344CB8AC3E}">
        <p14:creationId xmlns:p14="http://schemas.microsoft.com/office/powerpoint/2010/main" val="43751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3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94F6A8E0-90DD-C743-CE04-A7C729F1AB8E}"/>
              </a:ext>
            </a:extLst>
          </p:cNvPr>
          <p:cNvPicPr>
            <a:picLocks noGrp="1" noChangeAspect="1"/>
          </p:cNvPicPr>
          <p:nvPr>
            <p:ph type="pic" sz="quarter" idx="11"/>
          </p:nvPr>
        </p:nvPicPr>
        <p:blipFill>
          <a:blip r:embed="rId4" cstate="hqprint">
            <a:extLst>
              <a:ext uri="{28A0092B-C50C-407E-A947-70E740481C1C}">
                <a14:useLocalDpi xmlns:a14="http://schemas.microsoft.com/office/drawing/2010/main"/>
              </a:ext>
            </a:extLst>
          </a:blip>
          <a:srcRect/>
          <a:stretch/>
        </p:blipFill>
        <p:spPr>
          <a:xfrm>
            <a:off x="0" y="0"/>
            <a:ext cx="5998028" cy="6858000"/>
          </a:xfrm>
        </p:spPr>
      </p:pic>
      <p:sp>
        <p:nvSpPr>
          <p:cNvPr id="2" name="Text Placeholder 7">
            <a:extLst>
              <a:ext uri="{FF2B5EF4-FFF2-40B4-BE49-F238E27FC236}">
                <a16:creationId xmlns:a16="http://schemas.microsoft.com/office/drawing/2014/main" id="{77524C7A-F56D-1423-8F68-EFFF063A151C}"/>
              </a:ext>
            </a:extLst>
          </p:cNvPr>
          <p:cNvSpPr>
            <a:spLocks noGrp="1"/>
          </p:cNvSpPr>
          <p:nvPr>
            <p:ph type="body" sz="quarter" idx="12"/>
          </p:nvPr>
        </p:nvSpPr>
        <p:spPr>
          <a:xfrm>
            <a:off x="6655436" y="314716"/>
            <a:ext cx="5162484" cy="1031332"/>
          </a:xfrm>
        </p:spPr>
        <p:txBody>
          <a:bodyPr anchor="b"/>
          <a:lstStyle/>
          <a:p>
            <a:r>
              <a:rPr lang="en-US" dirty="0"/>
              <a:t>Action Plan </a:t>
            </a:r>
          </a:p>
        </p:txBody>
      </p:sp>
      <p:sp>
        <p:nvSpPr>
          <p:cNvPr id="23" name="Text Placeholder 8">
            <a:extLst>
              <a:ext uri="{FF2B5EF4-FFF2-40B4-BE49-F238E27FC236}">
                <a16:creationId xmlns:a16="http://schemas.microsoft.com/office/drawing/2014/main" id="{A6509B39-7F99-A779-24B8-FA8F541417DE}"/>
              </a:ext>
            </a:extLst>
          </p:cNvPr>
          <p:cNvSpPr>
            <a:spLocks noGrp="1"/>
          </p:cNvSpPr>
          <p:nvPr>
            <p:ph type="body" sz="quarter" idx="13"/>
          </p:nvPr>
        </p:nvSpPr>
        <p:spPr>
          <a:xfrm>
            <a:off x="6652781" y="1827696"/>
            <a:ext cx="4447401" cy="1017006"/>
          </a:xfrm>
        </p:spPr>
        <p:txBody>
          <a:bodyPr/>
          <a:lstStyle/>
          <a:p>
            <a:r>
              <a:rPr lang="en-US" sz="1800" dirty="0">
                <a:latin typeface="Gantari Light" pitchFamily="2" charset="0"/>
              </a:rPr>
              <a:t>Integration into local planning </a:t>
            </a:r>
          </a:p>
          <a:p>
            <a:r>
              <a:rPr lang="en-US" sz="1800" dirty="0">
                <a:latin typeface="Gantari Light" pitchFamily="2" charset="0"/>
              </a:rPr>
              <a:t>Facilitation of reserve vesting change</a:t>
            </a:r>
          </a:p>
          <a:p>
            <a:r>
              <a:rPr lang="en-US" sz="1800" dirty="0">
                <a:latin typeface="Gantari Light" pitchFamily="2" charset="0"/>
              </a:rPr>
              <a:t>Internal mapping systems</a:t>
            </a:r>
          </a:p>
        </p:txBody>
      </p:sp>
      <p:sp>
        <p:nvSpPr>
          <p:cNvPr id="24" name="Text Placeholder 8">
            <a:extLst>
              <a:ext uri="{FF2B5EF4-FFF2-40B4-BE49-F238E27FC236}">
                <a16:creationId xmlns:a16="http://schemas.microsoft.com/office/drawing/2014/main" id="{D96585C4-1F9C-AA87-14F1-0F0FED07CFB2}"/>
              </a:ext>
            </a:extLst>
          </p:cNvPr>
          <p:cNvSpPr txBox="1">
            <a:spLocks/>
          </p:cNvSpPr>
          <p:nvPr/>
        </p:nvSpPr>
        <p:spPr>
          <a:xfrm>
            <a:off x="6652781" y="3207179"/>
            <a:ext cx="5162483" cy="1293862"/>
          </a:xfrm>
          <a:prstGeom prst="rect">
            <a:avLst/>
          </a:prstGeom>
        </p:spPr>
        <p:txBody>
          <a:bodyPr vert="horz" lIns="0" tIns="0" rIns="0" bIns="0" rtlCol="0">
            <a:noAutofit/>
          </a:bodyPr>
          <a:lstStyle>
            <a:lvl1pPr marL="0" indent="0" algn="l" defTabSz="914400" rtl="0" eaLnBrk="1" latinLnBrk="0" hangingPunct="1">
              <a:lnSpc>
                <a:spcPts val="2000"/>
              </a:lnSpc>
              <a:spcBef>
                <a:spcPts val="1000"/>
              </a:spcBef>
              <a:buFont typeface="Arial" panose="020B0604020202020204" pitchFamily="34" charset="0"/>
              <a:buNone/>
              <a:defRPr sz="1600" kern="1200" baseline="0">
                <a:solidFill>
                  <a:schemeClr val="tx1"/>
                </a:solidFill>
                <a:latin typeface="Gantari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Gantari Light" pitchFamily="2" charset="0"/>
              </a:rPr>
              <a:t>Local Government managed lands</a:t>
            </a:r>
          </a:p>
          <a:p>
            <a:pPr marL="285750" indent="-285750">
              <a:spcBef>
                <a:spcPts val="600"/>
              </a:spcBef>
              <a:buFont typeface="Arial" panose="020B0604020202020204" pitchFamily="34" charset="0"/>
              <a:buChar char="•"/>
            </a:pPr>
            <a:r>
              <a:rPr lang="en-US" dirty="0">
                <a:latin typeface="Gantari Light" pitchFamily="2" charset="0"/>
              </a:rPr>
              <a:t>Land purchase</a:t>
            </a:r>
          </a:p>
          <a:p>
            <a:pPr marL="285750" indent="-285750">
              <a:spcBef>
                <a:spcPts val="600"/>
              </a:spcBef>
              <a:buFont typeface="Arial" panose="020B0604020202020204" pitchFamily="34" charset="0"/>
              <a:buChar char="•"/>
            </a:pPr>
            <a:r>
              <a:rPr lang="en-US" dirty="0">
                <a:latin typeface="Gantari Light" pitchFamily="2" charset="0"/>
              </a:rPr>
              <a:t>Project planning checklist</a:t>
            </a:r>
          </a:p>
          <a:p>
            <a:pPr marL="285750" indent="-285750">
              <a:spcBef>
                <a:spcPts val="600"/>
              </a:spcBef>
              <a:buFont typeface="Arial" panose="020B0604020202020204" pitchFamily="34" charset="0"/>
              <a:buChar char="•"/>
            </a:pPr>
            <a:r>
              <a:rPr lang="en-US" dirty="0">
                <a:latin typeface="Gantari Light" pitchFamily="2" charset="0"/>
              </a:rPr>
              <a:t>Code of conduct for contractors</a:t>
            </a:r>
          </a:p>
          <a:p>
            <a:endParaRPr lang="en-US" sz="1800" dirty="0">
              <a:latin typeface="Gantari Light" pitchFamily="2" charset="0"/>
            </a:endParaRPr>
          </a:p>
        </p:txBody>
      </p:sp>
      <p:sp>
        <p:nvSpPr>
          <p:cNvPr id="25" name="Text Placeholder 8">
            <a:extLst>
              <a:ext uri="{FF2B5EF4-FFF2-40B4-BE49-F238E27FC236}">
                <a16:creationId xmlns:a16="http://schemas.microsoft.com/office/drawing/2014/main" id="{E0242477-1B05-CABC-4D0E-36117355E146}"/>
              </a:ext>
            </a:extLst>
          </p:cNvPr>
          <p:cNvSpPr txBox="1">
            <a:spLocks/>
          </p:cNvSpPr>
          <p:nvPr/>
        </p:nvSpPr>
        <p:spPr>
          <a:xfrm>
            <a:off x="6655436" y="5470255"/>
            <a:ext cx="4447401" cy="775845"/>
          </a:xfrm>
          <a:prstGeom prst="rect">
            <a:avLst/>
          </a:prstGeom>
        </p:spPr>
        <p:txBody>
          <a:bodyPr vert="horz" lIns="0" tIns="0" rIns="0" bIns="0" rtlCol="0">
            <a:noAutofit/>
          </a:bodyPr>
          <a:lstStyle>
            <a:lvl1pPr marL="0" indent="0" algn="l" defTabSz="914400" rtl="0" eaLnBrk="1" latinLnBrk="0" hangingPunct="1">
              <a:lnSpc>
                <a:spcPts val="2000"/>
              </a:lnSpc>
              <a:spcBef>
                <a:spcPts val="1000"/>
              </a:spcBef>
              <a:buFont typeface="Arial" panose="020B0604020202020204" pitchFamily="34" charset="0"/>
              <a:buNone/>
              <a:defRPr sz="1600" kern="1200" baseline="0">
                <a:solidFill>
                  <a:schemeClr val="tx1"/>
                </a:solidFill>
                <a:latin typeface="Gantari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Gantari Light" pitchFamily="2" charset="0"/>
              </a:rPr>
              <a:t>Private landholder incentives</a:t>
            </a:r>
          </a:p>
          <a:p>
            <a:r>
              <a:rPr lang="en-US" dirty="0">
                <a:latin typeface="Gantari Light" pitchFamily="2" charset="0"/>
              </a:rPr>
              <a:t>e.g. Environmental Assessment Service</a:t>
            </a:r>
          </a:p>
        </p:txBody>
      </p:sp>
      <p:sp>
        <p:nvSpPr>
          <p:cNvPr id="26" name="Text Placeholder 8">
            <a:extLst>
              <a:ext uri="{FF2B5EF4-FFF2-40B4-BE49-F238E27FC236}">
                <a16:creationId xmlns:a16="http://schemas.microsoft.com/office/drawing/2014/main" id="{52B775B2-F3AE-F555-FA5B-F8E90BB7E6EE}"/>
              </a:ext>
            </a:extLst>
          </p:cNvPr>
          <p:cNvSpPr txBox="1">
            <a:spLocks/>
          </p:cNvSpPr>
          <p:nvPr/>
        </p:nvSpPr>
        <p:spPr>
          <a:xfrm>
            <a:off x="6660584" y="4994262"/>
            <a:ext cx="5307410" cy="450257"/>
          </a:xfrm>
          <a:prstGeom prst="rect">
            <a:avLst/>
          </a:prstGeom>
        </p:spPr>
        <p:txBody>
          <a:bodyPr vert="horz" lIns="0" tIns="0" rIns="0" bIns="0" rtlCol="0">
            <a:noAutofit/>
          </a:bodyPr>
          <a:lstStyle>
            <a:lvl1pPr marL="0" indent="0" algn="l" defTabSz="914400" rtl="0" eaLnBrk="1" latinLnBrk="0" hangingPunct="1">
              <a:lnSpc>
                <a:spcPts val="2000"/>
              </a:lnSpc>
              <a:spcBef>
                <a:spcPts val="1000"/>
              </a:spcBef>
              <a:buFont typeface="Arial" panose="020B0604020202020204" pitchFamily="34" charset="0"/>
              <a:buNone/>
              <a:defRPr sz="1600" kern="1200" baseline="0">
                <a:solidFill>
                  <a:schemeClr val="tx1"/>
                </a:solidFill>
                <a:latin typeface="Gantari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Gantari Light" pitchFamily="2" charset="0"/>
              </a:rPr>
              <a:t>Community engagement and volunteer support</a:t>
            </a:r>
          </a:p>
        </p:txBody>
      </p:sp>
      <p:pic>
        <p:nvPicPr>
          <p:cNvPr id="10" name="Picture 9">
            <a:extLst>
              <a:ext uri="{FF2B5EF4-FFF2-40B4-BE49-F238E27FC236}">
                <a16:creationId xmlns:a16="http://schemas.microsoft.com/office/drawing/2014/main" id="{86610669-94BB-FA15-190D-301402534DE9}"/>
              </a:ext>
            </a:extLst>
          </p:cNvPr>
          <p:cNvPicPr>
            <a:picLocks noChangeAspect="1"/>
          </p:cNvPicPr>
          <p:nvPr/>
        </p:nvPicPr>
        <p:blipFill>
          <a:blip r:embed="rId5"/>
          <a:stretch>
            <a:fillRect/>
          </a:stretch>
        </p:blipFill>
        <p:spPr>
          <a:xfrm>
            <a:off x="10402876" y="393538"/>
            <a:ext cx="1203951" cy="925142"/>
          </a:xfrm>
          <a:prstGeom prst="rect">
            <a:avLst/>
          </a:prstGeom>
        </p:spPr>
      </p:pic>
      <p:pic>
        <p:nvPicPr>
          <p:cNvPr id="19" name="Picture Placeholder 31">
            <a:extLst>
              <a:ext uri="{FF2B5EF4-FFF2-40B4-BE49-F238E27FC236}">
                <a16:creationId xmlns:a16="http://schemas.microsoft.com/office/drawing/2014/main" id="{3CA7D280-C590-3003-FA36-1F47293C88D8}"/>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5488532" y="3326572"/>
            <a:ext cx="838200" cy="833438"/>
          </a:xfrm>
          <a:prstGeom prst="rect">
            <a:avLst/>
          </a:prstGeom>
        </p:spPr>
      </p:pic>
      <p:pic>
        <p:nvPicPr>
          <p:cNvPr id="20" name="Picture Placeholder 33">
            <a:extLst>
              <a:ext uri="{FF2B5EF4-FFF2-40B4-BE49-F238E27FC236}">
                <a16:creationId xmlns:a16="http://schemas.microsoft.com/office/drawing/2014/main" id="{6A1F9013-68B7-2617-5FD9-2B8BEF208AED}"/>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5554398" y="5092286"/>
            <a:ext cx="838200" cy="833438"/>
          </a:xfrm>
          <a:prstGeom prst="rect">
            <a:avLst/>
          </a:prstGeom>
        </p:spPr>
      </p:pic>
      <p:pic>
        <p:nvPicPr>
          <p:cNvPr id="29" name="Picture Placeholder 29">
            <a:extLst>
              <a:ext uri="{FF2B5EF4-FFF2-40B4-BE49-F238E27FC236}">
                <a16:creationId xmlns:a16="http://schemas.microsoft.com/office/drawing/2014/main" id="{671873E0-D263-7808-4F7F-EE5EFEF194BF}"/>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5479681" y="1851818"/>
            <a:ext cx="838200" cy="833438"/>
          </a:xfrm>
          <a:prstGeom prst="rect">
            <a:avLst/>
          </a:prstGeom>
        </p:spPr>
      </p:pic>
      <p:pic>
        <p:nvPicPr>
          <p:cNvPr id="30" name="Graphic 29" descr="Checkmark with solid fill">
            <a:extLst>
              <a:ext uri="{FF2B5EF4-FFF2-40B4-BE49-F238E27FC236}">
                <a16:creationId xmlns:a16="http://schemas.microsoft.com/office/drawing/2014/main" id="{095DA214-7E63-5F25-1E55-B2D1DA019A3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04796" y="2033363"/>
            <a:ext cx="605672" cy="605672"/>
          </a:xfrm>
          <a:prstGeom prst="rect">
            <a:avLst/>
          </a:prstGeom>
        </p:spPr>
      </p:pic>
      <p:pic>
        <p:nvPicPr>
          <p:cNvPr id="31" name="Graphic 30" descr="Checkmark with solid fill">
            <a:extLst>
              <a:ext uri="{FF2B5EF4-FFF2-40B4-BE49-F238E27FC236}">
                <a16:creationId xmlns:a16="http://schemas.microsoft.com/office/drawing/2014/main" id="{E82F3ABC-9242-6CF2-D738-73F1F333E69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94891" y="3423760"/>
            <a:ext cx="605672" cy="605672"/>
          </a:xfrm>
          <a:prstGeom prst="rect">
            <a:avLst/>
          </a:prstGeom>
        </p:spPr>
      </p:pic>
      <p:pic>
        <p:nvPicPr>
          <p:cNvPr id="32" name="Graphic 31" descr="Checkmark with solid fill">
            <a:extLst>
              <a:ext uri="{FF2B5EF4-FFF2-40B4-BE49-F238E27FC236}">
                <a16:creationId xmlns:a16="http://schemas.microsoft.com/office/drawing/2014/main" id="{C120E3E0-6737-6E84-DFBD-C0AA0696445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78175" y="5252505"/>
            <a:ext cx="605672" cy="605672"/>
          </a:xfrm>
          <a:prstGeom prst="rect">
            <a:avLst/>
          </a:prstGeom>
        </p:spPr>
      </p:pic>
      <p:cxnSp>
        <p:nvCxnSpPr>
          <p:cNvPr id="35" name="Straight Connector 34">
            <a:extLst>
              <a:ext uri="{FF2B5EF4-FFF2-40B4-BE49-F238E27FC236}">
                <a16:creationId xmlns:a16="http://schemas.microsoft.com/office/drawing/2014/main" id="{115A21BE-667C-7122-FAE7-DDD98C655AB3}"/>
              </a:ext>
            </a:extLst>
          </p:cNvPr>
          <p:cNvCxnSpPr/>
          <p:nvPr/>
        </p:nvCxnSpPr>
        <p:spPr>
          <a:xfrm>
            <a:off x="6652781" y="3031221"/>
            <a:ext cx="4761419" cy="0"/>
          </a:xfrm>
          <a:prstGeom prst="line">
            <a:avLst/>
          </a:prstGeom>
          <a:ln>
            <a:solidFill>
              <a:srgbClr val="00465D"/>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8A1891D-7B79-03AF-57AA-2228E503027D}"/>
              </a:ext>
            </a:extLst>
          </p:cNvPr>
          <p:cNvCxnSpPr/>
          <p:nvPr/>
        </p:nvCxnSpPr>
        <p:spPr>
          <a:xfrm>
            <a:off x="6655435" y="4601902"/>
            <a:ext cx="4761419" cy="0"/>
          </a:xfrm>
          <a:prstGeom prst="line">
            <a:avLst/>
          </a:prstGeom>
          <a:ln>
            <a:solidFill>
              <a:srgbClr val="00465D"/>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91C400A-6A52-1B4D-03B1-EC1B6DA5473A}"/>
              </a:ext>
            </a:extLst>
          </p:cNvPr>
          <p:cNvSpPr txBox="1"/>
          <p:nvPr/>
        </p:nvSpPr>
        <p:spPr>
          <a:xfrm>
            <a:off x="16098" y="6596390"/>
            <a:ext cx="1200150" cy="261610"/>
          </a:xfrm>
          <a:prstGeom prst="rect">
            <a:avLst/>
          </a:prstGeom>
          <a:noFill/>
        </p:spPr>
        <p:txBody>
          <a:bodyPr wrap="square" rtlCol="0">
            <a:spAutoFit/>
          </a:bodyPr>
          <a:lstStyle/>
          <a:p>
            <a:r>
              <a:rPr lang="en-AU" sz="1100" i="1" dirty="0">
                <a:solidFill>
                  <a:schemeClr val="bg1"/>
                </a:solidFill>
              </a:rPr>
              <a:t>Photo: WALGA </a:t>
            </a:r>
          </a:p>
        </p:txBody>
      </p:sp>
      <p:pic>
        <p:nvPicPr>
          <p:cNvPr id="5" name="Slide_25">
            <a:hlinkClick r:id="" action="ppaction://media"/>
            <a:extLst>
              <a:ext uri="{FF2B5EF4-FFF2-40B4-BE49-F238E27FC236}">
                <a16:creationId xmlns:a16="http://schemas.microsoft.com/office/drawing/2014/main" id="{948B597D-60CD-9631-5A5D-52A3F18C43D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886983" y="314716"/>
            <a:ext cx="609600" cy="609600"/>
          </a:xfrm>
          <a:prstGeom prst="rect">
            <a:avLst/>
          </a:prstGeom>
        </p:spPr>
      </p:pic>
    </p:spTree>
    <p:extLst>
      <p:ext uri="{BB962C8B-B14F-4D97-AF65-F5344CB8AC3E}">
        <p14:creationId xmlns:p14="http://schemas.microsoft.com/office/powerpoint/2010/main" val="210498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1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3">
            <a:extLst>
              <a:ext uri="{FF2B5EF4-FFF2-40B4-BE49-F238E27FC236}">
                <a16:creationId xmlns:a16="http://schemas.microsoft.com/office/drawing/2014/main" id="{52EDE078-F693-A4DC-2632-38A66CA1B95F}"/>
              </a:ext>
            </a:extLst>
          </p:cNvPr>
          <p:cNvGraphicFramePr>
            <a:graphicFrameLocks/>
          </p:cNvGraphicFramePr>
          <p:nvPr>
            <p:extLst>
              <p:ext uri="{D42A27DB-BD31-4B8C-83A1-F6EECF244321}">
                <p14:modId xmlns:p14="http://schemas.microsoft.com/office/powerpoint/2010/main" val="632968676"/>
              </p:ext>
            </p:extLst>
          </p:nvPr>
        </p:nvGraphicFramePr>
        <p:xfrm>
          <a:off x="1043376" y="0"/>
          <a:ext cx="9804400" cy="58885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 Placeholder 7">
            <a:extLst>
              <a:ext uri="{FF2B5EF4-FFF2-40B4-BE49-F238E27FC236}">
                <a16:creationId xmlns:a16="http://schemas.microsoft.com/office/drawing/2014/main" id="{D9356FEB-94BF-EEB1-48DB-1FA4F3126EA3}"/>
              </a:ext>
            </a:extLst>
          </p:cNvPr>
          <p:cNvSpPr>
            <a:spLocks noGrp="1"/>
          </p:cNvSpPr>
          <p:nvPr>
            <p:ph type="body" sz="quarter" idx="12"/>
          </p:nvPr>
        </p:nvSpPr>
        <p:spPr>
          <a:xfrm>
            <a:off x="1507648" y="447471"/>
            <a:ext cx="10245174" cy="830997"/>
          </a:xfrm>
        </p:spPr>
        <p:txBody>
          <a:bodyPr anchor="b"/>
          <a:lstStyle/>
          <a:p>
            <a:r>
              <a:rPr lang="en-US" sz="2800" dirty="0"/>
              <a:t>Summary - Integrations of biodiversity considerations in Local Government operations </a:t>
            </a:r>
          </a:p>
        </p:txBody>
      </p:sp>
      <p:sp>
        <p:nvSpPr>
          <p:cNvPr id="11" name="Rectangle: Rounded Corners 10">
            <a:extLst>
              <a:ext uri="{FF2B5EF4-FFF2-40B4-BE49-F238E27FC236}">
                <a16:creationId xmlns:a16="http://schemas.microsoft.com/office/drawing/2014/main" id="{2E04CCE6-1AEB-FF79-7101-FD77157D5B99}"/>
              </a:ext>
            </a:extLst>
          </p:cNvPr>
          <p:cNvSpPr/>
          <p:nvPr/>
        </p:nvSpPr>
        <p:spPr>
          <a:xfrm>
            <a:off x="820271" y="3242145"/>
            <a:ext cx="10297671" cy="2686152"/>
          </a:xfrm>
          <a:prstGeom prst="roundRect">
            <a:avLst/>
          </a:prstGeom>
          <a:noFill/>
          <a:ln w="38100">
            <a:solidFill>
              <a:srgbClr val="0083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Box 13">
            <a:extLst>
              <a:ext uri="{FF2B5EF4-FFF2-40B4-BE49-F238E27FC236}">
                <a16:creationId xmlns:a16="http://schemas.microsoft.com/office/drawing/2014/main" id="{3EBC90F7-E54A-5114-CA81-1E19BBEEA6EE}"/>
              </a:ext>
            </a:extLst>
          </p:cNvPr>
          <p:cNvSpPr txBox="1"/>
          <p:nvPr/>
        </p:nvSpPr>
        <p:spPr>
          <a:xfrm>
            <a:off x="3067636" y="6114138"/>
            <a:ext cx="6756304" cy="646331"/>
          </a:xfrm>
          <a:prstGeom prst="rect">
            <a:avLst/>
          </a:prstGeom>
          <a:solidFill>
            <a:srgbClr val="7F136C"/>
          </a:solidFill>
        </p:spPr>
        <p:txBody>
          <a:bodyPr wrap="square" rtlCol="0">
            <a:spAutoFit/>
          </a:bodyPr>
          <a:lstStyle/>
          <a:p>
            <a:pPr algn="ctr"/>
            <a:r>
              <a:rPr lang="en-AU" dirty="0">
                <a:solidFill>
                  <a:schemeClr val="bg1"/>
                </a:solidFill>
                <a:latin typeface="Gantari Light" pitchFamily="2" charset="0"/>
              </a:rPr>
              <a:t>Increased biodiversity protection/retention</a:t>
            </a:r>
          </a:p>
          <a:p>
            <a:pPr algn="ctr"/>
            <a:r>
              <a:rPr lang="en-AU" dirty="0">
                <a:solidFill>
                  <a:schemeClr val="bg1"/>
                </a:solidFill>
                <a:latin typeface="Gantari Light" pitchFamily="2" charset="0"/>
              </a:rPr>
              <a:t>Threat management </a:t>
            </a:r>
          </a:p>
        </p:txBody>
      </p:sp>
      <p:sp>
        <p:nvSpPr>
          <p:cNvPr id="16" name="TextBox 15">
            <a:extLst>
              <a:ext uri="{FF2B5EF4-FFF2-40B4-BE49-F238E27FC236}">
                <a16:creationId xmlns:a16="http://schemas.microsoft.com/office/drawing/2014/main" id="{A1C61802-5C29-EDEA-C937-5EA6AB74C41A}"/>
              </a:ext>
            </a:extLst>
          </p:cNvPr>
          <p:cNvSpPr txBox="1"/>
          <p:nvPr/>
        </p:nvSpPr>
        <p:spPr>
          <a:xfrm>
            <a:off x="3121271" y="5018754"/>
            <a:ext cx="2824305" cy="830997"/>
          </a:xfrm>
          <a:prstGeom prst="rect">
            <a:avLst/>
          </a:prstGeom>
          <a:noFill/>
        </p:spPr>
        <p:txBody>
          <a:bodyPr wrap="square" rtlCol="0">
            <a:spAutoFit/>
          </a:bodyPr>
          <a:lstStyle/>
          <a:p>
            <a:r>
              <a:rPr lang="en-AU" sz="1600" dirty="0">
                <a:latin typeface="Gantari Light" pitchFamily="2" charset="0"/>
              </a:rPr>
              <a:t>Strategic land use planning</a:t>
            </a:r>
          </a:p>
          <a:p>
            <a:r>
              <a:rPr lang="en-AU" sz="1600" dirty="0">
                <a:latin typeface="Gantari Light" pitchFamily="2" charset="0"/>
              </a:rPr>
              <a:t>Land reservation/zoning  </a:t>
            </a:r>
          </a:p>
          <a:p>
            <a:r>
              <a:rPr lang="en-AU" sz="1600" dirty="0">
                <a:latin typeface="Gantari Light" pitchFamily="2" charset="0"/>
              </a:rPr>
              <a:t>Development control </a:t>
            </a:r>
          </a:p>
        </p:txBody>
      </p:sp>
      <p:sp>
        <p:nvSpPr>
          <p:cNvPr id="17" name="TextBox 16">
            <a:extLst>
              <a:ext uri="{FF2B5EF4-FFF2-40B4-BE49-F238E27FC236}">
                <a16:creationId xmlns:a16="http://schemas.microsoft.com/office/drawing/2014/main" id="{C16E8372-6D42-EEFF-AFE4-3FA38A804831}"/>
              </a:ext>
            </a:extLst>
          </p:cNvPr>
          <p:cNvSpPr txBox="1"/>
          <p:nvPr/>
        </p:nvSpPr>
        <p:spPr>
          <a:xfrm>
            <a:off x="5758674" y="5004967"/>
            <a:ext cx="2638002" cy="830997"/>
          </a:xfrm>
          <a:prstGeom prst="rect">
            <a:avLst/>
          </a:prstGeom>
          <a:noFill/>
        </p:spPr>
        <p:txBody>
          <a:bodyPr wrap="square" rtlCol="0">
            <a:spAutoFit/>
          </a:bodyPr>
          <a:lstStyle/>
          <a:p>
            <a:r>
              <a:rPr lang="en-AU" sz="1600" dirty="0">
                <a:latin typeface="Gantari Light" pitchFamily="2" charset="0"/>
              </a:rPr>
              <a:t>Reserve vesting, land acquisition, management </a:t>
            </a:r>
          </a:p>
          <a:p>
            <a:r>
              <a:rPr lang="en-AU" sz="1600" dirty="0">
                <a:latin typeface="Gantari Light" pitchFamily="2" charset="0"/>
              </a:rPr>
              <a:t>Project delivery  </a:t>
            </a:r>
          </a:p>
        </p:txBody>
      </p:sp>
      <p:sp>
        <p:nvSpPr>
          <p:cNvPr id="18" name="TextBox 17">
            <a:extLst>
              <a:ext uri="{FF2B5EF4-FFF2-40B4-BE49-F238E27FC236}">
                <a16:creationId xmlns:a16="http://schemas.microsoft.com/office/drawing/2014/main" id="{D8CE2677-F368-013C-F4A1-91725191A589}"/>
              </a:ext>
            </a:extLst>
          </p:cNvPr>
          <p:cNvSpPr txBox="1"/>
          <p:nvPr/>
        </p:nvSpPr>
        <p:spPr>
          <a:xfrm>
            <a:off x="8450479" y="5015595"/>
            <a:ext cx="2667463" cy="584775"/>
          </a:xfrm>
          <a:prstGeom prst="rect">
            <a:avLst/>
          </a:prstGeom>
          <a:noFill/>
        </p:spPr>
        <p:txBody>
          <a:bodyPr wrap="square" rtlCol="0">
            <a:spAutoFit/>
          </a:bodyPr>
          <a:lstStyle/>
          <a:p>
            <a:r>
              <a:rPr lang="en-AU" sz="1600" dirty="0">
                <a:latin typeface="Gantari Light" pitchFamily="2" charset="0"/>
              </a:rPr>
              <a:t>Community awareness and incentives</a:t>
            </a:r>
          </a:p>
        </p:txBody>
      </p:sp>
      <p:sp>
        <p:nvSpPr>
          <p:cNvPr id="19" name="TextBox 18">
            <a:extLst>
              <a:ext uri="{FF2B5EF4-FFF2-40B4-BE49-F238E27FC236}">
                <a16:creationId xmlns:a16="http://schemas.microsoft.com/office/drawing/2014/main" id="{2A5DEFF5-6497-1C88-FE0A-53CA572ACB7E}"/>
              </a:ext>
            </a:extLst>
          </p:cNvPr>
          <p:cNvSpPr txBox="1"/>
          <p:nvPr/>
        </p:nvSpPr>
        <p:spPr>
          <a:xfrm>
            <a:off x="1269329" y="5018754"/>
            <a:ext cx="1675768" cy="830997"/>
          </a:xfrm>
          <a:prstGeom prst="rect">
            <a:avLst/>
          </a:prstGeom>
          <a:noFill/>
        </p:spPr>
        <p:txBody>
          <a:bodyPr wrap="square" rtlCol="0">
            <a:spAutoFit/>
          </a:bodyPr>
          <a:lstStyle/>
          <a:p>
            <a:r>
              <a:rPr lang="en-AU" sz="1600" b="1" dirty="0">
                <a:latin typeface="Gantari Light" pitchFamily="2" charset="0"/>
              </a:rPr>
              <a:t>What can Local Governments influence? </a:t>
            </a:r>
          </a:p>
        </p:txBody>
      </p:sp>
      <p:sp>
        <p:nvSpPr>
          <p:cNvPr id="20" name="Arrow: Down 19">
            <a:extLst>
              <a:ext uri="{FF2B5EF4-FFF2-40B4-BE49-F238E27FC236}">
                <a16:creationId xmlns:a16="http://schemas.microsoft.com/office/drawing/2014/main" id="{575BDDE5-3F7E-AA54-C1CD-17574B211657}"/>
              </a:ext>
            </a:extLst>
          </p:cNvPr>
          <p:cNvSpPr/>
          <p:nvPr/>
        </p:nvSpPr>
        <p:spPr>
          <a:xfrm>
            <a:off x="4431778" y="4851985"/>
            <a:ext cx="203289" cy="137677"/>
          </a:xfrm>
          <a:prstGeom prst="downArrow">
            <a:avLst/>
          </a:prstGeom>
          <a:solidFill>
            <a:srgbClr val="00465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Arrow: Down 20">
            <a:extLst>
              <a:ext uri="{FF2B5EF4-FFF2-40B4-BE49-F238E27FC236}">
                <a16:creationId xmlns:a16="http://schemas.microsoft.com/office/drawing/2014/main" id="{5875F77E-4405-2FFA-E3B3-C5B7BE2FB422}"/>
              </a:ext>
            </a:extLst>
          </p:cNvPr>
          <p:cNvSpPr/>
          <p:nvPr/>
        </p:nvSpPr>
        <p:spPr>
          <a:xfrm>
            <a:off x="6630235" y="4851985"/>
            <a:ext cx="203289" cy="137677"/>
          </a:xfrm>
          <a:prstGeom prst="downArrow">
            <a:avLst/>
          </a:prstGeom>
          <a:solidFill>
            <a:srgbClr val="00465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Arrow: Down 21">
            <a:extLst>
              <a:ext uri="{FF2B5EF4-FFF2-40B4-BE49-F238E27FC236}">
                <a16:creationId xmlns:a16="http://schemas.microsoft.com/office/drawing/2014/main" id="{61D4D949-A4D3-2771-530B-75C6260A330B}"/>
              </a:ext>
            </a:extLst>
          </p:cNvPr>
          <p:cNvSpPr/>
          <p:nvPr/>
        </p:nvSpPr>
        <p:spPr>
          <a:xfrm>
            <a:off x="9356910" y="4851984"/>
            <a:ext cx="203289" cy="137677"/>
          </a:xfrm>
          <a:prstGeom prst="downArrow">
            <a:avLst/>
          </a:prstGeom>
          <a:solidFill>
            <a:srgbClr val="00465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Arrow: Down 22">
            <a:extLst>
              <a:ext uri="{FF2B5EF4-FFF2-40B4-BE49-F238E27FC236}">
                <a16:creationId xmlns:a16="http://schemas.microsoft.com/office/drawing/2014/main" id="{DE7DBB00-C9B6-26E1-E414-331E903E62A4}"/>
              </a:ext>
            </a:extLst>
          </p:cNvPr>
          <p:cNvSpPr/>
          <p:nvPr/>
        </p:nvSpPr>
        <p:spPr>
          <a:xfrm>
            <a:off x="4412484" y="5936714"/>
            <a:ext cx="222583" cy="177424"/>
          </a:xfrm>
          <a:prstGeom prst="downArrow">
            <a:avLst/>
          </a:prstGeom>
          <a:solidFill>
            <a:srgbClr val="00465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Arrow: Down 23">
            <a:extLst>
              <a:ext uri="{FF2B5EF4-FFF2-40B4-BE49-F238E27FC236}">
                <a16:creationId xmlns:a16="http://schemas.microsoft.com/office/drawing/2014/main" id="{DFB39B8B-546A-BA8C-0624-919E445EFC9E}"/>
              </a:ext>
            </a:extLst>
          </p:cNvPr>
          <p:cNvSpPr/>
          <p:nvPr/>
        </p:nvSpPr>
        <p:spPr>
          <a:xfrm>
            <a:off x="6630236" y="5936714"/>
            <a:ext cx="222584" cy="177424"/>
          </a:xfrm>
          <a:prstGeom prst="downArrow">
            <a:avLst/>
          </a:prstGeom>
          <a:solidFill>
            <a:srgbClr val="00465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Arrow: Down 24">
            <a:extLst>
              <a:ext uri="{FF2B5EF4-FFF2-40B4-BE49-F238E27FC236}">
                <a16:creationId xmlns:a16="http://schemas.microsoft.com/office/drawing/2014/main" id="{5EAAE39A-DE85-9DC4-0A91-86F1167ECDD8}"/>
              </a:ext>
            </a:extLst>
          </p:cNvPr>
          <p:cNvSpPr/>
          <p:nvPr/>
        </p:nvSpPr>
        <p:spPr>
          <a:xfrm>
            <a:off x="9356910" y="5953241"/>
            <a:ext cx="203289" cy="160897"/>
          </a:xfrm>
          <a:prstGeom prst="downArrow">
            <a:avLst/>
          </a:prstGeom>
          <a:solidFill>
            <a:srgbClr val="00465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Arrow: Right 25">
            <a:extLst>
              <a:ext uri="{FF2B5EF4-FFF2-40B4-BE49-F238E27FC236}">
                <a16:creationId xmlns:a16="http://schemas.microsoft.com/office/drawing/2014/main" id="{0D1BC52C-334E-6DCD-0726-9B519EAF4464}"/>
              </a:ext>
            </a:extLst>
          </p:cNvPr>
          <p:cNvSpPr/>
          <p:nvPr/>
        </p:nvSpPr>
        <p:spPr>
          <a:xfrm>
            <a:off x="2714913" y="5486732"/>
            <a:ext cx="352722" cy="92800"/>
          </a:xfrm>
          <a:prstGeom prst="rightArrow">
            <a:avLst/>
          </a:prstGeom>
          <a:solidFill>
            <a:srgbClr val="00465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Text Placeholder 2">
            <a:extLst>
              <a:ext uri="{FF2B5EF4-FFF2-40B4-BE49-F238E27FC236}">
                <a16:creationId xmlns:a16="http://schemas.microsoft.com/office/drawing/2014/main" id="{3DD45E85-0CCD-4A59-D75C-728832191274}"/>
              </a:ext>
            </a:extLst>
          </p:cNvPr>
          <p:cNvSpPr txBox="1">
            <a:spLocks/>
          </p:cNvSpPr>
          <p:nvPr/>
        </p:nvSpPr>
        <p:spPr>
          <a:xfrm rot="16200000">
            <a:off x="-152645" y="4315817"/>
            <a:ext cx="1667351" cy="574675"/>
          </a:xfrm>
          <a:prstGeom prst="rect">
            <a:avLst/>
          </a:prstGeom>
        </p:spPr>
        <p:txBody>
          <a:bodyPr/>
          <a:lstStyle>
            <a:lvl1pPr marL="0" indent="0" algn="l" defTabSz="914400" rtl="0" eaLnBrk="1" latinLnBrk="0" hangingPunct="1">
              <a:lnSpc>
                <a:spcPct val="79000"/>
              </a:lnSpc>
              <a:spcBef>
                <a:spcPts val="1000"/>
              </a:spcBef>
              <a:buFont typeface="Arial" panose="020B0604020202020204" pitchFamily="34" charset="0"/>
              <a:buNone/>
              <a:defRPr sz="2000" kern="1200">
                <a:solidFill>
                  <a:schemeClr val="accent1"/>
                </a:solidFill>
                <a:latin typeface="+mn-lt"/>
                <a:ea typeface="+mn-ea"/>
                <a:cs typeface="+mn-cs"/>
              </a:defRPr>
            </a:lvl1pPr>
            <a:lvl2pPr marL="457200" indent="0" algn="l" defTabSz="914400" rtl="0" eaLnBrk="1" latinLnBrk="0" hangingPunct="1">
              <a:lnSpc>
                <a:spcPct val="79000"/>
              </a:lnSpc>
              <a:spcBef>
                <a:spcPts val="500"/>
              </a:spcBef>
              <a:buFont typeface="Arial" panose="020B0604020202020204" pitchFamily="34" charset="0"/>
              <a:buNone/>
              <a:defRPr sz="1800" kern="1200">
                <a:solidFill>
                  <a:schemeClr val="accent1"/>
                </a:solidFill>
                <a:latin typeface="+mn-lt"/>
                <a:ea typeface="+mn-ea"/>
                <a:cs typeface="+mn-cs"/>
              </a:defRPr>
            </a:lvl2pPr>
            <a:lvl3pPr marL="914400" indent="0" algn="l" defTabSz="914400" rtl="0" eaLnBrk="1" latinLnBrk="0" hangingPunct="1">
              <a:lnSpc>
                <a:spcPct val="79000"/>
              </a:lnSpc>
              <a:spcBef>
                <a:spcPts val="500"/>
              </a:spcBef>
              <a:buFont typeface="Arial" panose="020B0604020202020204" pitchFamily="34" charset="0"/>
              <a:buNone/>
              <a:defRPr sz="1600" kern="1200">
                <a:solidFill>
                  <a:schemeClr val="accent1"/>
                </a:solidFill>
                <a:latin typeface="+mn-lt"/>
                <a:ea typeface="+mn-ea"/>
                <a:cs typeface="+mn-cs"/>
              </a:defRPr>
            </a:lvl3pPr>
            <a:lvl4pPr marL="1371600" indent="0" algn="l" defTabSz="914400" rtl="0" eaLnBrk="1" latinLnBrk="0" hangingPunct="1">
              <a:lnSpc>
                <a:spcPct val="79000"/>
              </a:lnSpc>
              <a:spcBef>
                <a:spcPts val="500"/>
              </a:spcBef>
              <a:buFont typeface="Arial" panose="020B0604020202020204" pitchFamily="34" charset="0"/>
              <a:buNone/>
              <a:defRPr sz="1400" kern="1200">
                <a:solidFill>
                  <a:schemeClr val="accent1"/>
                </a:solidFill>
                <a:latin typeface="+mn-lt"/>
                <a:ea typeface="+mn-ea"/>
                <a:cs typeface="+mn-cs"/>
              </a:defRPr>
            </a:lvl4pPr>
            <a:lvl5pPr marL="1828800" indent="0" algn="l" defTabSz="914400" rtl="0" eaLnBrk="1" latinLnBrk="0" hangingPunct="1">
              <a:lnSpc>
                <a:spcPct val="79000"/>
              </a:lnSpc>
              <a:spcBef>
                <a:spcPts val="500"/>
              </a:spcBef>
              <a:buFont typeface="Arial" panose="020B0604020202020204" pitchFamily="34" charset="0"/>
              <a:buNone/>
              <a:defRPr sz="14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008354"/>
                </a:solidFill>
                <a:latin typeface="Gantari Light" pitchFamily="2" charset="0"/>
              </a:rPr>
              <a:t>Action Plan</a:t>
            </a:r>
          </a:p>
          <a:p>
            <a:endParaRPr lang="en-US" b="1" dirty="0">
              <a:solidFill>
                <a:srgbClr val="008354"/>
              </a:solidFill>
              <a:latin typeface="Gantari Light" pitchFamily="2" charset="0"/>
            </a:endParaRPr>
          </a:p>
        </p:txBody>
      </p:sp>
      <p:pic>
        <p:nvPicPr>
          <p:cNvPr id="2" name="Slide_26">
            <a:hlinkClick r:id="" action="ppaction://media"/>
            <a:extLst>
              <a:ext uri="{FF2B5EF4-FFF2-40B4-BE49-F238E27FC236}">
                <a16:creationId xmlns:a16="http://schemas.microsoft.com/office/drawing/2014/main" id="{87BD1910-70B8-B3EB-567D-86A61EA797B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385899" y="929703"/>
            <a:ext cx="609600" cy="609600"/>
          </a:xfrm>
          <a:prstGeom prst="rect">
            <a:avLst/>
          </a:prstGeom>
        </p:spPr>
      </p:pic>
    </p:spTree>
    <p:extLst>
      <p:ext uri="{BB962C8B-B14F-4D97-AF65-F5344CB8AC3E}">
        <p14:creationId xmlns:p14="http://schemas.microsoft.com/office/powerpoint/2010/main" val="99993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05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0C471786-961D-6B86-F330-164325BACD76}"/>
              </a:ext>
            </a:extLst>
          </p:cNvPr>
          <p:cNvSpPr>
            <a:spLocks noGrp="1"/>
          </p:cNvSpPr>
          <p:nvPr>
            <p:ph type="body" sz="quarter" idx="13"/>
          </p:nvPr>
        </p:nvSpPr>
        <p:spPr>
          <a:xfrm>
            <a:off x="566055" y="2487378"/>
            <a:ext cx="4598616" cy="3987141"/>
          </a:xfrm>
        </p:spPr>
        <p:txBody>
          <a:bodyPr/>
          <a:lstStyle/>
          <a:p>
            <a:r>
              <a:rPr lang="en-AU" dirty="0">
                <a:latin typeface="Gantari Light" pitchFamily="2" charset="0"/>
                <a:cs typeface="Arial" panose="020B0604020202020204" pitchFamily="34" charset="0"/>
              </a:rPr>
              <a:t>Examples of Local Governments which adopted Local Biodiversity Strategies and subsequently introduced into their Local Planning Schemes zones or local reserve categories that protect biodiversity (as at 2023): </a:t>
            </a:r>
          </a:p>
          <a:p>
            <a:pPr marL="285750" indent="-285750">
              <a:spcBef>
                <a:spcPts val="600"/>
              </a:spcBef>
              <a:buFont typeface="Arial" panose="020B0604020202020204" pitchFamily="34" charset="0"/>
              <a:buChar char="•"/>
            </a:pPr>
            <a:r>
              <a:rPr lang="en-AU" dirty="0">
                <a:latin typeface="Gantari Light" pitchFamily="2" charset="0"/>
                <a:cs typeface="Arial" panose="020B0604020202020204" pitchFamily="34" charset="0"/>
              </a:rPr>
              <a:t>Shire of Mundaring</a:t>
            </a:r>
          </a:p>
          <a:p>
            <a:pPr marL="285750" indent="-285750">
              <a:spcBef>
                <a:spcPts val="600"/>
              </a:spcBef>
              <a:buFont typeface="Arial" panose="020B0604020202020204" pitchFamily="34" charset="0"/>
              <a:buChar char="•"/>
            </a:pPr>
            <a:r>
              <a:rPr lang="en-AU" dirty="0">
                <a:latin typeface="Gantari Light" pitchFamily="2" charset="0"/>
                <a:cs typeface="Arial" panose="020B0604020202020204" pitchFamily="34" charset="0"/>
              </a:rPr>
              <a:t>City of Wanneroo</a:t>
            </a:r>
          </a:p>
          <a:p>
            <a:pPr marL="285750" indent="-285750">
              <a:spcBef>
                <a:spcPts val="600"/>
              </a:spcBef>
              <a:buFont typeface="Arial" panose="020B0604020202020204" pitchFamily="34" charset="0"/>
              <a:buChar char="•"/>
            </a:pPr>
            <a:r>
              <a:rPr lang="en-AU" dirty="0">
                <a:latin typeface="Gantari Light" pitchFamily="2" charset="0"/>
                <a:cs typeface="Arial" panose="020B0604020202020204" pitchFamily="34" charset="0"/>
              </a:rPr>
              <a:t>Shire of Serpentine-Jarrahdale</a:t>
            </a:r>
          </a:p>
          <a:p>
            <a:pPr marL="285750" indent="-285750">
              <a:spcBef>
                <a:spcPts val="600"/>
              </a:spcBef>
              <a:buFont typeface="Arial" panose="020B0604020202020204" pitchFamily="34" charset="0"/>
              <a:buChar char="•"/>
            </a:pPr>
            <a:r>
              <a:rPr lang="en-AU" dirty="0">
                <a:latin typeface="Gantari Light" pitchFamily="2" charset="0"/>
                <a:cs typeface="Arial" panose="020B0604020202020204" pitchFamily="34" charset="0"/>
              </a:rPr>
              <a:t>Shire of Chittering</a:t>
            </a:r>
          </a:p>
          <a:p>
            <a:pPr marL="285750" indent="-285750">
              <a:spcBef>
                <a:spcPts val="600"/>
              </a:spcBef>
              <a:buFont typeface="Arial" panose="020B0604020202020204" pitchFamily="34" charset="0"/>
              <a:buChar char="•"/>
            </a:pPr>
            <a:r>
              <a:rPr lang="en-AU" dirty="0">
                <a:latin typeface="Gantari Light" pitchFamily="2" charset="0"/>
                <a:cs typeface="Arial" panose="020B0604020202020204" pitchFamily="34" charset="0"/>
              </a:rPr>
              <a:t>City of Greater Geraldton</a:t>
            </a:r>
          </a:p>
          <a:p>
            <a:pPr marL="285750" indent="-285750">
              <a:spcBef>
                <a:spcPts val="600"/>
              </a:spcBef>
              <a:buFont typeface="Arial" panose="020B0604020202020204" pitchFamily="34" charset="0"/>
              <a:buChar char="•"/>
            </a:pPr>
            <a:r>
              <a:rPr lang="en-AU" dirty="0">
                <a:latin typeface="Gantari Light" pitchFamily="2" charset="0"/>
                <a:cs typeface="Arial" panose="020B0604020202020204" pitchFamily="34" charset="0"/>
              </a:rPr>
              <a:t>Shire of Northam</a:t>
            </a:r>
          </a:p>
          <a:p>
            <a:pPr marL="285750" indent="-285750">
              <a:spcBef>
                <a:spcPts val="600"/>
              </a:spcBef>
              <a:buFont typeface="Arial" panose="020B0604020202020204" pitchFamily="34" charset="0"/>
              <a:buChar char="•"/>
            </a:pPr>
            <a:r>
              <a:rPr lang="en-AU" dirty="0">
                <a:latin typeface="Gantari Light" pitchFamily="2" charset="0"/>
                <a:cs typeface="Arial" panose="020B0604020202020204" pitchFamily="34" charset="0"/>
              </a:rPr>
              <a:t>City of Joondalup</a:t>
            </a:r>
          </a:p>
          <a:p>
            <a:pPr marL="285750" indent="-285750">
              <a:spcBef>
                <a:spcPts val="600"/>
              </a:spcBef>
              <a:buFont typeface="Arial" panose="020B0604020202020204" pitchFamily="34" charset="0"/>
              <a:buChar char="•"/>
            </a:pPr>
            <a:r>
              <a:rPr lang="en-AU" dirty="0">
                <a:latin typeface="Gantari Light" pitchFamily="2" charset="0"/>
                <a:cs typeface="Arial" panose="020B0604020202020204" pitchFamily="34" charset="0"/>
              </a:rPr>
              <a:t>City of Swan</a:t>
            </a:r>
          </a:p>
          <a:p>
            <a:endParaRPr lang="en-AU" dirty="0">
              <a:solidFill>
                <a:srgbClr val="002448"/>
              </a:solidFill>
              <a:latin typeface="Arial" panose="020B0604020202020204" pitchFamily="34" charset="0"/>
              <a:cs typeface="Arial" panose="020B0604020202020204" pitchFamily="34" charset="0"/>
            </a:endParaRPr>
          </a:p>
        </p:txBody>
      </p:sp>
      <p:pic>
        <p:nvPicPr>
          <p:cNvPr id="4" name="Content Placeholder 3">
            <a:extLst>
              <a:ext uri="{FF2B5EF4-FFF2-40B4-BE49-F238E27FC236}">
                <a16:creationId xmlns:a16="http://schemas.microsoft.com/office/drawing/2014/main" id="{253B28EA-2A1E-A59B-7CA1-93A70528170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337544" y="111586"/>
            <a:ext cx="6734711" cy="6193522"/>
          </a:xfrm>
          <a:prstGeom prst="rect">
            <a:avLst/>
          </a:prstGeom>
          <a:ln>
            <a:solidFill>
              <a:schemeClr val="bg1">
                <a:lumMod val="50000"/>
              </a:schemeClr>
            </a:solidFill>
          </a:ln>
        </p:spPr>
      </p:pic>
      <p:sp>
        <p:nvSpPr>
          <p:cNvPr id="6" name="Text Placeholder 8">
            <a:extLst>
              <a:ext uri="{FF2B5EF4-FFF2-40B4-BE49-F238E27FC236}">
                <a16:creationId xmlns:a16="http://schemas.microsoft.com/office/drawing/2014/main" id="{71F30625-1BA9-F9A4-BECA-0E79E9EF3737}"/>
              </a:ext>
            </a:extLst>
          </p:cNvPr>
          <p:cNvSpPr txBox="1">
            <a:spLocks/>
          </p:cNvSpPr>
          <p:nvPr/>
        </p:nvSpPr>
        <p:spPr>
          <a:xfrm>
            <a:off x="5251107" y="6362933"/>
            <a:ext cx="6907584" cy="383481"/>
          </a:xfrm>
          <a:prstGeom prst="rect">
            <a:avLst/>
          </a:prstGeom>
          <a:solidFill>
            <a:schemeClr val="bg1"/>
          </a:solid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1000" dirty="0">
                <a:cs typeface="Arial" panose="020B0604020202020204" pitchFamily="34" charset="0"/>
              </a:rPr>
              <a:t>Local conservation type reserves (magenta and aqua boundaries) over Metropolitan Region Scheme land use categories. Source: WALGA, 2021</a:t>
            </a:r>
          </a:p>
        </p:txBody>
      </p:sp>
      <p:sp>
        <p:nvSpPr>
          <p:cNvPr id="2" name="Text Placeholder 7">
            <a:extLst>
              <a:ext uri="{FF2B5EF4-FFF2-40B4-BE49-F238E27FC236}">
                <a16:creationId xmlns:a16="http://schemas.microsoft.com/office/drawing/2014/main" id="{C6C8E610-40B9-7F90-66DE-7891E18E003E}"/>
              </a:ext>
            </a:extLst>
          </p:cNvPr>
          <p:cNvSpPr>
            <a:spLocks noGrp="1"/>
          </p:cNvSpPr>
          <p:nvPr>
            <p:ph type="body" sz="quarter" idx="12"/>
          </p:nvPr>
        </p:nvSpPr>
        <p:spPr>
          <a:xfrm>
            <a:off x="566055" y="1295399"/>
            <a:ext cx="4419601" cy="873601"/>
          </a:xfrm>
        </p:spPr>
        <p:txBody>
          <a:bodyPr anchor="b"/>
          <a:lstStyle/>
          <a:p>
            <a:r>
              <a:rPr lang="en-US" sz="2000" dirty="0"/>
              <a:t>Examples of integrations of biodiversity considerations in Local Government </a:t>
            </a:r>
          </a:p>
        </p:txBody>
      </p:sp>
      <p:pic>
        <p:nvPicPr>
          <p:cNvPr id="3" name="Slide_27">
            <a:hlinkClick r:id="" action="ppaction://media"/>
            <a:extLst>
              <a:ext uri="{FF2B5EF4-FFF2-40B4-BE49-F238E27FC236}">
                <a16:creationId xmlns:a16="http://schemas.microsoft.com/office/drawing/2014/main" id="{43345511-A59F-F190-8CC7-C6E93D7819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80913" y="221810"/>
            <a:ext cx="609600" cy="609600"/>
          </a:xfrm>
          <a:prstGeom prst="rect">
            <a:avLst/>
          </a:prstGeom>
        </p:spPr>
      </p:pic>
    </p:spTree>
    <p:extLst>
      <p:ext uri="{BB962C8B-B14F-4D97-AF65-F5344CB8AC3E}">
        <p14:creationId xmlns:p14="http://schemas.microsoft.com/office/powerpoint/2010/main" val="182284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2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D9356FEB-94BF-EEB1-48DB-1FA4F3126EA3}"/>
              </a:ext>
            </a:extLst>
          </p:cNvPr>
          <p:cNvSpPr>
            <a:spLocks noGrp="1"/>
          </p:cNvSpPr>
          <p:nvPr>
            <p:ph type="body" sz="quarter" idx="12"/>
          </p:nvPr>
        </p:nvSpPr>
        <p:spPr>
          <a:xfrm>
            <a:off x="1705170" y="696686"/>
            <a:ext cx="8113744" cy="503488"/>
          </a:xfrm>
        </p:spPr>
        <p:txBody>
          <a:bodyPr anchor="b"/>
          <a:lstStyle/>
          <a:p>
            <a:r>
              <a:rPr lang="en-US" sz="2800" dirty="0"/>
              <a:t>Examples of integrations of biodiversity considerations in Local Government</a:t>
            </a:r>
          </a:p>
        </p:txBody>
      </p:sp>
      <p:sp>
        <p:nvSpPr>
          <p:cNvPr id="9" name="Text Placeholder 2">
            <a:extLst>
              <a:ext uri="{FF2B5EF4-FFF2-40B4-BE49-F238E27FC236}">
                <a16:creationId xmlns:a16="http://schemas.microsoft.com/office/drawing/2014/main" id="{0C471786-961D-6B86-F330-164325BACD76}"/>
              </a:ext>
            </a:extLst>
          </p:cNvPr>
          <p:cNvSpPr>
            <a:spLocks noGrp="1"/>
          </p:cNvSpPr>
          <p:nvPr>
            <p:ph type="body" sz="quarter" idx="13"/>
          </p:nvPr>
        </p:nvSpPr>
        <p:spPr>
          <a:xfrm>
            <a:off x="557309" y="1315558"/>
            <a:ext cx="3595795" cy="337533"/>
          </a:xfrm>
        </p:spPr>
        <p:txBody>
          <a:bodyPr/>
          <a:lstStyle/>
          <a:p>
            <a:r>
              <a:rPr lang="en-AU" sz="1800" dirty="0"/>
              <a:t>City of Wanneroo (2011 &amp; 2018)</a:t>
            </a:r>
          </a:p>
        </p:txBody>
      </p:sp>
      <p:pic>
        <p:nvPicPr>
          <p:cNvPr id="4" name="Picture 3">
            <a:extLst>
              <a:ext uri="{FF2B5EF4-FFF2-40B4-BE49-F238E27FC236}">
                <a16:creationId xmlns:a16="http://schemas.microsoft.com/office/drawing/2014/main" id="{8DC84A1E-7C24-631E-0592-AF887E227B1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31608" y="1714612"/>
            <a:ext cx="7853679" cy="4831906"/>
          </a:xfrm>
          <a:prstGeom prst="rect">
            <a:avLst/>
          </a:prstGeom>
        </p:spPr>
      </p:pic>
      <p:sp>
        <p:nvSpPr>
          <p:cNvPr id="6" name="Rectangle 5">
            <a:extLst>
              <a:ext uri="{FF2B5EF4-FFF2-40B4-BE49-F238E27FC236}">
                <a16:creationId xmlns:a16="http://schemas.microsoft.com/office/drawing/2014/main" id="{2960D62F-09C9-5E77-9EE5-6039F48E1B70}"/>
              </a:ext>
            </a:extLst>
          </p:cNvPr>
          <p:cNvSpPr/>
          <p:nvPr/>
        </p:nvSpPr>
        <p:spPr>
          <a:xfrm>
            <a:off x="3865943" y="1714612"/>
            <a:ext cx="4155312" cy="3375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0" name="Picture 9">
            <a:extLst>
              <a:ext uri="{FF2B5EF4-FFF2-40B4-BE49-F238E27FC236}">
                <a16:creationId xmlns:a16="http://schemas.microsoft.com/office/drawing/2014/main" id="{FEE0112C-3A25-F5D7-5A49-085557B6565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0103157" y="204156"/>
            <a:ext cx="1727200" cy="1679222"/>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1315288D-B3D9-FD81-286E-1304BF6EB776}"/>
              </a:ext>
            </a:extLst>
          </p:cNvPr>
          <p:cNvSpPr txBox="1"/>
          <p:nvPr/>
        </p:nvSpPr>
        <p:spPr>
          <a:xfrm>
            <a:off x="8676356" y="2020847"/>
            <a:ext cx="3210560" cy="4662815"/>
          </a:xfrm>
          <a:prstGeom prst="rect">
            <a:avLst/>
          </a:prstGeom>
          <a:noFill/>
          <a:ln w="12700">
            <a:solidFill>
              <a:srgbClr val="00465D"/>
            </a:solidFill>
          </a:ln>
        </p:spPr>
        <p:txBody>
          <a:bodyPr wrap="square" rtlCol="0">
            <a:spAutoFit/>
          </a:bodyPr>
          <a:lstStyle/>
          <a:p>
            <a:r>
              <a:rPr lang="en-AU" sz="1100" dirty="0">
                <a:latin typeface="Arial" panose="020B0604020202020204" pitchFamily="34" charset="0"/>
                <a:cs typeface="Arial" panose="020B0604020202020204" pitchFamily="34" charset="0"/>
              </a:rPr>
              <a:t>Nature POS </a:t>
            </a:r>
          </a:p>
          <a:p>
            <a:endParaRPr lang="en-AU" sz="1100" dirty="0">
              <a:latin typeface="Arial" panose="020B0604020202020204" pitchFamily="34" charset="0"/>
              <a:cs typeface="Arial" panose="020B0604020202020204" pitchFamily="34" charset="0"/>
            </a:endParaRPr>
          </a:p>
          <a:p>
            <a:r>
              <a:rPr lang="en-AU" sz="1100" dirty="0">
                <a:latin typeface="Arial" panose="020B0604020202020204" pitchFamily="34" charset="0"/>
                <a:cs typeface="Arial" panose="020B0604020202020204" pitchFamily="34" charset="0"/>
              </a:rPr>
              <a:t>3.8 </a:t>
            </a:r>
            <a:r>
              <a:rPr lang="en-AU" sz="1100" dirty="0">
                <a:highlight>
                  <a:srgbClr val="FFFF00"/>
                </a:highlight>
                <a:latin typeface="Arial" panose="020B0604020202020204" pitchFamily="34" charset="0"/>
                <a:cs typeface="Arial" panose="020B0604020202020204" pitchFamily="34" charset="0"/>
              </a:rPr>
              <a:t>A minimum of three percent (3%) </a:t>
            </a:r>
            <a:r>
              <a:rPr lang="en-AU" sz="1100" dirty="0">
                <a:latin typeface="Arial" panose="020B0604020202020204" pitchFamily="34" charset="0"/>
                <a:cs typeface="Arial" panose="020B0604020202020204" pitchFamily="34" charset="0"/>
              </a:rPr>
              <a:t>of the gross sub-divisible area shall be provided as POS for the purposes of conservation and recreation where any of the following significant natural assets exist: </a:t>
            </a:r>
          </a:p>
          <a:p>
            <a:r>
              <a:rPr lang="en-AU" sz="1100" dirty="0">
                <a:latin typeface="Arial" panose="020B0604020202020204" pitchFamily="34" charset="0"/>
                <a:cs typeface="Arial" panose="020B0604020202020204" pitchFamily="34" charset="0"/>
              </a:rPr>
              <a:t> Threatened and Priority Ecological Communities; </a:t>
            </a:r>
          </a:p>
          <a:p>
            <a:r>
              <a:rPr lang="en-AU" sz="1100" dirty="0">
                <a:latin typeface="Arial" panose="020B0604020202020204" pitchFamily="34" charset="0"/>
                <a:cs typeface="Arial" panose="020B0604020202020204" pitchFamily="34" charset="0"/>
              </a:rPr>
              <a:t> Declared Rare and Priority Flora Species; </a:t>
            </a:r>
          </a:p>
          <a:p>
            <a:r>
              <a:rPr lang="en-AU" sz="1100" dirty="0">
                <a:latin typeface="Arial" panose="020B0604020202020204" pitchFamily="34" charset="0"/>
                <a:cs typeface="Arial" panose="020B0604020202020204" pitchFamily="34" charset="0"/>
              </a:rPr>
              <a:t> Specially Protected and Priority Fauna Species; </a:t>
            </a:r>
          </a:p>
          <a:p>
            <a:r>
              <a:rPr lang="en-AU" sz="1100" dirty="0">
                <a:latin typeface="Arial" panose="020B0604020202020204" pitchFamily="34" charset="0"/>
                <a:cs typeface="Arial" panose="020B0604020202020204" pitchFamily="34" charset="0"/>
              </a:rPr>
              <a:t> Matters of National Environmental Significance (as per The Environment Protection and Biodiversity Conservation Act 1999); </a:t>
            </a:r>
          </a:p>
          <a:p>
            <a:r>
              <a:rPr lang="en-AU" sz="1100" dirty="0">
                <a:latin typeface="Arial" panose="020B0604020202020204" pitchFamily="34" charset="0"/>
                <a:cs typeface="Arial" panose="020B0604020202020204" pitchFamily="34" charset="0"/>
              </a:rPr>
              <a:t> Wetlands (in accordance with Schedule 1); </a:t>
            </a:r>
          </a:p>
          <a:p>
            <a:r>
              <a:rPr lang="en-AU" sz="1100" dirty="0">
                <a:latin typeface="Arial" panose="020B0604020202020204" pitchFamily="34" charset="0"/>
                <a:cs typeface="Arial" panose="020B0604020202020204" pitchFamily="34" charset="0"/>
              </a:rPr>
              <a:t> Karstic features e.g. caves and pinnacles; </a:t>
            </a:r>
          </a:p>
          <a:p>
            <a:r>
              <a:rPr lang="en-AU" sz="1100" dirty="0">
                <a:latin typeface="Arial" panose="020B0604020202020204" pitchFamily="34" charset="0"/>
                <a:cs typeface="Arial" panose="020B0604020202020204" pitchFamily="34" charset="0"/>
              </a:rPr>
              <a:t> </a:t>
            </a:r>
            <a:r>
              <a:rPr lang="en-AU" sz="1100" dirty="0">
                <a:highlight>
                  <a:srgbClr val="FFFF00"/>
                </a:highlight>
                <a:latin typeface="Arial" panose="020B0604020202020204" pitchFamily="34" charset="0"/>
                <a:cs typeface="Arial" panose="020B0604020202020204" pitchFamily="34" charset="0"/>
              </a:rPr>
              <a:t>Vegetation complexes with less than 30% of their original extent remaining (as detailed in the City’s Local Biodiversity Strategy); </a:t>
            </a:r>
          </a:p>
          <a:p>
            <a:r>
              <a:rPr lang="en-AU" sz="1100" dirty="0">
                <a:latin typeface="Arial" panose="020B0604020202020204" pitchFamily="34" charset="0"/>
                <a:cs typeface="Arial" panose="020B0604020202020204" pitchFamily="34" charset="0"/>
              </a:rPr>
              <a:t> Coastal Vegetation; </a:t>
            </a:r>
          </a:p>
          <a:p>
            <a:r>
              <a:rPr lang="en-AU" sz="1100" dirty="0">
                <a:latin typeface="Arial" panose="020B0604020202020204" pitchFamily="34" charset="0"/>
                <a:cs typeface="Arial" panose="020B0604020202020204" pitchFamily="34" charset="0"/>
              </a:rPr>
              <a:t> Significant Trees (as defined by the City’s Tree Preservation Policy). </a:t>
            </a:r>
          </a:p>
          <a:p>
            <a:endParaRPr lang="en-AU" sz="1100" dirty="0">
              <a:latin typeface="Arial" panose="020B0604020202020204" pitchFamily="34" charset="0"/>
              <a:cs typeface="Arial" panose="020B0604020202020204" pitchFamily="34" charset="0"/>
            </a:endParaRPr>
          </a:p>
          <a:p>
            <a:r>
              <a:rPr lang="en-AU" sz="1100" dirty="0">
                <a:latin typeface="Arial" panose="020B0604020202020204" pitchFamily="34" charset="0"/>
                <a:cs typeface="Arial" panose="020B0604020202020204" pitchFamily="34" charset="0"/>
              </a:rPr>
              <a:t>3.9 Where less than 3% of the subdivisible area has natural assets worth conserving, the maximum shall be retained.</a:t>
            </a:r>
          </a:p>
        </p:txBody>
      </p:sp>
      <p:cxnSp>
        <p:nvCxnSpPr>
          <p:cNvPr id="12" name="Straight Arrow Connector 11">
            <a:extLst>
              <a:ext uri="{FF2B5EF4-FFF2-40B4-BE49-F238E27FC236}">
                <a16:creationId xmlns:a16="http://schemas.microsoft.com/office/drawing/2014/main" id="{B65A4698-F6AA-F210-8A34-66C60683088F}"/>
              </a:ext>
            </a:extLst>
          </p:cNvPr>
          <p:cNvCxnSpPr>
            <a:cxnSpLocks/>
          </p:cNvCxnSpPr>
          <p:nvPr/>
        </p:nvCxnSpPr>
        <p:spPr>
          <a:xfrm>
            <a:off x="5167324" y="4981615"/>
            <a:ext cx="3374792" cy="0"/>
          </a:xfrm>
          <a:prstGeom prst="straightConnector1">
            <a:avLst/>
          </a:prstGeom>
          <a:ln w="38100">
            <a:solidFill>
              <a:srgbClr val="00465D"/>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324D1AAD-7926-EEE2-91C0-01E795FF1DAA}"/>
              </a:ext>
            </a:extLst>
          </p:cNvPr>
          <p:cNvSpPr/>
          <p:nvPr/>
        </p:nvSpPr>
        <p:spPr>
          <a:xfrm>
            <a:off x="3865943" y="5699051"/>
            <a:ext cx="4374290" cy="7017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a:extLst>
              <a:ext uri="{FF2B5EF4-FFF2-40B4-BE49-F238E27FC236}">
                <a16:creationId xmlns:a16="http://schemas.microsoft.com/office/drawing/2014/main" id="{6F0571E4-5F97-C00C-CC41-9F437E470298}"/>
              </a:ext>
            </a:extLst>
          </p:cNvPr>
          <p:cNvSpPr/>
          <p:nvPr/>
        </p:nvSpPr>
        <p:spPr>
          <a:xfrm>
            <a:off x="6096000" y="2052145"/>
            <a:ext cx="1814623" cy="2753694"/>
          </a:xfrm>
          <a:prstGeom prst="rect">
            <a:avLst/>
          </a:prstGeom>
          <a:no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Slide_28">
            <a:hlinkClick r:id="" action="ppaction://media"/>
            <a:extLst>
              <a:ext uri="{FF2B5EF4-FFF2-40B4-BE49-F238E27FC236}">
                <a16:creationId xmlns:a16="http://schemas.microsoft.com/office/drawing/2014/main" id="{20299620-212A-C410-BA76-5800A6C3187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6022" y="928107"/>
            <a:ext cx="609600" cy="609600"/>
          </a:xfrm>
          <a:prstGeom prst="rect">
            <a:avLst/>
          </a:prstGeom>
        </p:spPr>
      </p:pic>
    </p:spTree>
    <p:extLst>
      <p:ext uri="{BB962C8B-B14F-4D97-AF65-F5344CB8AC3E}">
        <p14:creationId xmlns:p14="http://schemas.microsoft.com/office/powerpoint/2010/main" val="2875317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93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0CD5EF0-C858-468E-7D10-C208FE2E6EE0}"/>
              </a:ext>
            </a:extLst>
          </p:cNvPr>
          <p:cNvSpPr>
            <a:spLocks noGrp="1"/>
          </p:cNvSpPr>
          <p:nvPr>
            <p:ph type="body" sz="quarter" idx="12"/>
          </p:nvPr>
        </p:nvSpPr>
        <p:spPr>
          <a:xfrm>
            <a:off x="587375" y="1228725"/>
            <a:ext cx="4637088" cy="1598110"/>
          </a:xfrm>
        </p:spPr>
        <p:txBody>
          <a:bodyPr/>
          <a:lstStyle/>
          <a:p>
            <a:r>
              <a:rPr lang="en-US" sz="3200" dirty="0"/>
              <a:t>Examples of integrations of biodiversity considerations in Local Government</a:t>
            </a:r>
          </a:p>
        </p:txBody>
      </p:sp>
      <p:sp>
        <p:nvSpPr>
          <p:cNvPr id="4" name="Text Placeholder 3">
            <a:extLst>
              <a:ext uri="{FF2B5EF4-FFF2-40B4-BE49-F238E27FC236}">
                <a16:creationId xmlns:a16="http://schemas.microsoft.com/office/drawing/2014/main" id="{6189CE75-1D72-6799-6A5A-82C02CFA226A}"/>
              </a:ext>
            </a:extLst>
          </p:cNvPr>
          <p:cNvSpPr>
            <a:spLocks noGrp="1"/>
          </p:cNvSpPr>
          <p:nvPr>
            <p:ph type="body" sz="quarter" idx="13"/>
          </p:nvPr>
        </p:nvSpPr>
        <p:spPr>
          <a:xfrm>
            <a:off x="482600" y="3929109"/>
            <a:ext cx="4447401" cy="2224668"/>
          </a:xfrm>
        </p:spPr>
        <p:txBody>
          <a:bodyPr/>
          <a:lstStyle/>
          <a:p>
            <a:r>
              <a:rPr lang="en-AU" sz="1800" dirty="0"/>
              <a:t>City of Mandurah – example of a bridges that links a newly created natural area reserve with other natural areas of Western Ringtail Possum habitat  </a:t>
            </a:r>
          </a:p>
        </p:txBody>
      </p:sp>
      <p:pic>
        <p:nvPicPr>
          <p:cNvPr id="12" name="Picture Placeholder 11">
            <a:extLst>
              <a:ext uri="{FF2B5EF4-FFF2-40B4-BE49-F238E27FC236}">
                <a16:creationId xmlns:a16="http://schemas.microsoft.com/office/drawing/2014/main" id="{3AB42491-11A0-9D3E-8C4B-3221C6C8CDF9}"/>
              </a:ext>
            </a:extLst>
          </p:cNvPr>
          <p:cNvPicPr>
            <a:picLocks noGrp="1" noChangeAspect="1"/>
          </p:cNvPicPr>
          <p:nvPr>
            <p:ph type="pic" sz="quarter" idx="11"/>
          </p:nvPr>
        </p:nvPicPr>
        <p:blipFill>
          <a:blip r:embed="rId4" cstate="hqprint">
            <a:extLst>
              <a:ext uri="{28A0092B-C50C-407E-A947-70E740481C1C}">
                <a14:useLocalDpi xmlns:a14="http://schemas.microsoft.com/office/drawing/2010/main"/>
              </a:ext>
            </a:extLst>
          </a:blip>
          <a:srcRect/>
          <a:stretch>
            <a:fillRect/>
          </a:stretch>
        </p:blipFill>
        <p:spPr/>
      </p:pic>
      <p:pic>
        <p:nvPicPr>
          <p:cNvPr id="14" name="Picture 13">
            <a:extLst>
              <a:ext uri="{FF2B5EF4-FFF2-40B4-BE49-F238E27FC236}">
                <a16:creationId xmlns:a16="http://schemas.microsoft.com/office/drawing/2014/main" id="{529415DF-9BA1-698A-0684-FA47169CEB63}"/>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263640" y="3960042"/>
            <a:ext cx="2708910" cy="2638268"/>
          </a:xfrm>
          <a:prstGeom prst="flowChartConnector">
            <a:avLst/>
          </a:prstGeom>
          <a:ln w="28575">
            <a:solidFill>
              <a:schemeClr val="bg1"/>
            </a:solidFill>
          </a:ln>
        </p:spPr>
      </p:pic>
      <p:sp>
        <p:nvSpPr>
          <p:cNvPr id="2" name="TextBox 1">
            <a:extLst>
              <a:ext uri="{FF2B5EF4-FFF2-40B4-BE49-F238E27FC236}">
                <a16:creationId xmlns:a16="http://schemas.microsoft.com/office/drawing/2014/main" id="{8CC7151D-3BF8-D46D-7205-EA09A6275B7C}"/>
              </a:ext>
            </a:extLst>
          </p:cNvPr>
          <p:cNvSpPr txBox="1"/>
          <p:nvPr/>
        </p:nvSpPr>
        <p:spPr>
          <a:xfrm>
            <a:off x="10991850" y="6596390"/>
            <a:ext cx="1200150" cy="261610"/>
          </a:xfrm>
          <a:prstGeom prst="rect">
            <a:avLst/>
          </a:prstGeom>
          <a:noFill/>
        </p:spPr>
        <p:txBody>
          <a:bodyPr wrap="square" rtlCol="0">
            <a:spAutoFit/>
          </a:bodyPr>
          <a:lstStyle/>
          <a:p>
            <a:r>
              <a:rPr lang="en-AU" sz="1100" i="1" dirty="0">
                <a:solidFill>
                  <a:schemeClr val="bg1"/>
                </a:solidFill>
              </a:rPr>
              <a:t>Photo: WALGA </a:t>
            </a:r>
          </a:p>
        </p:txBody>
      </p:sp>
      <p:pic>
        <p:nvPicPr>
          <p:cNvPr id="5" name="Slide_29">
            <a:hlinkClick r:id="" action="ppaction://media"/>
            <a:extLst>
              <a:ext uri="{FF2B5EF4-FFF2-40B4-BE49-F238E27FC236}">
                <a16:creationId xmlns:a16="http://schemas.microsoft.com/office/drawing/2014/main" id="{32F0AC4C-BDF4-EA17-1B29-C3716118A3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31411" y="242978"/>
            <a:ext cx="609600" cy="609600"/>
          </a:xfrm>
          <a:prstGeom prst="rect">
            <a:avLst/>
          </a:prstGeom>
        </p:spPr>
      </p:pic>
    </p:spTree>
    <p:extLst>
      <p:ext uri="{BB962C8B-B14F-4D97-AF65-F5344CB8AC3E}">
        <p14:creationId xmlns:p14="http://schemas.microsoft.com/office/powerpoint/2010/main" val="1909360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6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94F6A8E0-90DD-C743-CE04-A7C729F1AB8E}"/>
              </a:ext>
            </a:extLst>
          </p:cNvPr>
          <p:cNvPicPr>
            <a:picLocks noGrp="1" noChangeAspect="1"/>
          </p:cNvPicPr>
          <p:nvPr>
            <p:ph type="pic" sz="quarter" idx="11"/>
          </p:nvPr>
        </p:nvPicPr>
        <p:blipFill>
          <a:blip r:embed="rId4" cstate="hqprint">
            <a:extLst>
              <a:ext uri="{28A0092B-C50C-407E-A947-70E740481C1C}">
                <a14:useLocalDpi xmlns:a14="http://schemas.microsoft.com/office/drawing/2010/main"/>
              </a:ext>
            </a:extLst>
          </a:blip>
          <a:srcRect/>
          <a:stretch/>
        </p:blipFill>
        <p:spPr/>
      </p:pic>
      <p:sp>
        <p:nvSpPr>
          <p:cNvPr id="8" name="Text Placeholder 7">
            <a:extLst>
              <a:ext uri="{FF2B5EF4-FFF2-40B4-BE49-F238E27FC236}">
                <a16:creationId xmlns:a16="http://schemas.microsoft.com/office/drawing/2014/main" id="{E0848027-E554-8647-8C65-38A6333C6167}"/>
              </a:ext>
            </a:extLst>
          </p:cNvPr>
          <p:cNvSpPr>
            <a:spLocks noGrp="1"/>
          </p:cNvSpPr>
          <p:nvPr>
            <p:ph type="body" sz="quarter" idx="12"/>
          </p:nvPr>
        </p:nvSpPr>
        <p:spPr>
          <a:xfrm>
            <a:off x="585173" y="1127644"/>
            <a:ext cx="4637088" cy="1031332"/>
          </a:xfrm>
        </p:spPr>
        <p:txBody>
          <a:bodyPr anchor="b"/>
          <a:lstStyle/>
          <a:p>
            <a:r>
              <a:rPr lang="en-US" dirty="0"/>
              <a:t>Overview</a:t>
            </a:r>
          </a:p>
        </p:txBody>
      </p:sp>
      <p:sp>
        <p:nvSpPr>
          <p:cNvPr id="9" name="Text Placeholder 8">
            <a:extLst>
              <a:ext uri="{FF2B5EF4-FFF2-40B4-BE49-F238E27FC236}">
                <a16:creationId xmlns:a16="http://schemas.microsoft.com/office/drawing/2014/main" id="{3F3419DD-51C2-C5CE-E330-F8E4B63CB4FC}"/>
              </a:ext>
            </a:extLst>
          </p:cNvPr>
          <p:cNvSpPr>
            <a:spLocks noGrp="1"/>
          </p:cNvSpPr>
          <p:nvPr>
            <p:ph type="body" sz="quarter" idx="13"/>
          </p:nvPr>
        </p:nvSpPr>
        <p:spPr>
          <a:xfrm>
            <a:off x="1212828" y="2540581"/>
            <a:ext cx="4447401" cy="207148"/>
          </a:xfrm>
        </p:spPr>
        <p:txBody>
          <a:bodyPr/>
          <a:lstStyle/>
          <a:p>
            <a:r>
              <a:rPr lang="en-US" dirty="0">
                <a:latin typeface="Gantari Light" pitchFamily="2" charset="0"/>
              </a:rPr>
              <a:t>Local Governments and biodiversity </a:t>
            </a:r>
          </a:p>
        </p:txBody>
      </p:sp>
      <p:sp>
        <p:nvSpPr>
          <p:cNvPr id="11" name="Text Placeholder 10">
            <a:extLst>
              <a:ext uri="{FF2B5EF4-FFF2-40B4-BE49-F238E27FC236}">
                <a16:creationId xmlns:a16="http://schemas.microsoft.com/office/drawing/2014/main" id="{828DC69A-C6A1-F44C-8505-22DE5090CED4}"/>
              </a:ext>
            </a:extLst>
          </p:cNvPr>
          <p:cNvSpPr>
            <a:spLocks noGrp="1"/>
          </p:cNvSpPr>
          <p:nvPr>
            <p:ph type="body" sz="quarter" idx="15"/>
          </p:nvPr>
        </p:nvSpPr>
        <p:spPr/>
        <p:txBody>
          <a:bodyPr/>
          <a:lstStyle/>
          <a:p>
            <a:fld id="{2D2125C3-12D6-9C4D-A886-EF33B9EE15C6}" type="slidenum">
              <a:rPr lang="en-US" smtClean="0"/>
              <a:t>3</a:t>
            </a:fld>
            <a:endParaRPr lang="en-US" dirty="0"/>
          </a:p>
        </p:txBody>
      </p:sp>
      <p:pic>
        <p:nvPicPr>
          <p:cNvPr id="2" name="Picture 1" descr="Icon&#10;&#10;Description automatically generated">
            <a:extLst>
              <a:ext uri="{FF2B5EF4-FFF2-40B4-BE49-F238E27FC236}">
                <a16:creationId xmlns:a16="http://schemas.microsoft.com/office/drawing/2014/main" id="{2BF0C383-3285-B9A4-1D6C-971CBEDB408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87375" y="2419026"/>
            <a:ext cx="450258" cy="450258"/>
          </a:xfrm>
          <a:prstGeom prst="rect">
            <a:avLst/>
          </a:prstGeom>
        </p:spPr>
      </p:pic>
      <p:pic>
        <p:nvPicPr>
          <p:cNvPr id="4" name="Picture 3" descr="Icon&#10;&#10;Description automatically generated">
            <a:extLst>
              <a:ext uri="{FF2B5EF4-FFF2-40B4-BE49-F238E27FC236}">
                <a16:creationId xmlns:a16="http://schemas.microsoft.com/office/drawing/2014/main" id="{CE24C536-A7DE-08CE-477C-7BA400D911D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87375" y="3125868"/>
            <a:ext cx="448056" cy="448056"/>
          </a:xfrm>
          <a:prstGeom prst="rect">
            <a:avLst/>
          </a:prstGeom>
        </p:spPr>
      </p:pic>
      <p:pic>
        <p:nvPicPr>
          <p:cNvPr id="5" name="Picture 4" descr="Icon&#10;&#10;Description automatically generated">
            <a:extLst>
              <a:ext uri="{FF2B5EF4-FFF2-40B4-BE49-F238E27FC236}">
                <a16:creationId xmlns:a16="http://schemas.microsoft.com/office/drawing/2014/main" id="{57CF5D66-97A3-C9BC-DDB1-3C56ECFF0513}"/>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85173" y="3858991"/>
            <a:ext cx="450169" cy="448056"/>
          </a:xfrm>
          <a:prstGeom prst="rect">
            <a:avLst/>
          </a:prstGeom>
        </p:spPr>
      </p:pic>
      <p:pic>
        <p:nvPicPr>
          <p:cNvPr id="6" name="Picture 5" descr="Icon&#10;&#10;Description automatically generated">
            <a:extLst>
              <a:ext uri="{FF2B5EF4-FFF2-40B4-BE49-F238E27FC236}">
                <a16:creationId xmlns:a16="http://schemas.microsoft.com/office/drawing/2014/main" id="{13579461-051C-BD13-0D70-AB4A54568FD6}"/>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85173" y="4592115"/>
            <a:ext cx="448056" cy="448056"/>
          </a:xfrm>
          <a:prstGeom prst="rect">
            <a:avLst/>
          </a:prstGeom>
        </p:spPr>
      </p:pic>
      <p:pic>
        <p:nvPicPr>
          <p:cNvPr id="7" name="Picture 6" descr="Icon&#10;&#10;Description automatically generated">
            <a:extLst>
              <a:ext uri="{FF2B5EF4-FFF2-40B4-BE49-F238E27FC236}">
                <a16:creationId xmlns:a16="http://schemas.microsoft.com/office/drawing/2014/main" id="{BD91E655-E9AB-A875-CEE6-7C712A5C78C6}"/>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585173" y="5342040"/>
            <a:ext cx="448056" cy="448056"/>
          </a:xfrm>
          <a:prstGeom prst="rect">
            <a:avLst/>
          </a:prstGeom>
        </p:spPr>
      </p:pic>
      <p:sp>
        <p:nvSpPr>
          <p:cNvPr id="13" name="Text Placeholder 8">
            <a:extLst>
              <a:ext uri="{FF2B5EF4-FFF2-40B4-BE49-F238E27FC236}">
                <a16:creationId xmlns:a16="http://schemas.microsoft.com/office/drawing/2014/main" id="{EE47876F-7682-E763-AEBA-3002964BD937}"/>
              </a:ext>
            </a:extLst>
          </p:cNvPr>
          <p:cNvSpPr txBox="1">
            <a:spLocks/>
          </p:cNvSpPr>
          <p:nvPr/>
        </p:nvSpPr>
        <p:spPr>
          <a:xfrm>
            <a:off x="1212828" y="3221526"/>
            <a:ext cx="4447401" cy="207148"/>
          </a:xfrm>
          <a:prstGeom prst="rect">
            <a:avLst/>
          </a:prstGeom>
        </p:spPr>
        <p:txBody>
          <a:bodyPr vert="horz" lIns="0" tIns="0" rIns="0" bIns="0" rtlCol="0">
            <a:noAutofit/>
          </a:bodyPr>
          <a:lstStyle>
            <a:lvl1pPr marL="0" indent="0" algn="l" defTabSz="914400" rtl="0" eaLnBrk="1" latinLnBrk="0" hangingPunct="1">
              <a:lnSpc>
                <a:spcPts val="2000"/>
              </a:lnSpc>
              <a:spcBef>
                <a:spcPts val="1000"/>
              </a:spcBef>
              <a:buFont typeface="Arial" panose="020B0604020202020204" pitchFamily="34" charset="0"/>
              <a:buNone/>
              <a:defRPr sz="1600" kern="1200" baseline="0">
                <a:solidFill>
                  <a:schemeClr val="tx1"/>
                </a:solidFill>
                <a:latin typeface="Gantari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Gantari Light" pitchFamily="2" charset="0"/>
              </a:rPr>
              <a:t>Support for local biodiversity planning</a:t>
            </a:r>
          </a:p>
        </p:txBody>
      </p:sp>
      <p:sp>
        <p:nvSpPr>
          <p:cNvPr id="14" name="Text Placeholder 8">
            <a:extLst>
              <a:ext uri="{FF2B5EF4-FFF2-40B4-BE49-F238E27FC236}">
                <a16:creationId xmlns:a16="http://schemas.microsoft.com/office/drawing/2014/main" id="{44515E9B-BE5B-6790-72FA-1D07E2247105}"/>
              </a:ext>
            </a:extLst>
          </p:cNvPr>
          <p:cNvSpPr txBox="1">
            <a:spLocks/>
          </p:cNvSpPr>
          <p:nvPr/>
        </p:nvSpPr>
        <p:spPr>
          <a:xfrm>
            <a:off x="1212828" y="3810279"/>
            <a:ext cx="4110286" cy="207148"/>
          </a:xfrm>
          <a:prstGeom prst="rect">
            <a:avLst/>
          </a:prstGeom>
        </p:spPr>
        <p:txBody>
          <a:bodyPr vert="horz" lIns="0" tIns="0" rIns="0" bIns="0" rtlCol="0">
            <a:noAutofit/>
          </a:bodyPr>
          <a:lstStyle>
            <a:lvl1pPr marL="0" indent="0" algn="l" defTabSz="914400" rtl="0" eaLnBrk="1" latinLnBrk="0" hangingPunct="1">
              <a:lnSpc>
                <a:spcPts val="2000"/>
              </a:lnSpc>
              <a:spcBef>
                <a:spcPts val="1000"/>
              </a:spcBef>
              <a:buFont typeface="Arial" panose="020B0604020202020204" pitchFamily="34" charset="0"/>
              <a:buNone/>
              <a:defRPr sz="1600" kern="1200" baseline="0">
                <a:solidFill>
                  <a:schemeClr val="tx1"/>
                </a:solidFill>
                <a:latin typeface="Gantari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Gantari Light" pitchFamily="2" charset="0"/>
              </a:rPr>
              <a:t>Components of an effective Local Biodiversity Strategy</a:t>
            </a:r>
          </a:p>
        </p:txBody>
      </p:sp>
      <p:sp>
        <p:nvSpPr>
          <p:cNvPr id="15" name="Text Placeholder 8">
            <a:extLst>
              <a:ext uri="{FF2B5EF4-FFF2-40B4-BE49-F238E27FC236}">
                <a16:creationId xmlns:a16="http://schemas.microsoft.com/office/drawing/2014/main" id="{8BE2DE8C-4D04-2AD9-EC2B-BC4F261206DC}"/>
              </a:ext>
            </a:extLst>
          </p:cNvPr>
          <p:cNvSpPr txBox="1">
            <a:spLocks/>
          </p:cNvSpPr>
          <p:nvPr/>
        </p:nvSpPr>
        <p:spPr>
          <a:xfrm>
            <a:off x="1212828" y="4671916"/>
            <a:ext cx="4447401" cy="207148"/>
          </a:xfrm>
          <a:prstGeom prst="rect">
            <a:avLst/>
          </a:prstGeom>
        </p:spPr>
        <p:txBody>
          <a:bodyPr vert="horz" lIns="0" tIns="0" rIns="0" bIns="0" rtlCol="0">
            <a:noAutofit/>
          </a:bodyPr>
          <a:lstStyle>
            <a:lvl1pPr marL="0" indent="0" algn="l" defTabSz="914400" rtl="0" eaLnBrk="1" latinLnBrk="0" hangingPunct="1">
              <a:lnSpc>
                <a:spcPts val="2000"/>
              </a:lnSpc>
              <a:spcBef>
                <a:spcPts val="1000"/>
              </a:spcBef>
              <a:buFont typeface="Arial" panose="020B0604020202020204" pitchFamily="34" charset="0"/>
              <a:buNone/>
              <a:defRPr sz="1600" kern="1200" baseline="0">
                <a:solidFill>
                  <a:schemeClr val="tx1"/>
                </a:solidFill>
                <a:latin typeface="Gantari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Gantari Light" pitchFamily="2" charset="0"/>
              </a:rPr>
              <a:t>What can Local Government influence?</a:t>
            </a:r>
          </a:p>
        </p:txBody>
      </p:sp>
      <p:sp>
        <p:nvSpPr>
          <p:cNvPr id="16" name="Text Placeholder 8">
            <a:extLst>
              <a:ext uri="{FF2B5EF4-FFF2-40B4-BE49-F238E27FC236}">
                <a16:creationId xmlns:a16="http://schemas.microsoft.com/office/drawing/2014/main" id="{FD42D55C-C08E-A7C9-DC3C-BDA5D139851C}"/>
              </a:ext>
            </a:extLst>
          </p:cNvPr>
          <p:cNvSpPr txBox="1">
            <a:spLocks/>
          </p:cNvSpPr>
          <p:nvPr/>
        </p:nvSpPr>
        <p:spPr>
          <a:xfrm>
            <a:off x="1212829" y="5462494"/>
            <a:ext cx="4447401" cy="207148"/>
          </a:xfrm>
          <a:prstGeom prst="rect">
            <a:avLst/>
          </a:prstGeom>
        </p:spPr>
        <p:txBody>
          <a:bodyPr vert="horz" lIns="0" tIns="0" rIns="0" bIns="0" rtlCol="0">
            <a:noAutofit/>
          </a:bodyPr>
          <a:lstStyle>
            <a:lvl1pPr marL="0" indent="0" algn="l" defTabSz="914400" rtl="0" eaLnBrk="1" latinLnBrk="0" hangingPunct="1">
              <a:lnSpc>
                <a:spcPts val="2000"/>
              </a:lnSpc>
              <a:spcBef>
                <a:spcPts val="1000"/>
              </a:spcBef>
              <a:buFont typeface="Arial" panose="020B0604020202020204" pitchFamily="34" charset="0"/>
              <a:buNone/>
              <a:defRPr sz="1600" kern="1200" baseline="0">
                <a:solidFill>
                  <a:schemeClr val="tx1"/>
                </a:solidFill>
                <a:latin typeface="Gantari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Gantari Light" pitchFamily="2" charset="0"/>
              </a:rPr>
              <a:t>Benefits of local biodiversity planning</a:t>
            </a:r>
          </a:p>
        </p:txBody>
      </p:sp>
      <p:sp>
        <p:nvSpPr>
          <p:cNvPr id="10" name="TextBox 9">
            <a:extLst>
              <a:ext uri="{FF2B5EF4-FFF2-40B4-BE49-F238E27FC236}">
                <a16:creationId xmlns:a16="http://schemas.microsoft.com/office/drawing/2014/main" id="{1B225ABE-B56D-88E9-275B-B6B8AD360C3A}"/>
              </a:ext>
            </a:extLst>
          </p:cNvPr>
          <p:cNvSpPr txBox="1"/>
          <p:nvPr/>
        </p:nvSpPr>
        <p:spPr>
          <a:xfrm>
            <a:off x="10991850" y="6596390"/>
            <a:ext cx="1200150" cy="261610"/>
          </a:xfrm>
          <a:prstGeom prst="rect">
            <a:avLst/>
          </a:prstGeom>
          <a:noFill/>
        </p:spPr>
        <p:txBody>
          <a:bodyPr wrap="square" rtlCol="0">
            <a:spAutoFit/>
          </a:bodyPr>
          <a:lstStyle/>
          <a:p>
            <a:r>
              <a:rPr lang="en-AU" sz="1100" i="1" dirty="0">
                <a:solidFill>
                  <a:schemeClr val="bg1"/>
                </a:solidFill>
              </a:rPr>
              <a:t>Photo: WALGA </a:t>
            </a:r>
          </a:p>
        </p:txBody>
      </p:sp>
      <p:pic>
        <p:nvPicPr>
          <p:cNvPr id="12" name="Slide_3">
            <a:hlinkClick r:id="" action="ppaction://media"/>
            <a:extLst>
              <a:ext uri="{FF2B5EF4-FFF2-40B4-BE49-F238E27FC236}">
                <a16:creationId xmlns:a16="http://schemas.microsoft.com/office/drawing/2014/main" id="{D38DBF22-5CF5-3B6D-3CD7-A00FBE6EA73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33099" y="349047"/>
            <a:ext cx="609600" cy="609600"/>
          </a:xfrm>
          <a:prstGeom prst="rect">
            <a:avLst/>
          </a:prstGeom>
        </p:spPr>
      </p:pic>
    </p:spTree>
    <p:extLst>
      <p:ext uri="{BB962C8B-B14F-4D97-AF65-F5344CB8AC3E}">
        <p14:creationId xmlns:p14="http://schemas.microsoft.com/office/powerpoint/2010/main" val="124762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1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D9356FEB-94BF-EEB1-48DB-1FA4F3126EA3}"/>
              </a:ext>
            </a:extLst>
          </p:cNvPr>
          <p:cNvSpPr>
            <a:spLocks noGrp="1"/>
          </p:cNvSpPr>
          <p:nvPr>
            <p:ph type="body" sz="quarter" idx="12"/>
          </p:nvPr>
        </p:nvSpPr>
        <p:spPr>
          <a:xfrm>
            <a:off x="620721" y="1333107"/>
            <a:ext cx="8569713" cy="503488"/>
          </a:xfrm>
        </p:spPr>
        <p:txBody>
          <a:bodyPr anchor="b"/>
          <a:lstStyle/>
          <a:p>
            <a:r>
              <a:rPr lang="en-US" dirty="0"/>
              <a:t>Consultation, Implementation and Review</a:t>
            </a:r>
          </a:p>
        </p:txBody>
      </p:sp>
      <p:sp>
        <p:nvSpPr>
          <p:cNvPr id="9" name="Text Placeholder 2">
            <a:extLst>
              <a:ext uri="{FF2B5EF4-FFF2-40B4-BE49-F238E27FC236}">
                <a16:creationId xmlns:a16="http://schemas.microsoft.com/office/drawing/2014/main" id="{0C471786-961D-6B86-F330-164325BACD76}"/>
              </a:ext>
            </a:extLst>
          </p:cNvPr>
          <p:cNvSpPr>
            <a:spLocks noGrp="1"/>
          </p:cNvSpPr>
          <p:nvPr>
            <p:ph type="body" sz="quarter" idx="13"/>
          </p:nvPr>
        </p:nvSpPr>
        <p:spPr>
          <a:xfrm>
            <a:off x="1734946" y="2160118"/>
            <a:ext cx="9585095" cy="1268882"/>
          </a:xfrm>
        </p:spPr>
        <p:txBody>
          <a:bodyPr/>
          <a:lstStyle/>
          <a:p>
            <a:pPr marL="342900" lvl="0" indent="-342900" algn="just" fontAlgn="base" hangingPunct="0">
              <a:lnSpc>
                <a:spcPct val="107000"/>
              </a:lnSpc>
              <a:spcBef>
                <a:spcPts val="1200"/>
              </a:spcBef>
              <a:buFont typeface="Symbol" panose="05050102010706020507" pitchFamily="18" charset="2"/>
              <a:buChar char=""/>
            </a:pPr>
            <a:r>
              <a:rPr lang="en-AU" sz="2000" spc="60" dirty="0">
                <a:solidFill>
                  <a:srgbClr val="3B3838"/>
                </a:solidFill>
                <a:effectLst/>
                <a:latin typeface="Gantari Light" pitchFamily="2" charset="0"/>
                <a:ea typeface="Times New Roman" panose="02020603050405020304" pitchFamily="18" charset="0"/>
                <a:cs typeface="Times New Roman" panose="02020603050405020304" pitchFamily="18" charset="0"/>
              </a:rPr>
              <a:t>With Council support, invite public comments on draft Local Biodiversity Strategy  </a:t>
            </a:r>
          </a:p>
          <a:p>
            <a:pPr marL="342900" lvl="0" indent="-342900" algn="just" fontAlgn="base" hangingPunct="0">
              <a:lnSpc>
                <a:spcPct val="107000"/>
              </a:lnSpc>
              <a:buFont typeface="Symbol" panose="05050102010706020507" pitchFamily="18" charset="2"/>
              <a:buChar char=""/>
            </a:pPr>
            <a:r>
              <a:rPr lang="en-AU" sz="2000" spc="60" dirty="0">
                <a:solidFill>
                  <a:srgbClr val="3B3838"/>
                </a:solidFill>
                <a:effectLst/>
                <a:latin typeface="Gantari Light" pitchFamily="2" charset="0"/>
                <a:ea typeface="Times New Roman" panose="02020603050405020304" pitchFamily="18" charset="0"/>
                <a:cs typeface="Times New Roman" panose="02020603050405020304" pitchFamily="18" charset="0"/>
              </a:rPr>
              <a:t>Review feedback and make changes to the Draft if required</a:t>
            </a:r>
          </a:p>
          <a:p>
            <a:pPr marL="342900" lvl="0" indent="-342900" algn="just" fontAlgn="base" hangingPunct="0">
              <a:lnSpc>
                <a:spcPct val="107000"/>
              </a:lnSpc>
              <a:spcAft>
                <a:spcPts val="800"/>
              </a:spcAft>
              <a:buFont typeface="Symbol" panose="05050102010706020507" pitchFamily="18" charset="2"/>
              <a:buChar char=""/>
            </a:pPr>
            <a:r>
              <a:rPr lang="en-AU" sz="2000" spc="60" dirty="0">
                <a:solidFill>
                  <a:srgbClr val="3B3838"/>
                </a:solidFill>
                <a:effectLst/>
                <a:latin typeface="Gantari Light" pitchFamily="2" charset="0"/>
                <a:ea typeface="Times New Roman" panose="02020603050405020304" pitchFamily="18" charset="0"/>
                <a:cs typeface="Times New Roman" panose="02020603050405020304" pitchFamily="18" charset="0"/>
              </a:rPr>
              <a:t>Seek Council support in adopting the final Local Biodiversity Strategy with an Action Plan. </a:t>
            </a:r>
          </a:p>
        </p:txBody>
      </p:sp>
      <p:pic>
        <p:nvPicPr>
          <p:cNvPr id="2" name="Graphic 1" descr="Teacher with solid fill">
            <a:extLst>
              <a:ext uri="{FF2B5EF4-FFF2-40B4-BE49-F238E27FC236}">
                <a16:creationId xmlns:a16="http://schemas.microsoft.com/office/drawing/2014/main" id="{6A3A3CDB-D74D-3520-AAEB-E5E844E90D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7943" y="2105416"/>
            <a:ext cx="914400" cy="914400"/>
          </a:xfrm>
          <a:prstGeom prst="rect">
            <a:avLst/>
          </a:prstGeom>
        </p:spPr>
      </p:pic>
      <p:pic>
        <p:nvPicPr>
          <p:cNvPr id="3" name="Graphic 2" descr="Open hand with plant with solid fill">
            <a:extLst>
              <a:ext uri="{FF2B5EF4-FFF2-40B4-BE49-F238E27FC236}">
                <a16:creationId xmlns:a16="http://schemas.microsoft.com/office/drawing/2014/main" id="{A5540438-7916-45AC-E095-36E4434FB86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7921" y="4723248"/>
            <a:ext cx="914400" cy="914400"/>
          </a:xfrm>
          <a:prstGeom prst="rect">
            <a:avLst/>
          </a:prstGeom>
        </p:spPr>
      </p:pic>
      <p:sp>
        <p:nvSpPr>
          <p:cNvPr id="4" name="Text Placeholder 4">
            <a:extLst>
              <a:ext uri="{FF2B5EF4-FFF2-40B4-BE49-F238E27FC236}">
                <a16:creationId xmlns:a16="http://schemas.microsoft.com/office/drawing/2014/main" id="{ACD7D6F0-F9E7-1C09-EB15-038D1D3AC70A}"/>
              </a:ext>
            </a:extLst>
          </p:cNvPr>
          <p:cNvSpPr txBox="1">
            <a:spLocks/>
          </p:cNvSpPr>
          <p:nvPr/>
        </p:nvSpPr>
        <p:spPr>
          <a:xfrm>
            <a:off x="1622780" y="4902867"/>
            <a:ext cx="9809425" cy="104074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fontAlgn="base" hangingPunct="0">
              <a:lnSpc>
                <a:spcPct val="107000"/>
              </a:lnSpc>
              <a:spcAft>
                <a:spcPts val="800"/>
              </a:spcAft>
              <a:buFont typeface="Symbol" panose="05050102010706020507" pitchFamily="18" charset="2"/>
              <a:buChar char=""/>
            </a:pPr>
            <a:r>
              <a:rPr lang="en-AU" sz="2000" spc="60" dirty="0">
                <a:solidFill>
                  <a:srgbClr val="3B3838"/>
                </a:solidFill>
                <a:latin typeface="Gantari Light" pitchFamily="2" charset="0"/>
                <a:cs typeface="Times New Roman" panose="02020603050405020304" pitchFamily="18" charset="0"/>
              </a:rPr>
              <a:t>Review every 5-10 years to adapt prioritisation and implementation actions.</a:t>
            </a:r>
          </a:p>
          <a:p>
            <a:endParaRPr lang="en-US" sz="2000" dirty="0"/>
          </a:p>
        </p:txBody>
      </p:sp>
      <p:pic>
        <p:nvPicPr>
          <p:cNvPr id="6" name="Slide_30">
            <a:hlinkClick r:id="" action="ppaction://media"/>
            <a:extLst>
              <a:ext uri="{FF2B5EF4-FFF2-40B4-BE49-F238E27FC236}">
                <a16:creationId xmlns:a16="http://schemas.microsoft.com/office/drawing/2014/main" id="{8E58DC0A-908B-17DC-B480-3A1DDCDF0EA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90339" y="322182"/>
            <a:ext cx="609600" cy="609600"/>
          </a:xfrm>
          <a:prstGeom prst="rect">
            <a:avLst/>
          </a:prstGeom>
        </p:spPr>
      </p:pic>
    </p:spTree>
    <p:extLst>
      <p:ext uri="{BB962C8B-B14F-4D97-AF65-F5344CB8AC3E}">
        <p14:creationId xmlns:p14="http://schemas.microsoft.com/office/powerpoint/2010/main" val="2044484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0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D9356FEB-94BF-EEB1-48DB-1FA4F3126EA3}"/>
              </a:ext>
            </a:extLst>
          </p:cNvPr>
          <p:cNvSpPr>
            <a:spLocks noGrp="1"/>
          </p:cNvSpPr>
          <p:nvPr>
            <p:ph type="body" sz="quarter" idx="12"/>
          </p:nvPr>
        </p:nvSpPr>
        <p:spPr>
          <a:xfrm>
            <a:off x="654850" y="1205510"/>
            <a:ext cx="7357036" cy="503488"/>
          </a:xfrm>
        </p:spPr>
        <p:txBody>
          <a:bodyPr anchor="b"/>
          <a:lstStyle/>
          <a:p>
            <a:r>
              <a:rPr lang="en-US" dirty="0"/>
              <a:t>Benefits of Local Biodiversity Strategies</a:t>
            </a:r>
          </a:p>
        </p:txBody>
      </p:sp>
      <p:sp>
        <p:nvSpPr>
          <p:cNvPr id="9" name="Text Placeholder 2">
            <a:extLst>
              <a:ext uri="{FF2B5EF4-FFF2-40B4-BE49-F238E27FC236}">
                <a16:creationId xmlns:a16="http://schemas.microsoft.com/office/drawing/2014/main" id="{0C471786-961D-6B86-F330-164325BACD76}"/>
              </a:ext>
            </a:extLst>
          </p:cNvPr>
          <p:cNvSpPr>
            <a:spLocks noGrp="1"/>
          </p:cNvSpPr>
          <p:nvPr>
            <p:ph type="body" sz="quarter" idx="13"/>
          </p:nvPr>
        </p:nvSpPr>
        <p:spPr>
          <a:xfrm>
            <a:off x="654850" y="1977404"/>
            <a:ext cx="10827236" cy="3987141"/>
          </a:xfrm>
        </p:spPr>
        <p:txBody>
          <a:bodyPr/>
          <a:lstStyle/>
          <a:p>
            <a:pPr marL="342900" lvl="0" indent="-342900" algn="just" hangingPunct="0">
              <a:spcBef>
                <a:spcPts val="0"/>
              </a:spcBef>
              <a:buFont typeface="Symbol" panose="05050102010706020507" pitchFamily="18" charset="2"/>
              <a:buChar char=""/>
            </a:pPr>
            <a:r>
              <a:rPr lang="en-AU" sz="1800" spc="60" dirty="0">
                <a:solidFill>
                  <a:srgbClr val="3B3838"/>
                </a:solidFill>
                <a:effectLst/>
                <a:latin typeface="Gantari Light" pitchFamily="2" charset="0"/>
                <a:ea typeface="DengXian" panose="02010600030101010101" pitchFamily="2" charset="-122"/>
                <a:cs typeface="Times New Roman" panose="02020603050405020304" pitchFamily="18" charset="0"/>
              </a:rPr>
              <a:t>Early consideration of biodiversity in land use planning</a:t>
            </a:r>
          </a:p>
          <a:p>
            <a:pPr lvl="0" algn="just" hangingPunct="0">
              <a:spcBef>
                <a:spcPts val="0"/>
              </a:spcBef>
            </a:pPr>
            <a:endParaRPr lang="en-US" sz="1800" spc="60" dirty="0">
              <a:solidFill>
                <a:srgbClr val="3B3838"/>
              </a:solidFill>
              <a:latin typeface="Gantari Light" pitchFamily="2" charset="0"/>
              <a:ea typeface="DengXian" panose="02010600030101010101" pitchFamily="2" charset="-122"/>
              <a:cs typeface="Times New Roman" panose="02020603050405020304" pitchFamily="18" charset="0"/>
            </a:endParaRPr>
          </a:p>
          <a:p>
            <a:pPr marL="342900" indent="-342900" algn="just" hangingPunct="0">
              <a:spcBef>
                <a:spcPts val="0"/>
              </a:spcBef>
              <a:buFont typeface="Symbol" panose="05050102010706020507" pitchFamily="18" charset="2"/>
              <a:buChar char=""/>
            </a:pPr>
            <a:r>
              <a:rPr lang="en-US" sz="1800" spc="60" dirty="0">
                <a:solidFill>
                  <a:srgbClr val="3B3838"/>
                </a:solidFill>
                <a:latin typeface="Gantari Light" pitchFamily="2" charset="0"/>
                <a:ea typeface="DengXian" panose="02010600030101010101" pitchFamily="2" charset="-122"/>
                <a:cs typeface="Times New Roman" panose="02020603050405020304" pitchFamily="18" charset="0"/>
              </a:rPr>
              <a:t>Support for land use/development application </a:t>
            </a:r>
          </a:p>
          <a:p>
            <a:pPr marL="342900" indent="-342900" algn="just" hangingPunct="0">
              <a:spcBef>
                <a:spcPts val="0"/>
              </a:spcBef>
              <a:buFont typeface="Symbol" panose="05050102010706020507" pitchFamily="18" charset="2"/>
              <a:buChar char=""/>
            </a:pPr>
            <a:endParaRPr lang="en-US" sz="1800" spc="60" dirty="0">
              <a:solidFill>
                <a:srgbClr val="3B3838"/>
              </a:solidFill>
              <a:latin typeface="Gantari Light" pitchFamily="2" charset="0"/>
              <a:ea typeface="DengXian" panose="02010600030101010101" pitchFamily="2" charset="-122"/>
              <a:cs typeface="Times New Roman" panose="02020603050405020304" pitchFamily="18" charset="0"/>
            </a:endParaRPr>
          </a:p>
          <a:p>
            <a:pPr marL="342900" indent="-342900" algn="just" hangingPunct="0">
              <a:spcBef>
                <a:spcPts val="0"/>
              </a:spcBef>
              <a:buFont typeface="Symbol" panose="05050102010706020507" pitchFamily="18" charset="2"/>
              <a:buChar char=""/>
            </a:pPr>
            <a:r>
              <a:rPr lang="en-US" sz="1800" spc="60" dirty="0">
                <a:solidFill>
                  <a:srgbClr val="3B3838"/>
                </a:solidFill>
                <a:latin typeface="Gantari Light" pitchFamily="2" charset="0"/>
                <a:ea typeface="DengXian" panose="02010600030101010101" pitchFamily="2" charset="-122"/>
                <a:cs typeface="Times New Roman" panose="02020603050405020304" pitchFamily="18" charset="0"/>
              </a:rPr>
              <a:t>I</a:t>
            </a:r>
            <a:r>
              <a:rPr lang="en-US" sz="1800" spc="60" dirty="0">
                <a:solidFill>
                  <a:srgbClr val="3B3838"/>
                </a:solidFill>
                <a:effectLst/>
                <a:latin typeface="Gantari Light" pitchFamily="2" charset="0"/>
                <a:ea typeface="DengXian" panose="02010600030101010101" pitchFamily="2" charset="-122"/>
                <a:cs typeface="Times New Roman" panose="02020603050405020304" pitchFamily="18" charset="0"/>
              </a:rPr>
              <a:t>ncreased transparency on what ‘significant’ vegetation or natural area means locally and where these ‘significant’ areas are located</a:t>
            </a:r>
            <a:endParaRPr lang="en-AU" sz="1800" spc="60" dirty="0">
              <a:solidFill>
                <a:srgbClr val="3B3838"/>
              </a:solidFill>
              <a:effectLst/>
              <a:latin typeface="Gantari Light" pitchFamily="2" charset="0"/>
              <a:ea typeface="DengXian" panose="02010600030101010101" pitchFamily="2" charset="-122"/>
              <a:cs typeface="Times New Roman" panose="02020603050405020304" pitchFamily="18" charset="0"/>
            </a:endParaRPr>
          </a:p>
          <a:p>
            <a:pPr marL="453390" algn="just" hangingPunct="0">
              <a:spcBef>
                <a:spcPts val="0"/>
              </a:spcBef>
            </a:pPr>
            <a:r>
              <a:rPr lang="en-AU" sz="1800" spc="60" dirty="0">
                <a:solidFill>
                  <a:srgbClr val="3B3838"/>
                </a:solidFill>
                <a:effectLst/>
                <a:latin typeface="Gantari Light" pitchFamily="2" charset="0"/>
                <a:ea typeface="DengXian" panose="02010600030101010101" pitchFamily="2" charset="-122"/>
                <a:cs typeface="Times New Roman" panose="02020603050405020304" pitchFamily="18" charset="0"/>
              </a:rPr>
              <a:t> </a:t>
            </a:r>
          </a:p>
          <a:p>
            <a:pPr marL="342900" lvl="0" indent="-342900" algn="just" hangingPunct="0">
              <a:spcBef>
                <a:spcPts val="0"/>
              </a:spcBef>
              <a:buFont typeface="Symbol" panose="05050102010706020507" pitchFamily="18" charset="2"/>
              <a:buChar char=""/>
            </a:pPr>
            <a:r>
              <a:rPr lang="en-AU" sz="1800" spc="60" dirty="0">
                <a:solidFill>
                  <a:srgbClr val="3B3838"/>
                </a:solidFill>
                <a:effectLst/>
                <a:latin typeface="Gantari Light" pitchFamily="2" charset="0"/>
                <a:ea typeface="DengXian" panose="02010600030101010101" pitchFamily="2" charset="-122"/>
                <a:cs typeface="Times New Roman" panose="02020603050405020304" pitchFamily="18" charset="0"/>
              </a:rPr>
              <a:t>Local protection targets contribute to improved conservation status of biodiversity at regional levels</a:t>
            </a:r>
          </a:p>
          <a:p>
            <a:pPr marL="453390" algn="just" hangingPunct="0">
              <a:spcBef>
                <a:spcPts val="0"/>
              </a:spcBef>
            </a:pPr>
            <a:r>
              <a:rPr lang="en-AU" sz="1800" spc="60" dirty="0">
                <a:solidFill>
                  <a:srgbClr val="3B3838"/>
                </a:solidFill>
                <a:effectLst/>
                <a:latin typeface="Gantari Light" pitchFamily="2" charset="0"/>
                <a:ea typeface="DengXian" panose="02010600030101010101" pitchFamily="2" charset="-122"/>
                <a:cs typeface="Times New Roman" panose="02020603050405020304" pitchFamily="18" charset="0"/>
              </a:rPr>
              <a:t> </a:t>
            </a:r>
          </a:p>
          <a:p>
            <a:pPr marL="342900" lvl="0" indent="-342900" algn="just" hangingPunct="0">
              <a:spcBef>
                <a:spcPts val="0"/>
              </a:spcBef>
              <a:buFont typeface="Symbol" panose="05050102010706020507" pitchFamily="18" charset="2"/>
              <a:buChar char=""/>
            </a:pPr>
            <a:r>
              <a:rPr lang="en-AU" sz="1800" spc="60" dirty="0">
                <a:solidFill>
                  <a:srgbClr val="3B3838"/>
                </a:solidFill>
                <a:effectLst/>
                <a:latin typeface="Gantari Light" pitchFamily="2" charset="0"/>
                <a:ea typeface="DengXian" panose="02010600030101010101" pitchFamily="2" charset="-122"/>
                <a:cs typeface="Times New Roman" panose="02020603050405020304" pitchFamily="18" charset="0"/>
              </a:rPr>
              <a:t>Identification of opportunities for restoration (local reserves, ecological linkages)</a:t>
            </a:r>
          </a:p>
          <a:p>
            <a:pPr marL="453390" algn="just" hangingPunct="0">
              <a:spcBef>
                <a:spcPts val="0"/>
              </a:spcBef>
            </a:pPr>
            <a:r>
              <a:rPr lang="en-AU" sz="1800" spc="60" dirty="0">
                <a:solidFill>
                  <a:srgbClr val="3B3838"/>
                </a:solidFill>
                <a:effectLst/>
                <a:latin typeface="Gantari Light" pitchFamily="2" charset="0"/>
                <a:ea typeface="DengXian" panose="02010600030101010101" pitchFamily="2" charset="-122"/>
                <a:cs typeface="Times New Roman" panose="02020603050405020304" pitchFamily="18" charset="0"/>
              </a:rPr>
              <a:t> </a:t>
            </a:r>
          </a:p>
          <a:p>
            <a:pPr marL="342900" lvl="0" indent="-342900" algn="just" hangingPunct="0">
              <a:spcBef>
                <a:spcPts val="0"/>
              </a:spcBef>
              <a:buFont typeface="Symbol" panose="05050102010706020507" pitchFamily="18" charset="2"/>
              <a:buChar char=""/>
            </a:pPr>
            <a:r>
              <a:rPr lang="en-AU" sz="1800" spc="60" dirty="0">
                <a:solidFill>
                  <a:srgbClr val="3B3838"/>
                </a:solidFill>
                <a:effectLst/>
                <a:latin typeface="Gantari Light" pitchFamily="2" charset="0"/>
                <a:ea typeface="DengXian" panose="02010600030101010101" pitchFamily="2" charset="-122"/>
                <a:cs typeface="Times New Roman" panose="02020603050405020304" pitchFamily="18" charset="0"/>
              </a:rPr>
              <a:t>Mainstreaming biodiversity across Local Government operations and meeting regulatory requirements.</a:t>
            </a:r>
            <a:endParaRPr lang="en-US" sz="2000" dirty="0">
              <a:latin typeface="Gantari Light" pitchFamily="2" charset="0"/>
            </a:endParaRPr>
          </a:p>
        </p:txBody>
      </p:sp>
      <p:pic>
        <p:nvPicPr>
          <p:cNvPr id="2" name="Slide_31">
            <a:hlinkClick r:id="" action="ppaction://media"/>
            <a:extLst>
              <a:ext uri="{FF2B5EF4-FFF2-40B4-BE49-F238E27FC236}">
                <a16:creationId xmlns:a16="http://schemas.microsoft.com/office/drawing/2014/main" id="{F3C3B30D-DCF7-AC3B-7BD1-307C92D5D5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53910" y="565718"/>
            <a:ext cx="609600" cy="609600"/>
          </a:xfrm>
          <a:prstGeom prst="rect">
            <a:avLst/>
          </a:prstGeom>
        </p:spPr>
      </p:pic>
    </p:spTree>
    <p:extLst>
      <p:ext uri="{BB962C8B-B14F-4D97-AF65-F5344CB8AC3E}">
        <p14:creationId xmlns:p14="http://schemas.microsoft.com/office/powerpoint/2010/main" val="358429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8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9">
            <a:extLst>
              <a:ext uri="{FF2B5EF4-FFF2-40B4-BE49-F238E27FC236}">
                <a16:creationId xmlns:a16="http://schemas.microsoft.com/office/drawing/2014/main" id="{12B2E8F8-A6F8-3E87-B51E-E379982FD0B0}"/>
              </a:ext>
            </a:extLst>
          </p:cNvPr>
          <p:cNvSpPr txBox="1">
            <a:spLocks/>
          </p:cNvSpPr>
          <p:nvPr/>
        </p:nvSpPr>
        <p:spPr>
          <a:xfrm>
            <a:off x="373310" y="2475723"/>
            <a:ext cx="5770227" cy="12926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600" dirty="0">
                <a:solidFill>
                  <a:schemeClr val="bg1"/>
                </a:solidFill>
              </a:rPr>
              <a:t>In Perth and Peel, 60% of remaining vegetation is in 8 Local Government areas with quantitative targets for protection adopted via Local Biodiversity Strategies (2014)</a:t>
            </a:r>
          </a:p>
          <a:p>
            <a:pPr>
              <a:lnSpc>
                <a:spcPct val="100000"/>
              </a:lnSpc>
            </a:pPr>
            <a:r>
              <a:rPr lang="en-AU" sz="1600" dirty="0">
                <a:solidFill>
                  <a:schemeClr val="bg1"/>
                </a:solidFill>
              </a:rPr>
              <a:t> Implementation of targets for the Darling Scarp vegetation complex could prevent its potential decline below the 30% threshold at bioregion level</a:t>
            </a:r>
          </a:p>
          <a:p>
            <a:pPr>
              <a:lnSpc>
                <a:spcPct val="100000"/>
              </a:lnSpc>
            </a:pPr>
            <a:endParaRPr lang="en-US" sz="1600" dirty="0"/>
          </a:p>
        </p:txBody>
      </p:sp>
      <p:sp>
        <p:nvSpPr>
          <p:cNvPr id="9" name="Text Placeholder 7">
            <a:extLst>
              <a:ext uri="{FF2B5EF4-FFF2-40B4-BE49-F238E27FC236}">
                <a16:creationId xmlns:a16="http://schemas.microsoft.com/office/drawing/2014/main" id="{55EBB1C3-9FE4-5FD9-041B-4B220AD34377}"/>
              </a:ext>
            </a:extLst>
          </p:cNvPr>
          <p:cNvSpPr txBox="1">
            <a:spLocks/>
          </p:cNvSpPr>
          <p:nvPr/>
        </p:nvSpPr>
        <p:spPr>
          <a:xfrm>
            <a:off x="1997478" y="596597"/>
            <a:ext cx="4637088" cy="1031332"/>
          </a:xfrm>
          <a:prstGeom prst="rect">
            <a:avLst/>
          </a:prstGeom>
        </p:spPr>
        <p:txBody>
          <a:bodyPr anchor="b"/>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100" dirty="0">
                <a:solidFill>
                  <a:schemeClr val="bg1"/>
                </a:solidFill>
                <a:latin typeface="Gantari SemiBold" pitchFamily="2" charset="0"/>
              </a:rPr>
              <a:t>Contribution to conservation</a:t>
            </a:r>
          </a:p>
        </p:txBody>
      </p:sp>
      <p:sp>
        <p:nvSpPr>
          <p:cNvPr id="17" name="Text Placeholder 19">
            <a:extLst>
              <a:ext uri="{FF2B5EF4-FFF2-40B4-BE49-F238E27FC236}">
                <a16:creationId xmlns:a16="http://schemas.microsoft.com/office/drawing/2014/main" id="{43A4CD78-AA68-E6DE-556C-4B34938AC876}"/>
              </a:ext>
            </a:extLst>
          </p:cNvPr>
          <p:cNvSpPr txBox="1">
            <a:spLocks/>
          </p:cNvSpPr>
          <p:nvPr/>
        </p:nvSpPr>
        <p:spPr>
          <a:xfrm>
            <a:off x="373310" y="4263881"/>
            <a:ext cx="5508399" cy="5580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600" dirty="0">
                <a:solidFill>
                  <a:schemeClr val="bg1"/>
                </a:solidFill>
              </a:rPr>
              <a:t>Shire of </a:t>
            </a:r>
            <a:r>
              <a:rPr lang="en-US" sz="1600" dirty="0" err="1">
                <a:solidFill>
                  <a:schemeClr val="bg1"/>
                </a:solidFill>
              </a:rPr>
              <a:t>Mundaring</a:t>
            </a:r>
            <a:r>
              <a:rPr lang="en-US" sz="1600" dirty="0">
                <a:solidFill>
                  <a:schemeClr val="bg1"/>
                </a:solidFill>
              </a:rPr>
              <a:t> – increased regional protection status for two vegetation complexes by 1%</a:t>
            </a:r>
          </a:p>
        </p:txBody>
      </p:sp>
      <p:cxnSp>
        <p:nvCxnSpPr>
          <p:cNvPr id="18" name="Straight Connector 17">
            <a:extLst>
              <a:ext uri="{FF2B5EF4-FFF2-40B4-BE49-F238E27FC236}">
                <a16:creationId xmlns:a16="http://schemas.microsoft.com/office/drawing/2014/main" id="{A7BDC49E-7E55-A741-3267-97FE6957AAA0}"/>
              </a:ext>
            </a:extLst>
          </p:cNvPr>
          <p:cNvCxnSpPr/>
          <p:nvPr/>
        </p:nvCxnSpPr>
        <p:spPr>
          <a:xfrm>
            <a:off x="461542" y="5141201"/>
            <a:ext cx="549808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 Placeholder 19">
            <a:extLst>
              <a:ext uri="{FF2B5EF4-FFF2-40B4-BE49-F238E27FC236}">
                <a16:creationId xmlns:a16="http://schemas.microsoft.com/office/drawing/2014/main" id="{D0273995-7FCC-9556-009D-26E6AFBFAB6A}"/>
              </a:ext>
            </a:extLst>
          </p:cNvPr>
          <p:cNvSpPr txBox="1">
            <a:spLocks/>
          </p:cNvSpPr>
          <p:nvPr/>
        </p:nvSpPr>
        <p:spPr>
          <a:xfrm>
            <a:off x="421148" y="5317484"/>
            <a:ext cx="5674550" cy="106140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solidFill>
                  <a:schemeClr val="bg1"/>
                </a:solidFill>
              </a:rPr>
              <a:t>Shire of Augusta-Margaret River - </a:t>
            </a:r>
            <a:r>
              <a:rPr lang="en-AU" sz="1600" dirty="0">
                <a:solidFill>
                  <a:schemeClr val="bg1"/>
                </a:solidFill>
              </a:rPr>
              <a:t>Natural areas representative of eight vegetation complexes are protected only through the Shire’s Local Planning Scheme provisions of three zones</a:t>
            </a:r>
            <a:endParaRPr lang="en-US" sz="1600" dirty="0">
              <a:solidFill>
                <a:schemeClr val="bg1"/>
              </a:solidFill>
            </a:endParaRPr>
          </a:p>
        </p:txBody>
      </p:sp>
      <p:pic>
        <p:nvPicPr>
          <p:cNvPr id="6" name="Picture 5" descr="A close up of a plant&#10;&#10;Description automatically generated">
            <a:extLst>
              <a:ext uri="{FF2B5EF4-FFF2-40B4-BE49-F238E27FC236}">
                <a16:creationId xmlns:a16="http://schemas.microsoft.com/office/drawing/2014/main" id="{A5317647-1EA3-E8FA-F610-2E35C9707B42}"/>
              </a:ext>
            </a:extLst>
          </p:cNvPr>
          <p:cNvPicPr>
            <a:picLocks noChangeAspect="1"/>
          </p:cNvPicPr>
          <p:nvPr/>
        </p:nvPicPr>
        <p:blipFill>
          <a:blip r:embed="rId5">
            <a:extLst>
              <a:ext uri="{28A0092B-C50C-407E-A947-70E740481C1C}">
                <a14:useLocalDpi xmlns:a14="http://schemas.microsoft.com/office/drawing/2010/main" val="0"/>
              </a:ext>
            </a:extLst>
          </a:blip>
          <a:srcRect l="34501" r="4722"/>
          <a:stretch/>
        </p:blipFill>
        <p:spPr>
          <a:xfrm>
            <a:off x="6634566" y="0"/>
            <a:ext cx="5557434" cy="6858000"/>
          </a:xfrm>
          <a:prstGeom prst="rect">
            <a:avLst/>
          </a:prstGeom>
        </p:spPr>
      </p:pic>
      <p:sp>
        <p:nvSpPr>
          <p:cNvPr id="7" name="TextBox 6">
            <a:extLst>
              <a:ext uri="{FF2B5EF4-FFF2-40B4-BE49-F238E27FC236}">
                <a16:creationId xmlns:a16="http://schemas.microsoft.com/office/drawing/2014/main" id="{7A42A7EF-F942-3B01-17C9-661B7AFFBEA6}"/>
              </a:ext>
            </a:extLst>
          </p:cNvPr>
          <p:cNvSpPr txBox="1"/>
          <p:nvPr/>
        </p:nvSpPr>
        <p:spPr>
          <a:xfrm>
            <a:off x="10991850" y="6596390"/>
            <a:ext cx="1200150" cy="261610"/>
          </a:xfrm>
          <a:prstGeom prst="rect">
            <a:avLst/>
          </a:prstGeom>
          <a:noFill/>
        </p:spPr>
        <p:txBody>
          <a:bodyPr wrap="square" rtlCol="0">
            <a:spAutoFit/>
          </a:bodyPr>
          <a:lstStyle/>
          <a:p>
            <a:r>
              <a:rPr lang="en-AU" sz="1100" i="1" dirty="0">
                <a:solidFill>
                  <a:schemeClr val="bg1"/>
                </a:solidFill>
              </a:rPr>
              <a:t>Photo: WALGA </a:t>
            </a:r>
          </a:p>
        </p:txBody>
      </p:sp>
      <p:pic>
        <p:nvPicPr>
          <p:cNvPr id="2" name="Slide_32">
            <a:hlinkClick r:id="" action="ppaction://media"/>
            <a:extLst>
              <a:ext uri="{FF2B5EF4-FFF2-40B4-BE49-F238E27FC236}">
                <a16:creationId xmlns:a16="http://schemas.microsoft.com/office/drawing/2014/main" id="{EEC49BAD-9405-D6C3-D912-D897712B9E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10773" y="225600"/>
            <a:ext cx="609600" cy="609600"/>
          </a:xfrm>
          <a:prstGeom prst="rect">
            <a:avLst/>
          </a:prstGeom>
        </p:spPr>
      </p:pic>
    </p:spTree>
    <p:extLst>
      <p:ext uri="{BB962C8B-B14F-4D97-AF65-F5344CB8AC3E}">
        <p14:creationId xmlns:p14="http://schemas.microsoft.com/office/powerpoint/2010/main" val="3727931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blue square with white dots&#10;&#10;Description automatically generated">
            <a:extLst>
              <a:ext uri="{FF2B5EF4-FFF2-40B4-BE49-F238E27FC236}">
                <a16:creationId xmlns:a16="http://schemas.microsoft.com/office/drawing/2014/main" id="{B8BBDBA4-DE50-F8AD-0915-146ACA20E85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2981194"/>
            <a:ext cx="12191775" cy="3876805"/>
          </a:xfrm>
          <a:prstGeom prst="rect">
            <a:avLst/>
          </a:prstGeom>
          <a:ln>
            <a:solidFill>
              <a:srgbClr val="002448"/>
            </a:solidFill>
          </a:ln>
        </p:spPr>
      </p:pic>
      <p:sp>
        <p:nvSpPr>
          <p:cNvPr id="11" name="Text Placeholder 10">
            <a:extLst>
              <a:ext uri="{FF2B5EF4-FFF2-40B4-BE49-F238E27FC236}">
                <a16:creationId xmlns:a16="http://schemas.microsoft.com/office/drawing/2014/main" id="{828DC69A-C6A1-F44C-8505-22DE5090CED4}"/>
              </a:ext>
            </a:extLst>
          </p:cNvPr>
          <p:cNvSpPr>
            <a:spLocks noGrp="1"/>
          </p:cNvSpPr>
          <p:nvPr>
            <p:ph type="body" sz="quarter" idx="15"/>
          </p:nvPr>
        </p:nvSpPr>
        <p:spPr/>
        <p:txBody>
          <a:bodyPr/>
          <a:lstStyle/>
          <a:p>
            <a:fld id="{2D2125C3-12D6-9C4D-A886-EF33B9EE15C6}" type="slidenum">
              <a:rPr lang="en-US" smtClean="0"/>
              <a:t>33</a:t>
            </a:fld>
            <a:endParaRPr lang="en-US" dirty="0"/>
          </a:p>
        </p:txBody>
      </p:sp>
      <p:sp>
        <p:nvSpPr>
          <p:cNvPr id="5" name="Text Placeholder 7">
            <a:extLst>
              <a:ext uri="{FF2B5EF4-FFF2-40B4-BE49-F238E27FC236}">
                <a16:creationId xmlns:a16="http://schemas.microsoft.com/office/drawing/2014/main" id="{D9356FEB-94BF-EEB1-48DB-1FA4F3126EA3}"/>
              </a:ext>
            </a:extLst>
          </p:cNvPr>
          <p:cNvSpPr>
            <a:spLocks noGrp="1"/>
          </p:cNvSpPr>
          <p:nvPr>
            <p:ph type="body" sz="quarter" idx="12"/>
          </p:nvPr>
        </p:nvSpPr>
        <p:spPr>
          <a:xfrm>
            <a:off x="1810949" y="519205"/>
            <a:ext cx="8569713" cy="503488"/>
          </a:xfrm>
        </p:spPr>
        <p:txBody>
          <a:bodyPr anchor="b"/>
          <a:lstStyle/>
          <a:p>
            <a:r>
              <a:rPr lang="en-US" dirty="0"/>
              <a:t>Local Biodiversity Planning Summary</a:t>
            </a:r>
          </a:p>
        </p:txBody>
      </p:sp>
      <p:sp>
        <p:nvSpPr>
          <p:cNvPr id="8" name="Text Placeholder 1">
            <a:extLst>
              <a:ext uri="{FF2B5EF4-FFF2-40B4-BE49-F238E27FC236}">
                <a16:creationId xmlns:a16="http://schemas.microsoft.com/office/drawing/2014/main" id="{27CBEEB6-7025-FF4E-B274-73EB46DF0D61}"/>
              </a:ext>
            </a:extLst>
          </p:cNvPr>
          <p:cNvSpPr txBox="1">
            <a:spLocks/>
          </p:cNvSpPr>
          <p:nvPr/>
        </p:nvSpPr>
        <p:spPr>
          <a:xfrm>
            <a:off x="828876" y="3837959"/>
            <a:ext cx="2843375" cy="31115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3100" b="1" i="0" kern="1200" baseline="0">
                <a:solidFill>
                  <a:srgbClr val="009DD1"/>
                </a:solidFill>
                <a:latin typeface="Gantari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bg1"/>
                </a:solidFill>
                <a:latin typeface="+mn-lt"/>
              </a:rPr>
              <a:t>Strategic Benefits  </a:t>
            </a:r>
          </a:p>
        </p:txBody>
      </p:sp>
      <p:sp>
        <p:nvSpPr>
          <p:cNvPr id="9" name="Text Placeholder 2">
            <a:extLst>
              <a:ext uri="{FF2B5EF4-FFF2-40B4-BE49-F238E27FC236}">
                <a16:creationId xmlns:a16="http://schemas.microsoft.com/office/drawing/2014/main" id="{0C471786-961D-6B86-F330-164325BACD76}"/>
              </a:ext>
            </a:extLst>
          </p:cNvPr>
          <p:cNvSpPr>
            <a:spLocks noGrp="1"/>
          </p:cNvSpPr>
          <p:nvPr>
            <p:ph type="body" sz="quarter" idx="13"/>
          </p:nvPr>
        </p:nvSpPr>
        <p:spPr>
          <a:xfrm>
            <a:off x="518259" y="4177088"/>
            <a:ext cx="3026411" cy="2680911"/>
          </a:xfrm>
        </p:spPr>
        <p:txBody>
          <a:bodyPr/>
          <a:lstStyle/>
          <a:p>
            <a:pPr>
              <a:lnSpc>
                <a:spcPct val="100000"/>
              </a:lnSpc>
            </a:pPr>
            <a:r>
              <a:rPr lang="en-US" sz="1600" dirty="0">
                <a:solidFill>
                  <a:schemeClr val="bg1"/>
                </a:solidFill>
              </a:rPr>
              <a:t>An instrument for delivering on Strategic Community Plan objectives</a:t>
            </a:r>
          </a:p>
          <a:p>
            <a:pPr>
              <a:lnSpc>
                <a:spcPct val="100000"/>
              </a:lnSpc>
            </a:pPr>
            <a:r>
              <a:rPr lang="en-US" sz="1600" dirty="0">
                <a:solidFill>
                  <a:schemeClr val="bg1"/>
                </a:solidFill>
              </a:rPr>
              <a:t>Transparency in decision making</a:t>
            </a:r>
          </a:p>
          <a:p>
            <a:pPr>
              <a:lnSpc>
                <a:spcPct val="100000"/>
              </a:lnSpc>
            </a:pPr>
            <a:r>
              <a:rPr lang="en-US" sz="1600" dirty="0">
                <a:solidFill>
                  <a:schemeClr val="bg1"/>
                </a:solidFill>
              </a:rPr>
              <a:t>Early consideration of biodiversity in </a:t>
            </a:r>
            <a:r>
              <a:rPr lang="en-US" dirty="0">
                <a:solidFill>
                  <a:schemeClr val="bg1"/>
                </a:solidFill>
              </a:rPr>
              <a:t>Local Government operations (planning &amp; asset management)</a:t>
            </a:r>
            <a:endParaRPr lang="en-US" sz="1600" dirty="0">
              <a:solidFill>
                <a:schemeClr val="bg1"/>
              </a:solidFill>
            </a:endParaRPr>
          </a:p>
          <a:p>
            <a:pPr>
              <a:lnSpc>
                <a:spcPct val="100000"/>
              </a:lnSpc>
            </a:pPr>
            <a:endParaRPr lang="en-US" sz="1600" dirty="0">
              <a:solidFill>
                <a:schemeClr val="bg1"/>
              </a:solidFill>
            </a:endParaRPr>
          </a:p>
          <a:p>
            <a:pPr>
              <a:lnSpc>
                <a:spcPct val="100000"/>
              </a:lnSpc>
            </a:pPr>
            <a:endParaRPr lang="en-US" sz="1600" dirty="0">
              <a:solidFill>
                <a:schemeClr val="bg1"/>
              </a:solidFill>
            </a:endParaRPr>
          </a:p>
          <a:p>
            <a:pPr>
              <a:lnSpc>
                <a:spcPct val="100000"/>
              </a:lnSpc>
            </a:pPr>
            <a:r>
              <a:rPr lang="en-US" sz="1600" dirty="0">
                <a:solidFill>
                  <a:schemeClr val="bg1"/>
                </a:solidFill>
              </a:rPr>
              <a:t> </a:t>
            </a:r>
          </a:p>
        </p:txBody>
      </p:sp>
      <p:sp>
        <p:nvSpPr>
          <p:cNvPr id="12" name="Text Placeholder 4">
            <a:extLst>
              <a:ext uri="{FF2B5EF4-FFF2-40B4-BE49-F238E27FC236}">
                <a16:creationId xmlns:a16="http://schemas.microsoft.com/office/drawing/2014/main" id="{C6CFAB74-00AA-7AFA-D6EA-A564C79E2CDB}"/>
              </a:ext>
            </a:extLst>
          </p:cNvPr>
          <p:cNvSpPr txBox="1">
            <a:spLocks/>
          </p:cNvSpPr>
          <p:nvPr/>
        </p:nvSpPr>
        <p:spPr>
          <a:xfrm>
            <a:off x="3880232" y="4165255"/>
            <a:ext cx="2330684" cy="1677593"/>
          </a:xfrm>
          <a:prstGeom prst="rect">
            <a:avLst/>
          </a:prstGeom>
        </p:spPr>
        <p:txBody>
          <a:bodyPr vert="horz" lIns="0" tIns="0" rIns="0" bIns="0" rtlCol="0">
            <a:noAutofit/>
          </a:bodyPr>
          <a:lstStyle>
            <a:lvl1pPr marL="0" indent="0" algn="r" defTabSz="914400" rtl="0" eaLnBrk="1" latinLnBrk="0" hangingPunct="1">
              <a:lnSpc>
                <a:spcPct val="90000"/>
              </a:lnSpc>
              <a:spcBef>
                <a:spcPts val="0"/>
              </a:spcBef>
              <a:buFont typeface="Arial" panose="020B0604020202020204" pitchFamily="34" charset="0"/>
              <a:buNone/>
              <a:defRPr sz="800" kern="1200" baseline="0">
                <a:solidFill>
                  <a:schemeClr val="bg1"/>
                </a:solidFill>
                <a:latin typeface="Gantari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r>
              <a:rPr lang="en-US" sz="1600" dirty="0"/>
              <a:t>Local Government Guidelines for Biodiversity Planning</a:t>
            </a:r>
          </a:p>
          <a:p>
            <a:pPr algn="l">
              <a:lnSpc>
                <a:spcPct val="100000"/>
              </a:lnSpc>
            </a:pPr>
            <a:r>
              <a:rPr lang="en-US" sz="1600" dirty="0"/>
              <a:t> </a:t>
            </a:r>
          </a:p>
          <a:p>
            <a:pPr algn="l">
              <a:lnSpc>
                <a:spcPct val="100000"/>
              </a:lnSpc>
            </a:pPr>
            <a:r>
              <a:rPr lang="en-US" sz="1600" dirty="0"/>
              <a:t>NAIA Templates </a:t>
            </a:r>
          </a:p>
          <a:p>
            <a:pPr algn="l">
              <a:lnSpc>
                <a:spcPct val="100000"/>
              </a:lnSpc>
            </a:pPr>
            <a:endParaRPr lang="en-US" sz="1600" dirty="0"/>
          </a:p>
          <a:p>
            <a:pPr algn="l">
              <a:lnSpc>
                <a:spcPct val="100000"/>
              </a:lnSpc>
            </a:pPr>
            <a:r>
              <a:rPr lang="en-US" sz="1600" dirty="0"/>
              <a:t>Mapping data </a:t>
            </a:r>
          </a:p>
          <a:p>
            <a:pPr algn="l">
              <a:lnSpc>
                <a:spcPct val="100000"/>
              </a:lnSpc>
            </a:pPr>
            <a:endParaRPr lang="en-US" sz="1600" dirty="0"/>
          </a:p>
          <a:p>
            <a:pPr algn="l">
              <a:lnSpc>
                <a:spcPct val="100000"/>
              </a:lnSpc>
            </a:pPr>
            <a:r>
              <a:rPr lang="en-US" sz="1600" dirty="0"/>
              <a:t>Technical support/advice</a:t>
            </a:r>
          </a:p>
          <a:p>
            <a:pPr algn="l">
              <a:lnSpc>
                <a:spcPct val="100000"/>
              </a:lnSpc>
            </a:pPr>
            <a:endParaRPr lang="en-US" sz="1600" dirty="0"/>
          </a:p>
          <a:p>
            <a:pPr algn="l">
              <a:lnSpc>
                <a:spcPct val="100000"/>
              </a:lnSpc>
            </a:pPr>
            <a:endParaRPr lang="en-US" sz="1600" dirty="0"/>
          </a:p>
        </p:txBody>
      </p:sp>
      <p:sp>
        <p:nvSpPr>
          <p:cNvPr id="14" name="Text Placeholder 6">
            <a:extLst>
              <a:ext uri="{FF2B5EF4-FFF2-40B4-BE49-F238E27FC236}">
                <a16:creationId xmlns:a16="http://schemas.microsoft.com/office/drawing/2014/main" id="{C3E05868-FBFD-A049-6B5B-F83CABBE828C}"/>
              </a:ext>
            </a:extLst>
          </p:cNvPr>
          <p:cNvSpPr txBox="1">
            <a:spLocks/>
          </p:cNvSpPr>
          <p:nvPr/>
        </p:nvSpPr>
        <p:spPr>
          <a:xfrm>
            <a:off x="6492473" y="4134420"/>
            <a:ext cx="2517775" cy="16189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600" dirty="0">
                <a:solidFill>
                  <a:schemeClr val="bg1"/>
                </a:solidFill>
                <a:latin typeface="Gantari Light" pitchFamily="2" charset="77"/>
              </a:rPr>
              <a:t>Focus on Local Natural Areas</a:t>
            </a:r>
          </a:p>
          <a:p>
            <a:pPr marL="0" indent="0">
              <a:lnSpc>
                <a:spcPct val="100000"/>
              </a:lnSpc>
              <a:buNone/>
            </a:pPr>
            <a:r>
              <a:rPr lang="en-US" sz="1600" dirty="0">
                <a:solidFill>
                  <a:schemeClr val="bg1"/>
                </a:solidFill>
                <a:latin typeface="Gantari Light" pitchFamily="2" charset="77"/>
              </a:rPr>
              <a:t>Consistent criteria in the regional context</a:t>
            </a:r>
          </a:p>
          <a:p>
            <a:pPr marL="0" indent="0">
              <a:lnSpc>
                <a:spcPct val="100000"/>
              </a:lnSpc>
              <a:buNone/>
            </a:pPr>
            <a:r>
              <a:rPr lang="en-US" sz="1600" dirty="0">
                <a:solidFill>
                  <a:schemeClr val="bg1"/>
                </a:solidFill>
                <a:latin typeface="Gantari Light" pitchFamily="2" charset="77"/>
              </a:rPr>
              <a:t>Bushland protection map</a:t>
            </a:r>
          </a:p>
          <a:p>
            <a:pPr marL="0" indent="0">
              <a:lnSpc>
                <a:spcPct val="100000"/>
              </a:lnSpc>
              <a:buNone/>
            </a:pPr>
            <a:r>
              <a:rPr lang="en-US" sz="1600" dirty="0">
                <a:solidFill>
                  <a:schemeClr val="bg1"/>
                </a:solidFill>
                <a:latin typeface="Gantari Light" pitchFamily="2" charset="77"/>
              </a:rPr>
              <a:t>Action plan for relevant services/operations</a:t>
            </a:r>
          </a:p>
        </p:txBody>
      </p:sp>
      <p:sp>
        <p:nvSpPr>
          <p:cNvPr id="16" name="Text Placeholder 8">
            <a:extLst>
              <a:ext uri="{FF2B5EF4-FFF2-40B4-BE49-F238E27FC236}">
                <a16:creationId xmlns:a16="http://schemas.microsoft.com/office/drawing/2014/main" id="{0F26E1CC-5965-BDB9-AA57-B3E662602B0C}"/>
              </a:ext>
            </a:extLst>
          </p:cNvPr>
          <p:cNvSpPr txBox="1">
            <a:spLocks/>
          </p:cNvSpPr>
          <p:nvPr/>
        </p:nvSpPr>
        <p:spPr>
          <a:xfrm>
            <a:off x="9495852" y="4158531"/>
            <a:ext cx="2360361" cy="15351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600" dirty="0">
                <a:solidFill>
                  <a:schemeClr val="bg1"/>
                </a:solidFill>
                <a:latin typeface="Gantari Light" pitchFamily="2" charset="77"/>
              </a:rPr>
              <a:t>Improved biodiversity outcomes at local and regional levels</a:t>
            </a:r>
          </a:p>
          <a:p>
            <a:pPr marL="0" indent="0">
              <a:lnSpc>
                <a:spcPct val="100000"/>
              </a:lnSpc>
              <a:buNone/>
            </a:pPr>
            <a:r>
              <a:rPr lang="en-US" sz="1600" dirty="0">
                <a:solidFill>
                  <a:schemeClr val="bg1"/>
                </a:solidFill>
                <a:latin typeface="Gantari Light" pitchFamily="2" charset="77"/>
              </a:rPr>
              <a:t>Opportunities for increasing community awareness</a:t>
            </a:r>
          </a:p>
          <a:p>
            <a:pPr marL="0" indent="0">
              <a:lnSpc>
                <a:spcPct val="100000"/>
              </a:lnSpc>
              <a:buNone/>
            </a:pPr>
            <a:r>
              <a:rPr lang="en-US" sz="1600" dirty="0">
                <a:solidFill>
                  <a:schemeClr val="bg1"/>
                </a:solidFill>
                <a:latin typeface="Gantari Light" pitchFamily="2" charset="77"/>
              </a:rPr>
              <a:t> </a:t>
            </a:r>
          </a:p>
          <a:p>
            <a:pPr>
              <a:lnSpc>
                <a:spcPct val="100000"/>
              </a:lnSpc>
            </a:pPr>
            <a:endParaRPr lang="en-US" sz="1600" dirty="0"/>
          </a:p>
        </p:txBody>
      </p:sp>
      <p:pic>
        <p:nvPicPr>
          <p:cNvPr id="18" name="Picture Placeholder 20">
            <a:extLst>
              <a:ext uri="{FF2B5EF4-FFF2-40B4-BE49-F238E27FC236}">
                <a16:creationId xmlns:a16="http://schemas.microsoft.com/office/drawing/2014/main" id="{96676D45-559E-34F9-9AE2-25E013AF2C5D}"/>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3875088" y="2071688"/>
            <a:ext cx="1520825" cy="1517650"/>
          </a:xfrm>
          <a:prstGeom prst="rect">
            <a:avLst/>
          </a:prstGeom>
        </p:spPr>
      </p:pic>
      <p:pic>
        <p:nvPicPr>
          <p:cNvPr id="19" name="Picture Placeholder 22">
            <a:extLst>
              <a:ext uri="{FF2B5EF4-FFF2-40B4-BE49-F238E27FC236}">
                <a16:creationId xmlns:a16="http://schemas.microsoft.com/office/drawing/2014/main" id="{7E0E48B1-4951-0D65-FF9C-08F00F83A250}"/>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6626225" y="2062163"/>
            <a:ext cx="1520825" cy="1517650"/>
          </a:xfrm>
          <a:prstGeom prst="rect">
            <a:avLst/>
          </a:prstGeom>
        </p:spPr>
      </p:pic>
      <p:pic>
        <p:nvPicPr>
          <p:cNvPr id="22" name="Picture Placeholder 18">
            <a:extLst>
              <a:ext uri="{FF2B5EF4-FFF2-40B4-BE49-F238E27FC236}">
                <a16:creationId xmlns:a16="http://schemas.microsoft.com/office/drawing/2014/main" id="{30F5A5EF-1F54-78AC-1CE4-5CA72C2DA86C}"/>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055360" y="2074938"/>
            <a:ext cx="1520825" cy="1517650"/>
          </a:xfrm>
          <a:prstGeom prst="rect">
            <a:avLst/>
          </a:prstGeom>
          <a:ln>
            <a:noFill/>
          </a:ln>
        </p:spPr>
      </p:pic>
      <p:sp>
        <p:nvSpPr>
          <p:cNvPr id="31" name="Text Placeholder 1">
            <a:extLst>
              <a:ext uri="{FF2B5EF4-FFF2-40B4-BE49-F238E27FC236}">
                <a16:creationId xmlns:a16="http://schemas.microsoft.com/office/drawing/2014/main" id="{7A83E815-DE1D-E6A8-998E-ABA5A9A885C7}"/>
              </a:ext>
            </a:extLst>
          </p:cNvPr>
          <p:cNvSpPr txBox="1">
            <a:spLocks/>
          </p:cNvSpPr>
          <p:nvPr/>
        </p:nvSpPr>
        <p:spPr>
          <a:xfrm>
            <a:off x="4157855" y="3854105"/>
            <a:ext cx="1520825" cy="31115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3100" b="1" i="0" kern="1200" baseline="0">
                <a:solidFill>
                  <a:srgbClr val="009DD1"/>
                </a:solidFill>
                <a:latin typeface="Gantari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bg1"/>
                </a:solidFill>
                <a:latin typeface="+mn-lt"/>
              </a:rPr>
              <a:t>Resources </a:t>
            </a:r>
          </a:p>
        </p:txBody>
      </p:sp>
      <p:sp>
        <p:nvSpPr>
          <p:cNvPr id="34" name="Text Placeholder 1">
            <a:extLst>
              <a:ext uri="{FF2B5EF4-FFF2-40B4-BE49-F238E27FC236}">
                <a16:creationId xmlns:a16="http://schemas.microsoft.com/office/drawing/2014/main" id="{9337E002-8502-E47F-65FD-1E311862B764}"/>
              </a:ext>
            </a:extLst>
          </p:cNvPr>
          <p:cNvSpPr txBox="1">
            <a:spLocks/>
          </p:cNvSpPr>
          <p:nvPr/>
        </p:nvSpPr>
        <p:spPr>
          <a:xfrm>
            <a:off x="6210916" y="3854301"/>
            <a:ext cx="2984886" cy="31115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3100" b="1" i="0" kern="1200" baseline="0">
                <a:solidFill>
                  <a:srgbClr val="009DD1"/>
                </a:solidFill>
                <a:latin typeface="Gantari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bg1"/>
                </a:solidFill>
                <a:latin typeface="+mn-lt"/>
              </a:rPr>
              <a:t>Local Biodiversity Strategy</a:t>
            </a:r>
          </a:p>
        </p:txBody>
      </p:sp>
      <p:sp>
        <p:nvSpPr>
          <p:cNvPr id="35" name="Text Placeholder 1">
            <a:extLst>
              <a:ext uri="{FF2B5EF4-FFF2-40B4-BE49-F238E27FC236}">
                <a16:creationId xmlns:a16="http://schemas.microsoft.com/office/drawing/2014/main" id="{872A239F-E156-4B3F-BE82-F35562E95825}"/>
              </a:ext>
            </a:extLst>
          </p:cNvPr>
          <p:cNvSpPr txBox="1">
            <a:spLocks/>
          </p:cNvSpPr>
          <p:nvPr/>
        </p:nvSpPr>
        <p:spPr>
          <a:xfrm>
            <a:off x="9527943" y="3854301"/>
            <a:ext cx="2660927" cy="31115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3100" b="1" i="0" kern="1200" baseline="0">
                <a:solidFill>
                  <a:srgbClr val="009DD1"/>
                </a:solidFill>
                <a:latin typeface="Gantari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bg1"/>
                </a:solidFill>
                <a:latin typeface="+mn-lt"/>
              </a:rPr>
              <a:t>Biodiversity Outcomes</a:t>
            </a:r>
          </a:p>
        </p:txBody>
      </p:sp>
      <p:pic>
        <p:nvPicPr>
          <p:cNvPr id="2" name="Graphic 1" descr="Checkmark with solid fill">
            <a:extLst>
              <a:ext uri="{FF2B5EF4-FFF2-40B4-BE49-F238E27FC236}">
                <a16:creationId xmlns:a16="http://schemas.microsoft.com/office/drawing/2014/main" id="{618ABA32-86E0-D0B5-011A-A5555CD0226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92868" y="2342231"/>
            <a:ext cx="914400" cy="914400"/>
          </a:xfrm>
          <a:prstGeom prst="rect">
            <a:avLst/>
          </a:prstGeom>
        </p:spPr>
      </p:pic>
      <p:pic>
        <p:nvPicPr>
          <p:cNvPr id="3" name="Graphic 2" descr="Checklist with solid fill">
            <a:extLst>
              <a:ext uri="{FF2B5EF4-FFF2-40B4-BE49-F238E27FC236}">
                <a16:creationId xmlns:a16="http://schemas.microsoft.com/office/drawing/2014/main" id="{3341F329-70EE-0DB2-02FF-A22DBC93A43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185520" y="2392874"/>
            <a:ext cx="914400" cy="914400"/>
          </a:xfrm>
          <a:prstGeom prst="rect">
            <a:avLst/>
          </a:prstGeom>
        </p:spPr>
      </p:pic>
      <p:pic>
        <p:nvPicPr>
          <p:cNvPr id="7" name="Graphic 6" descr="Treasure Map with solid fill">
            <a:extLst>
              <a:ext uri="{FF2B5EF4-FFF2-40B4-BE49-F238E27FC236}">
                <a16:creationId xmlns:a16="http://schemas.microsoft.com/office/drawing/2014/main" id="{8A97987F-E346-C638-7C05-8E610EE72AD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6936657" y="2373313"/>
            <a:ext cx="914400" cy="914400"/>
          </a:xfrm>
          <a:prstGeom prst="rect">
            <a:avLst/>
          </a:prstGeom>
        </p:spPr>
      </p:pic>
      <p:pic>
        <p:nvPicPr>
          <p:cNvPr id="10" name="Picture Placeholder 24">
            <a:extLst>
              <a:ext uri="{FF2B5EF4-FFF2-40B4-BE49-F238E27FC236}">
                <a16:creationId xmlns:a16="http://schemas.microsoft.com/office/drawing/2014/main" id="{E8D16141-2D09-9C2B-99AE-B86BC3161D7A}"/>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9620250" y="2062163"/>
            <a:ext cx="1520825" cy="1517650"/>
          </a:xfrm>
          <a:prstGeom prst="rect">
            <a:avLst/>
          </a:prstGeom>
        </p:spPr>
      </p:pic>
      <p:pic>
        <p:nvPicPr>
          <p:cNvPr id="13" name="Graphic 12" descr="Open hand with plant with solid fill">
            <a:extLst>
              <a:ext uri="{FF2B5EF4-FFF2-40B4-BE49-F238E27FC236}">
                <a16:creationId xmlns:a16="http://schemas.microsoft.com/office/drawing/2014/main" id="{6912F0C4-B80A-C276-6821-3DC85A7A40B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9904261" y="2363788"/>
            <a:ext cx="914400" cy="914400"/>
          </a:xfrm>
          <a:prstGeom prst="rect">
            <a:avLst/>
          </a:prstGeom>
        </p:spPr>
      </p:pic>
      <p:pic>
        <p:nvPicPr>
          <p:cNvPr id="4" name="Slide_33">
            <a:hlinkClick r:id="" action="ppaction://media"/>
            <a:extLst>
              <a:ext uri="{FF2B5EF4-FFF2-40B4-BE49-F238E27FC236}">
                <a16:creationId xmlns:a16="http://schemas.microsoft.com/office/drawing/2014/main" id="{C283DC84-D011-89A9-61AC-83228DF55FA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620250" y="288646"/>
            <a:ext cx="609600" cy="609600"/>
          </a:xfrm>
          <a:prstGeom prst="rect">
            <a:avLst/>
          </a:prstGeom>
        </p:spPr>
      </p:pic>
    </p:spTree>
    <p:extLst>
      <p:ext uri="{BB962C8B-B14F-4D97-AF65-F5344CB8AC3E}">
        <p14:creationId xmlns:p14="http://schemas.microsoft.com/office/powerpoint/2010/main" val="1720298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9">
            <a:extLst>
              <a:ext uri="{FF2B5EF4-FFF2-40B4-BE49-F238E27FC236}">
                <a16:creationId xmlns:a16="http://schemas.microsoft.com/office/drawing/2014/main" id="{12B2E8F8-A6F8-3E87-B51E-E379982FD0B0}"/>
              </a:ext>
            </a:extLst>
          </p:cNvPr>
          <p:cNvSpPr txBox="1">
            <a:spLocks/>
          </p:cNvSpPr>
          <p:nvPr/>
        </p:nvSpPr>
        <p:spPr>
          <a:xfrm>
            <a:off x="285313" y="2276012"/>
            <a:ext cx="5810687" cy="11949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chemeClr val="bg1"/>
                </a:solidFill>
              </a:rPr>
              <a:t>Identification of Local Natural Area and mapping data for local natural area prioritization </a:t>
            </a:r>
          </a:p>
          <a:p>
            <a:pPr marL="0" indent="0">
              <a:buNone/>
            </a:pPr>
            <a:r>
              <a:rPr lang="en-US" sz="1800" dirty="0">
                <a:solidFill>
                  <a:schemeClr val="bg1"/>
                </a:solidFill>
              </a:rPr>
              <a:t>(Download mapping layers via </a:t>
            </a:r>
            <a:r>
              <a:rPr lang="en-US" sz="1800" dirty="0" err="1">
                <a:solidFill>
                  <a:schemeClr val="bg1"/>
                </a:solidFill>
              </a:rPr>
              <a:t>DataWA</a:t>
            </a:r>
            <a:r>
              <a:rPr lang="en-US" sz="1800" dirty="0">
                <a:solidFill>
                  <a:schemeClr val="bg1"/>
                </a:solidFill>
              </a:rPr>
              <a:t> @ </a:t>
            </a:r>
            <a:r>
              <a:rPr lang="en-AU" sz="1800" dirty="0">
                <a:solidFill>
                  <a:schemeClr val="bg1"/>
                </a:solidFill>
                <a:hlinkClick r:id="rId4">
                  <a:extLst>
                    <a:ext uri="{A12FA001-AC4F-418D-AE19-62706E023703}">
                      <ahyp:hlinkClr xmlns:ahyp="http://schemas.microsoft.com/office/drawing/2018/hyperlinkcolor" val="tx"/>
                    </a:ext>
                  </a:extLst>
                </a:hlinkClick>
              </a:rPr>
              <a:t>Western Australian Local Government Association - Organisations - data.wa.gov.au</a:t>
            </a:r>
            <a:endParaRPr lang="en-US" sz="1800" dirty="0">
              <a:solidFill>
                <a:schemeClr val="bg1"/>
              </a:solidFill>
            </a:endParaRPr>
          </a:p>
        </p:txBody>
      </p:sp>
      <p:sp>
        <p:nvSpPr>
          <p:cNvPr id="9" name="Text Placeholder 7">
            <a:extLst>
              <a:ext uri="{FF2B5EF4-FFF2-40B4-BE49-F238E27FC236}">
                <a16:creationId xmlns:a16="http://schemas.microsoft.com/office/drawing/2014/main" id="{55EBB1C3-9FE4-5FD9-041B-4B220AD34377}"/>
              </a:ext>
            </a:extLst>
          </p:cNvPr>
          <p:cNvSpPr txBox="1">
            <a:spLocks/>
          </p:cNvSpPr>
          <p:nvPr/>
        </p:nvSpPr>
        <p:spPr>
          <a:xfrm>
            <a:off x="2157072" y="514411"/>
            <a:ext cx="4637088" cy="1031332"/>
          </a:xfrm>
          <a:prstGeom prst="rect">
            <a:avLst/>
          </a:prstGeom>
        </p:spPr>
        <p:txBody>
          <a:bodyPr anchor="b"/>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100" dirty="0">
                <a:solidFill>
                  <a:schemeClr val="bg1"/>
                </a:solidFill>
                <a:latin typeface="Gantari SemiBold" pitchFamily="2" charset="0"/>
              </a:rPr>
              <a:t>WALGA Support</a:t>
            </a:r>
          </a:p>
        </p:txBody>
      </p:sp>
      <p:cxnSp>
        <p:nvCxnSpPr>
          <p:cNvPr id="16" name="Straight Connector 15">
            <a:extLst>
              <a:ext uri="{FF2B5EF4-FFF2-40B4-BE49-F238E27FC236}">
                <a16:creationId xmlns:a16="http://schemas.microsoft.com/office/drawing/2014/main" id="{D3C54383-C7A1-F235-CD80-AB8C99CF5B53}"/>
              </a:ext>
            </a:extLst>
          </p:cNvPr>
          <p:cNvCxnSpPr>
            <a:cxnSpLocks/>
          </p:cNvCxnSpPr>
          <p:nvPr/>
        </p:nvCxnSpPr>
        <p:spPr>
          <a:xfrm>
            <a:off x="285313" y="3928730"/>
            <a:ext cx="572208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7BDC49E-7E55-A741-3267-97FE6957AAA0}"/>
              </a:ext>
            </a:extLst>
          </p:cNvPr>
          <p:cNvCxnSpPr>
            <a:cxnSpLocks/>
          </p:cNvCxnSpPr>
          <p:nvPr/>
        </p:nvCxnSpPr>
        <p:spPr>
          <a:xfrm>
            <a:off x="308519" y="5299882"/>
            <a:ext cx="569887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 Placeholder 19">
            <a:extLst>
              <a:ext uri="{FF2B5EF4-FFF2-40B4-BE49-F238E27FC236}">
                <a16:creationId xmlns:a16="http://schemas.microsoft.com/office/drawing/2014/main" id="{D0273995-7FCC-9556-009D-26E6AFBFAB6A}"/>
              </a:ext>
            </a:extLst>
          </p:cNvPr>
          <p:cNvSpPr txBox="1">
            <a:spLocks/>
          </p:cNvSpPr>
          <p:nvPr/>
        </p:nvSpPr>
        <p:spPr>
          <a:xfrm>
            <a:off x="285313" y="4191449"/>
            <a:ext cx="5892203" cy="828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chemeClr val="bg1"/>
                </a:solidFill>
              </a:rPr>
              <a:t>Advice on the local biodiversity conservation planning process and on integrating biodiversity into land use planning  </a:t>
            </a:r>
          </a:p>
        </p:txBody>
      </p:sp>
      <p:sp>
        <p:nvSpPr>
          <p:cNvPr id="8" name="Text Placeholder 19">
            <a:extLst>
              <a:ext uri="{FF2B5EF4-FFF2-40B4-BE49-F238E27FC236}">
                <a16:creationId xmlns:a16="http://schemas.microsoft.com/office/drawing/2014/main" id="{DA793180-95EE-04C6-FB1C-C7C293058D3C}"/>
              </a:ext>
            </a:extLst>
          </p:cNvPr>
          <p:cNvSpPr txBox="1">
            <a:spLocks/>
          </p:cNvSpPr>
          <p:nvPr/>
        </p:nvSpPr>
        <p:spPr>
          <a:xfrm>
            <a:off x="308519" y="5569757"/>
            <a:ext cx="5892203" cy="828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chemeClr val="bg1"/>
                </a:solidFill>
              </a:rPr>
              <a:t>Training module on Environmental Matters for Elected Members and Local Government Officers </a:t>
            </a:r>
          </a:p>
        </p:txBody>
      </p:sp>
      <p:pic>
        <p:nvPicPr>
          <p:cNvPr id="21" name="Picture 20">
            <a:extLst>
              <a:ext uri="{FF2B5EF4-FFF2-40B4-BE49-F238E27FC236}">
                <a16:creationId xmlns:a16="http://schemas.microsoft.com/office/drawing/2014/main" id="{9E40DC70-F6B9-55E0-B9A0-E38614AB64A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334358" y="165073"/>
            <a:ext cx="4734656" cy="1606086"/>
          </a:xfrm>
          <a:prstGeom prst="flowChartAlternateProcess">
            <a:avLst/>
          </a:prstGeom>
          <a:ln w="19050">
            <a:solidFill>
              <a:srgbClr val="A8DCF8"/>
            </a:solidFill>
          </a:ln>
        </p:spPr>
      </p:pic>
      <p:sp>
        <p:nvSpPr>
          <p:cNvPr id="26" name="TextBox 25">
            <a:extLst>
              <a:ext uri="{FF2B5EF4-FFF2-40B4-BE49-F238E27FC236}">
                <a16:creationId xmlns:a16="http://schemas.microsoft.com/office/drawing/2014/main" id="{E791A7B0-1E1F-D68F-0F0A-71D78E354DCB}"/>
              </a:ext>
            </a:extLst>
          </p:cNvPr>
          <p:cNvSpPr txBox="1"/>
          <p:nvPr/>
        </p:nvSpPr>
        <p:spPr>
          <a:xfrm>
            <a:off x="8208335" y="1809631"/>
            <a:ext cx="4380614" cy="261610"/>
          </a:xfrm>
          <a:prstGeom prst="rect">
            <a:avLst/>
          </a:prstGeom>
          <a:noFill/>
        </p:spPr>
        <p:txBody>
          <a:bodyPr wrap="square" rtlCol="0">
            <a:spAutoFit/>
          </a:bodyPr>
          <a:lstStyle/>
          <a:p>
            <a:r>
              <a:rPr lang="en-AU" sz="1100" dirty="0">
                <a:solidFill>
                  <a:schemeClr val="bg1"/>
                </a:solidFill>
              </a:rPr>
              <a:t>Conservation priority vegetation complexes, WALGA 2021</a:t>
            </a:r>
          </a:p>
        </p:txBody>
      </p:sp>
      <p:sp>
        <p:nvSpPr>
          <p:cNvPr id="27" name="TextBox 26">
            <a:extLst>
              <a:ext uri="{FF2B5EF4-FFF2-40B4-BE49-F238E27FC236}">
                <a16:creationId xmlns:a16="http://schemas.microsoft.com/office/drawing/2014/main" id="{C577F3CA-7607-858C-DDF4-9A3AB6530A9D}"/>
              </a:ext>
            </a:extLst>
          </p:cNvPr>
          <p:cNvSpPr txBox="1"/>
          <p:nvPr/>
        </p:nvSpPr>
        <p:spPr>
          <a:xfrm>
            <a:off x="7454483" y="3956444"/>
            <a:ext cx="4696047" cy="430887"/>
          </a:xfrm>
          <a:prstGeom prst="rect">
            <a:avLst/>
          </a:prstGeom>
          <a:noFill/>
        </p:spPr>
        <p:txBody>
          <a:bodyPr wrap="square" rtlCol="0">
            <a:spAutoFit/>
          </a:bodyPr>
          <a:lstStyle/>
          <a:p>
            <a:pPr algn="r"/>
            <a:r>
              <a:rPr lang="en-AU" sz="1100" dirty="0">
                <a:solidFill>
                  <a:schemeClr val="bg1"/>
                </a:solidFill>
              </a:rPr>
              <a:t>Conservation priority local roads and reserves (WALGA, 2023) over 2020 vegetation extent by vegetation associations, WALGA 2021</a:t>
            </a:r>
          </a:p>
        </p:txBody>
      </p:sp>
      <p:sp>
        <p:nvSpPr>
          <p:cNvPr id="28" name="TextBox 27">
            <a:extLst>
              <a:ext uri="{FF2B5EF4-FFF2-40B4-BE49-F238E27FC236}">
                <a16:creationId xmlns:a16="http://schemas.microsoft.com/office/drawing/2014/main" id="{FFE8983C-9305-914F-7C22-6708D678FA8D}"/>
              </a:ext>
            </a:extLst>
          </p:cNvPr>
          <p:cNvSpPr txBox="1"/>
          <p:nvPr/>
        </p:nvSpPr>
        <p:spPr>
          <a:xfrm>
            <a:off x="7559205" y="6262040"/>
            <a:ext cx="4632795" cy="430887"/>
          </a:xfrm>
          <a:prstGeom prst="rect">
            <a:avLst/>
          </a:prstGeom>
          <a:noFill/>
        </p:spPr>
        <p:txBody>
          <a:bodyPr wrap="square" rtlCol="0">
            <a:spAutoFit/>
          </a:bodyPr>
          <a:lstStyle/>
          <a:p>
            <a:pPr algn="r"/>
            <a:r>
              <a:rPr lang="en-AU" sz="1100" dirty="0">
                <a:solidFill>
                  <a:schemeClr val="bg1"/>
                </a:solidFill>
              </a:rPr>
              <a:t>Perth Regional Ecological Linkages (2004) over 2020 vegetation extent by vegetation complexes, WALGA 2021</a:t>
            </a:r>
          </a:p>
        </p:txBody>
      </p:sp>
      <p:pic>
        <p:nvPicPr>
          <p:cNvPr id="34" name="Picture 33">
            <a:extLst>
              <a:ext uri="{FF2B5EF4-FFF2-40B4-BE49-F238E27FC236}">
                <a16:creationId xmlns:a16="http://schemas.microsoft.com/office/drawing/2014/main" id="{B0474D8C-C6F5-F733-601C-016CE80295F1}"/>
              </a:ext>
            </a:extLst>
          </p:cNvPr>
          <p:cNvPicPr>
            <a:picLocks noChangeAspect="1"/>
          </p:cNvPicPr>
          <p:nvPr/>
        </p:nvPicPr>
        <p:blipFill rotWithShape="1">
          <a:blip r:embed="rId6"/>
          <a:srcRect t="9016"/>
          <a:stretch/>
        </p:blipFill>
        <p:spPr>
          <a:xfrm>
            <a:off x="7284362" y="2187694"/>
            <a:ext cx="4784652" cy="1783102"/>
          </a:xfrm>
          <a:prstGeom prst="flowChartAlternateProcess">
            <a:avLst/>
          </a:prstGeom>
        </p:spPr>
      </p:pic>
      <p:pic>
        <p:nvPicPr>
          <p:cNvPr id="35" name="Picture 34">
            <a:extLst>
              <a:ext uri="{FF2B5EF4-FFF2-40B4-BE49-F238E27FC236}">
                <a16:creationId xmlns:a16="http://schemas.microsoft.com/office/drawing/2014/main" id="{F7A66F37-E8D7-C390-5945-17A3C8ECD378}"/>
              </a:ext>
            </a:extLst>
          </p:cNvPr>
          <p:cNvPicPr>
            <a:picLocks noChangeAspect="1"/>
          </p:cNvPicPr>
          <p:nvPr/>
        </p:nvPicPr>
        <p:blipFill rotWithShape="1">
          <a:blip r:embed="rId7">
            <a:extLst>
              <a:ext uri="{28A0092B-C50C-407E-A947-70E740481C1C}">
                <a14:useLocalDpi xmlns:a14="http://schemas.microsoft.com/office/drawing/2010/main" val="0"/>
              </a:ext>
            </a:extLst>
          </a:blip>
          <a:srcRect t="5964" b="5964"/>
          <a:stretch/>
        </p:blipFill>
        <p:spPr>
          <a:xfrm>
            <a:off x="7334358" y="4489432"/>
            <a:ext cx="4784652" cy="1783102"/>
          </a:xfrm>
          <a:prstGeom prst="flowChartAlternateProcess">
            <a:avLst/>
          </a:prstGeom>
        </p:spPr>
      </p:pic>
      <p:pic>
        <p:nvPicPr>
          <p:cNvPr id="3" name="Slide_34-">
            <a:hlinkClick r:id="" action="ppaction://media"/>
            <a:extLst>
              <a:ext uri="{FF2B5EF4-FFF2-40B4-BE49-F238E27FC236}">
                <a16:creationId xmlns:a16="http://schemas.microsoft.com/office/drawing/2014/main" id="{AA7A4D8B-F0F4-6C6C-DF4D-167912ECD64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927201" y="5849277"/>
            <a:ext cx="609600" cy="609600"/>
          </a:xfrm>
          <a:prstGeom prst="rect">
            <a:avLst/>
          </a:prstGeom>
        </p:spPr>
      </p:pic>
    </p:spTree>
    <p:extLst>
      <p:ext uri="{BB962C8B-B14F-4D97-AF65-F5344CB8AC3E}">
        <p14:creationId xmlns:p14="http://schemas.microsoft.com/office/powerpoint/2010/main" val="107863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8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0D0FDC4A-3B3D-BA72-DC11-6F5E8B8E3AD9}"/>
              </a:ext>
            </a:extLst>
          </p:cNvPr>
          <p:cNvSpPr>
            <a:spLocks noGrp="1"/>
          </p:cNvSpPr>
          <p:nvPr>
            <p:ph type="body" sz="quarter" idx="12"/>
          </p:nvPr>
        </p:nvSpPr>
        <p:spPr>
          <a:xfrm>
            <a:off x="779040" y="697365"/>
            <a:ext cx="4637088" cy="1031332"/>
          </a:xfrm>
        </p:spPr>
        <p:txBody>
          <a:bodyPr anchor="b"/>
          <a:lstStyle/>
          <a:p>
            <a:r>
              <a:rPr lang="en-US" dirty="0"/>
              <a:t>Contact</a:t>
            </a:r>
          </a:p>
        </p:txBody>
      </p:sp>
      <p:sp>
        <p:nvSpPr>
          <p:cNvPr id="18" name="Text Placeholder 17">
            <a:extLst>
              <a:ext uri="{FF2B5EF4-FFF2-40B4-BE49-F238E27FC236}">
                <a16:creationId xmlns:a16="http://schemas.microsoft.com/office/drawing/2014/main" id="{2F9281A4-82C0-5870-15D7-64CF951735FD}"/>
              </a:ext>
            </a:extLst>
          </p:cNvPr>
          <p:cNvSpPr>
            <a:spLocks noGrp="1"/>
          </p:cNvSpPr>
          <p:nvPr>
            <p:ph type="body" sz="quarter" idx="13"/>
          </p:nvPr>
        </p:nvSpPr>
        <p:spPr>
          <a:xfrm>
            <a:off x="783537" y="1828255"/>
            <a:ext cx="6132124" cy="332851"/>
          </a:xfrm>
        </p:spPr>
        <p:txBody>
          <a:bodyPr/>
          <a:lstStyle/>
          <a:p>
            <a:pPr>
              <a:spcBef>
                <a:spcPts val="600"/>
              </a:spcBef>
            </a:pPr>
            <a:r>
              <a:rPr lang="en-AU" dirty="0">
                <a:latin typeface="Gantari Light" pitchFamily="2" charset="0"/>
                <a:cs typeface="Arial" panose="020B0604020202020204" pitchFamily="34" charset="0"/>
              </a:rPr>
              <a:t>For further information email to </a:t>
            </a:r>
            <a:r>
              <a:rPr lang="en-AU" dirty="0">
                <a:latin typeface="Gantari Light" pitchFamily="2" charset="0"/>
                <a:cs typeface="Arial" panose="020B0604020202020204" pitchFamily="34" charset="0"/>
                <a:hlinkClick r:id="rId4"/>
              </a:rPr>
              <a:t>environment@walga.asn.au</a:t>
            </a:r>
            <a:endParaRPr lang="en-AU" dirty="0">
              <a:latin typeface="Gantari Light" pitchFamily="2" charset="0"/>
              <a:cs typeface="Arial" panose="020B0604020202020204" pitchFamily="34" charset="0"/>
            </a:endParaRPr>
          </a:p>
        </p:txBody>
      </p:sp>
      <p:pic>
        <p:nvPicPr>
          <p:cNvPr id="13" name="Graphic 12">
            <a:extLst>
              <a:ext uri="{FF2B5EF4-FFF2-40B4-BE49-F238E27FC236}">
                <a16:creationId xmlns:a16="http://schemas.microsoft.com/office/drawing/2014/main" id="{63770643-1E4B-9904-482E-B9568441D0A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13801" r="13801"/>
          <a:stretch/>
        </p:blipFill>
        <p:spPr>
          <a:xfrm>
            <a:off x="529684" y="420337"/>
            <a:ext cx="893077" cy="823024"/>
          </a:xfrm>
          <a:prstGeom prst="rect">
            <a:avLst/>
          </a:prstGeom>
        </p:spPr>
      </p:pic>
      <p:sp>
        <p:nvSpPr>
          <p:cNvPr id="5" name="Text Placeholder 16">
            <a:extLst>
              <a:ext uri="{FF2B5EF4-FFF2-40B4-BE49-F238E27FC236}">
                <a16:creationId xmlns:a16="http://schemas.microsoft.com/office/drawing/2014/main" id="{1CD3924B-618C-C696-7BB5-E50AE138C428}"/>
              </a:ext>
            </a:extLst>
          </p:cNvPr>
          <p:cNvSpPr txBox="1">
            <a:spLocks/>
          </p:cNvSpPr>
          <p:nvPr/>
        </p:nvSpPr>
        <p:spPr>
          <a:xfrm>
            <a:off x="779040" y="2333463"/>
            <a:ext cx="4637088" cy="403987"/>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3100" b="1" i="0" kern="1200" baseline="0">
                <a:solidFill>
                  <a:srgbClr val="009DD1"/>
                </a:solidFill>
                <a:latin typeface="Gantari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Resources</a:t>
            </a:r>
            <a:endParaRPr lang="en-US" dirty="0"/>
          </a:p>
        </p:txBody>
      </p:sp>
      <p:sp>
        <p:nvSpPr>
          <p:cNvPr id="6" name="Text Placeholder 17">
            <a:extLst>
              <a:ext uri="{FF2B5EF4-FFF2-40B4-BE49-F238E27FC236}">
                <a16:creationId xmlns:a16="http://schemas.microsoft.com/office/drawing/2014/main" id="{49121A78-7374-800F-22AE-9525EC5F402E}"/>
              </a:ext>
            </a:extLst>
          </p:cNvPr>
          <p:cNvSpPr txBox="1">
            <a:spLocks/>
          </p:cNvSpPr>
          <p:nvPr/>
        </p:nvSpPr>
        <p:spPr>
          <a:xfrm>
            <a:off x="779040" y="2909807"/>
            <a:ext cx="4447401" cy="1577931"/>
          </a:xfrm>
          <a:prstGeom prst="rect">
            <a:avLst/>
          </a:prstGeom>
        </p:spPr>
        <p:txBody>
          <a:bodyPr vert="horz" lIns="0" tIns="0" rIns="0" bIns="0" rtlCol="0">
            <a:noAutofit/>
          </a:bodyPr>
          <a:lstStyle>
            <a:lvl1pPr marL="0" indent="0" algn="l" defTabSz="914400" rtl="0" eaLnBrk="1" latinLnBrk="0" hangingPunct="1">
              <a:lnSpc>
                <a:spcPts val="2000"/>
              </a:lnSpc>
              <a:spcBef>
                <a:spcPts val="1000"/>
              </a:spcBef>
              <a:buFont typeface="Arial" panose="020B0604020202020204" pitchFamily="34" charset="0"/>
              <a:buNone/>
              <a:defRPr sz="1600" kern="1200" baseline="0">
                <a:solidFill>
                  <a:schemeClr val="tx1"/>
                </a:solidFill>
                <a:latin typeface="Gantari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600" b="0" dirty="0">
                <a:latin typeface="Gantari Light" pitchFamily="2" charset="0"/>
                <a:cs typeface="Arial" panose="020B0604020202020204" pitchFamily="34" charset="0"/>
              </a:rPr>
              <a:t>To download resources supporting local </a:t>
            </a:r>
            <a:r>
              <a:rPr lang="en-AU" dirty="0">
                <a:latin typeface="Gantari Light" pitchFamily="2" charset="0"/>
                <a:cs typeface="Arial" panose="020B0604020202020204" pitchFamily="34" charset="0"/>
              </a:rPr>
              <a:t>b</a:t>
            </a:r>
            <a:r>
              <a:rPr lang="en-AU" sz="1600" b="0" dirty="0">
                <a:latin typeface="Gantari Light" pitchFamily="2" charset="0"/>
                <a:cs typeface="Arial" panose="020B0604020202020204" pitchFamily="34" charset="0"/>
              </a:rPr>
              <a:t>iodiversity </a:t>
            </a:r>
            <a:r>
              <a:rPr lang="en-AU" dirty="0">
                <a:latin typeface="Gantari Light" pitchFamily="2" charset="0"/>
                <a:cs typeface="Arial" panose="020B0604020202020204" pitchFamily="34" charset="0"/>
              </a:rPr>
              <a:t>p</a:t>
            </a:r>
            <a:r>
              <a:rPr lang="en-AU" sz="1600" b="0" dirty="0">
                <a:latin typeface="Gantari Light" pitchFamily="2" charset="0"/>
                <a:cs typeface="Arial" panose="020B0604020202020204" pitchFamily="34" charset="0"/>
              </a:rPr>
              <a:t>lanning visit </a:t>
            </a:r>
            <a:r>
              <a:rPr lang="en-AU" sz="1600" b="0" dirty="0">
                <a:latin typeface="Gantari Light" pitchFamily="2" charset="0"/>
                <a:cs typeface="Arial" panose="020B0604020202020204" pitchFamily="34" charset="0"/>
                <a:hlinkClick r:id="rId7"/>
              </a:rPr>
              <a:t>WALGA’s website </a:t>
            </a:r>
            <a:endParaRPr lang="en-AU" sz="1600" b="0" dirty="0">
              <a:latin typeface="Gantari Light" pitchFamily="2" charset="0"/>
              <a:cs typeface="Arial" panose="020B0604020202020204" pitchFamily="34" charset="0"/>
            </a:endParaRPr>
          </a:p>
          <a:p>
            <a:pPr>
              <a:spcBef>
                <a:spcPts val="0"/>
              </a:spcBef>
            </a:pPr>
            <a:endParaRPr lang="en-US" sz="1000" b="0" dirty="0">
              <a:latin typeface="Gantari Light" pitchFamily="2" charset="0"/>
              <a:cs typeface="Arial" panose="020B0604020202020204" pitchFamily="34" charset="0"/>
            </a:endParaRPr>
          </a:p>
          <a:p>
            <a:pPr>
              <a:spcBef>
                <a:spcPts val="0"/>
              </a:spcBef>
            </a:pPr>
            <a:r>
              <a:rPr lang="en-US" sz="1600" b="0" dirty="0">
                <a:latin typeface="Gantari Light" pitchFamily="2" charset="0"/>
                <a:cs typeface="Arial" panose="020B0604020202020204" pitchFamily="34" charset="0"/>
              </a:rPr>
              <a:t>To download mapping data, go to </a:t>
            </a:r>
          </a:p>
          <a:p>
            <a:pPr>
              <a:spcBef>
                <a:spcPts val="0"/>
              </a:spcBef>
            </a:pPr>
            <a:r>
              <a:rPr lang="en-AU" sz="1600" b="0" dirty="0">
                <a:latin typeface="Gantari Light" pitchFamily="2" charset="0"/>
                <a:cs typeface="Arial" panose="020B0604020202020204" pitchFamily="34" charset="0"/>
                <a:hlinkClick r:id="rId8">
                  <a:extLst>
                    <a:ext uri="{A12FA001-AC4F-418D-AE19-62706E023703}">
                      <ahyp:hlinkClr xmlns:ahyp="http://schemas.microsoft.com/office/drawing/2018/hyperlinkcolor" val="tx"/>
                    </a:ext>
                  </a:extLst>
                </a:hlinkClick>
              </a:rPr>
              <a:t>Western Australian Local Government Association - Organisations - data.wa.gov.au</a:t>
            </a:r>
            <a:endParaRPr lang="en-US" sz="1600" b="0" dirty="0">
              <a:latin typeface="Gantari Light" pitchFamily="2" charset="0"/>
              <a:cs typeface="Arial" panose="020B0604020202020204" pitchFamily="34" charset="0"/>
            </a:endParaRPr>
          </a:p>
        </p:txBody>
      </p:sp>
      <p:sp>
        <p:nvSpPr>
          <p:cNvPr id="15" name="Text Box 9">
            <a:extLst>
              <a:ext uri="{FF2B5EF4-FFF2-40B4-BE49-F238E27FC236}">
                <a16:creationId xmlns:a16="http://schemas.microsoft.com/office/drawing/2014/main" id="{4A72FE81-EA4A-51D9-187E-223BA11D042D}"/>
              </a:ext>
            </a:extLst>
          </p:cNvPr>
          <p:cNvSpPr txBox="1"/>
          <p:nvPr/>
        </p:nvSpPr>
        <p:spPr>
          <a:xfrm>
            <a:off x="635986" y="4770677"/>
            <a:ext cx="5587537" cy="61380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400" dirty="0">
                <a:solidFill>
                  <a:srgbClr val="215868"/>
                </a:solidFill>
                <a:effectLst/>
                <a:latin typeface="Gantari Light" pitchFamily="2" charset="0"/>
                <a:ea typeface="Carlito"/>
                <a:cs typeface="Carlito"/>
              </a:rPr>
              <a:t>This Project is supported by funding from the Western Australian Government’s  State NRM Program</a:t>
            </a:r>
            <a:endParaRPr lang="en-AU" sz="1400" dirty="0">
              <a:effectLst/>
              <a:latin typeface="Gantari Light" pitchFamily="2" charset="0"/>
              <a:ea typeface="Carlito"/>
              <a:cs typeface="Carlito"/>
            </a:endParaRPr>
          </a:p>
        </p:txBody>
      </p:sp>
      <p:pic>
        <p:nvPicPr>
          <p:cNvPr id="21" name="Picture 20">
            <a:extLst>
              <a:ext uri="{FF2B5EF4-FFF2-40B4-BE49-F238E27FC236}">
                <a16:creationId xmlns:a16="http://schemas.microsoft.com/office/drawing/2014/main" id="{A091C0DC-13F0-7350-4AAA-D2743DF7961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43227" y="5528930"/>
            <a:ext cx="5499942" cy="908733"/>
          </a:xfrm>
          <a:prstGeom prst="rect">
            <a:avLst/>
          </a:prstGeom>
        </p:spPr>
      </p:pic>
      <p:sp>
        <p:nvSpPr>
          <p:cNvPr id="7" name="TextBox 6">
            <a:extLst>
              <a:ext uri="{FF2B5EF4-FFF2-40B4-BE49-F238E27FC236}">
                <a16:creationId xmlns:a16="http://schemas.microsoft.com/office/drawing/2014/main" id="{6D9A11EF-0016-9B1F-5E87-505602DD1888}"/>
              </a:ext>
            </a:extLst>
          </p:cNvPr>
          <p:cNvSpPr txBox="1"/>
          <p:nvPr/>
        </p:nvSpPr>
        <p:spPr>
          <a:xfrm>
            <a:off x="7030918" y="159489"/>
            <a:ext cx="4953122" cy="6561384"/>
          </a:xfrm>
          <a:prstGeom prst="rect">
            <a:avLst/>
          </a:prstGeom>
          <a:solidFill>
            <a:schemeClr val="tx2">
              <a:lumMod val="20000"/>
              <a:lumOff val="80000"/>
            </a:schemeClr>
          </a:solidFill>
        </p:spPr>
        <p:txBody>
          <a:bodyPr wrap="square" rtlCol="0">
            <a:spAutoFit/>
          </a:bodyPr>
          <a:lstStyle/>
          <a:p>
            <a:pPr algn="l"/>
            <a:r>
              <a:rPr lang="en-AU" sz="2000" b="1" dirty="0">
                <a:solidFill>
                  <a:srgbClr val="009DD1"/>
                </a:solidFill>
                <a:latin typeface="+mj-lt"/>
              </a:rPr>
              <a:t>Disclaimer</a:t>
            </a:r>
          </a:p>
          <a:p>
            <a:pPr algn="l"/>
            <a:endParaRPr lang="en-AU" sz="1200" dirty="0"/>
          </a:p>
          <a:p>
            <a:pPr algn="l"/>
            <a:r>
              <a:rPr lang="en-AU" sz="1200" dirty="0"/>
              <a:t>At WALGA, we've made every effort to ensure that the material contained on our website is accurate, current and reliable at the time it was created or last modified.</a:t>
            </a:r>
          </a:p>
          <a:p>
            <a:pPr algn="l"/>
            <a:endParaRPr lang="en-AU" sz="1200" dirty="0"/>
          </a:p>
          <a:p>
            <a:pPr algn="l"/>
            <a:r>
              <a:rPr lang="en-AU" sz="1200" dirty="0"/>
              <a:t>While the material on this resource is compiled with due care, WALGA does not warrant or accept liability with regards to the accuracy or completeness of the material. As such, no reliance should be made by the user on the material who should carefully assess the relevance and accuracy of that material, including seeking confirmation from the originating body.</a:t>
            </a:r>
          </a:p>
          <a:p>
            <a:pPr algn="l"/>
            <a:endParaRPr lang="en-AU" sz="1200" dirty="0"/>
          </a:p>
          <a:p>
            <a:pPr algn="l"/>
            <a:r>
              <a:rPr lang="en-AU" sz="1200" dirty="0"/>
              <a:t>The information delivered to you via any externally hosted website is produced and managed by the website owner. All care has been taken to ensure validity of these external sites, however WALGA cannot be held responsible for any misrepresentation of information found on any external websites.</a:t>
            </a:r>
          </a:p>
          <a:p>
            <a:pPr algn="l"/>
            <a:endParaRPr lang="en-AU" sz="1200" dirty="0"/>
          </a:p>
          <a:p>
            <a:pPr algn="l"/>
            <a:r>
              <a:rPr lang="en-AU" sz="1200" dirty="0"/>
              <a:t>If you wish to clarify anything about this site or have concerns regarding your privacy, please contact us.</a:t>
            </a:r>
          </a:p>
          <a:p>
            <a:pPr algn="l"/>
            <a:endParaRPr lang="en-AU" sz="2000" dirty="0">
              <a:solidFill>
                <a:srgbClr val="009DD1"/>
              </a:solidFill>
              <a:latin typeface="+mj-lt"/>
            </a:endParaRPr>
          </a:p>
          <a:p>
            <a:pPr algn="l"/>
            <a:r>
              <a:rPr lang="en-AU" sz="2000" b="1" dirty="0">
                <a:solidFill>
                  <a:srgbClr val="009DD1"/>
                </a:solidFill>
                <a:latin typeface="+mj-lt"/>
              </a:rPr>
              <a:t>Copyright</a:t>
            </a:r>
            <a:endParaRPr lang="en-AU" sz="2000" dirty="0">
              <a:solidFill>
                <a:srgbClr val="009DD1"/>
              </a:solidFill>
              <a:latin typeface="+mj-lt"/>
            </a:endParaRPr>
          </a:p>
          <a:p>
            <a:pPr algn="l"/>
            <a:endParaRPr lang="en-AU" sz="1200" dirty="0"/>
          </a:p>
          <a:p>
            <a:pPr algn="l"/>
            <a:r>
              <a:rPr lang="en-AU" sz="1200" dirty="0"/>
              <a:t>All material that appears in this presentation, including content, graphics and audio is protected by the operation of the Copyright Act 1968, and is owned by the WALGA unless otherwise referenced as being from another source. Materials contained  here can be reproduced for personal and non-commercial use, without permission providing it remains unaltered in its original form. Should you wish to reproduce material that is for commercial or non-personal use, you can request permission to do so by </a:t>
            </a:r>
            <a:r>
              <a:rPr lang="en-AU" sz="1200" dirty="0">
                <a:hlinkClick r:id="rId10"/>
              </a:rPr>
              <a:t>contacting us</a:t>
            </a:r>
            <a:r>
              <a:rPr lang="en-AU" sz="1200" dirty="0"/>
              <a:t>.</a:t>
            </a:r>
          </a:p>
        </p:txBody>
      </p:sp>
      <p:pic>
        <p:nvPicPr>
          <p:cNvPr id="2" name="Slide_35">
            <a:hlinkClick r:id="" action="ppaction://media"/>
            <a:extLst>
              <a:ext uri="{FF2B5EF4-FFF2-40B4-BE49-F238E27FC236}">
                <a16:creationId xmlns:a16="http://schemas.microsoft.com/office/drawing/2014/main" id="{1E199CEB-CDEF-E321-5640-E07FC11374D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055884" y="419078"/>
            <a:ext cx="609600" cy="609600"/>
          </a:xfrm>
          <a:prstGeom prst="rect">
            <a:avLst/>
          </a:prstGeom>
        </p:spPr>
      </p:pic>
    </p:spTree>
    <p:extLst>
      <p:ext uri="{BB962C8B-B14F-4D97-AF65-F5344CB8AC3E}">
        <p14:creationId xmlns:p14="http://schemas.microsoft.com/office/powerpoint/2010/main" val="671966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94F6A8E0-90DD-C743-CE04-A7C729F1AB8E}"/>
              </a:ext>
            </a:extLst>
          </p:cNvPr>
          <p:cNvPicPr>
            <a:picLocks noGrp="1" noChangeAspect="1"/>
          </p:cNvPicPr>
          <p:nvPr>
            <p:ph type="pic" sz="quarter" idx="11"/>
          </p:nvPr>
        </p:nvPicPr>
        <p:blipFill>
          <a:blip r:embed="rId4" cstate="hqprint">
            <a:extLst>
              <a:ext uri="{28A0092B-C50C-407E-A947-70E740481C1C}">
                <a14:useLocalDpi xmlns:a14="http://schemas.microsoft.com/office/drawing/2010/main"/>
              </a:ext>
            </a:extLst>
          </a:blip>
          <a:srcRect/>
          <a:stretch/>
        </p:blipFill>
        <p:spPr/>
      </p:pic>
      <p:sp>
        <p:nvSpPr>
          <p:cNvPr id="17" name="TextBox 16">
            <a:extLst>
              <a:ext uri="{FF2B5EF4-FFF2-40B4-BE49-F238E27FC236}">
                <a16:creationId xmlns:a16="http://schemas.microsoft.com/office/drawing/2014/main" id="{6B22BA87-6542-B6AF-079C-580AC42D6831}"/>
              </a:ext>
            </a:extLst>
          </p:cNvPr>
          <p:cNvSpPr txBox="1"/>
          <p:nvPr/>
        </p:nvSpPr>
        <p:spPr>
          <a:xfrm>
            <a:off x="8353425" y="6596390"/>
            <a:ext cx="4472559" cy="261610"/>
          </a:xfrm>
          <a:prstGeom prst="rect">
            <a:avLst/>
          </a:prstGeom>
          <a:noFill/>
        </p:spPr>
        <p:txBody>
          <a:bodyPr wrap="square" rtlCol="0">
            <a:spAutoFit/>
          </a:bodyPr>
          <a:lstStyle/>
          <a:p>
            <a:r>
              <a:rPr lang="en-AU" sz="1100" b="1" i="1" dirty="0">
                <a:solidFill>
                  <a:schemeClr val="bg1"/>
                </a:solidFill>
              </a:rPr>
              <a:t>Spring at the foothills of Stirling Ranges. Photo: WALGA</a:t>
            </a:r>
          </a:p>
        </p:txBody>
      </p:sp>
      <p:sp>
        <p:nvSpPr>
          <p:cNvPr id="20" name="Text Placeholder 19">
            <a:extLst>
              <a:ext uri="{FF2B5EF4-FFF2-40B4-BE49-F238E27FC236}">
                <a16:creationId xmlns:a16="http://schemas.microsoft.com/office/drawing/2014/main" id="{66439224-3736-B045-B3EA-2239E305A974}"/>
              </a:ext>
            </a:extLst>
          </p:cNvPr>
          <p:cNvSpPr>
            <a:spLocks noGrp="1"/>
          </p:cNvSpPr>
          <p:nvPr>
            <p:ph type="body" sz="quarter" idx="13"/>
          </p:nvPr>
        </p:nvSpPr>
        <p:spPr>
          <a:xfrm>
            <a:off x="659091" y="1406768"/>
            <a:ext cx="5051426" cy="3682623"/>
          </a:xfrm>
        </p:spPr>
        <p:txBody>
          <a:bodyPr/>
          <a:lstStyle/>
          <a:p>
            <a:pPr>
              <a:lnSpc>
                <a:spcPct val="115000"/>
              </a:lnSpc>
              <a:spcAft>
                <a:spcPts val="1000"/>
              </a:spcAft>
            </a:pPr>
            <a:r>
              <a:rPr lang="en-AU" sz="2000" b="1" dirty="0">
                <a:effectLst/>
                <a:latin typeface="Gantari Light" pitchFamily="2" charset="0"/>
                <a:ea typeface="Times New Roman" panose="02020603050405020304" pitchFamily="18" charset="0"/>
                <a:cs typeface="Calibri" panose="020F0502020204030204" pitchFamily="34" charset="0"/>
              </a:rPr>
              <a:t>Biodiversity </a:t>
            </a:r>
            <a:r>
              <a:rPr lang="en-AU" sz="2000" dirty="0">
                <a:effectLst/>
                <a:latin typeface="Gantari Light" pitchFamily="2" charset="0"/>
                <a:ea typeface="Times New Roman" panose="02020603050405020304" pitchFamily="18" charset="0"/>
                <a:cs typeface="Calibri" panose="020F0502020204030204" pitchFamily="34" charset="0"/>
              </a:rPr>
              <a:t>means the variability among living organisms and the ecosystems of which those organisms are a part and includes the following:</a:t>
            </a:r>
            <a:endParaRPr lang="en-AU" sz="2000" dirty="0">
              <a:effectLst/>
              <a:latin typeface="Gantari Light" pitchFamily="2" charset="0"/>
              <a:ea typeface="Calibri" panose="020F0502020204030204" pitchFamily="34" charset="0"/>
              <a:cs typeface="Times New Roman" panose="02020603050405020304" pitchFamily="18" charset="0"/>
            </a:endParaRPr>
          </a:p>
          <a:p>
            <a:pPr>
              <a:lnSpc>
                <a:spcPct val="115000"/>
              </a:lnSpc>
              <a:spcBef>
                <a:spcPts val="600"/>
              </a:spcBef>
            </a:pPr>
            <a:r>
              <a:rPr lang="en-AU" sz="2000" dirty="0">
                <a:effectLst/>
                <a:latin typeface="Gantari Light" pitchFamily="2" charset="0"/>
                <a:ea typeface="Times New Roman" panose="02020603050405020304" pitchFamily="18" charset="0"/>
                <a:cs typeface="Calibri" panose="020F0502020204030204" pitchFamily="34" charset="0"/>
              </a:rPr>
              <a:t>(a) diversity within native species and between native species</a:t>
            </a:r>
            <a:endParaRPr lang="en-AU" sz="2000" dirty="0">
              <a:effectLst/>
              <a:latin typeface="Gantari Light" pitchFamily="2" charset="0"/>
              <a:ea typeface="Calibri" panose="020F0502020204030204" pitchFamily="34" charset="0"/>
              <a:cs typeface="Times New Roman" panose="02020603050405020304" pitchFamily="18" charset="0"/>
            </a:endParaRPr>
          </a:p>
          <a:p>
            <a:pPr>
              <a:lnSpc>
                <a:spcPct val="115000"/>
              </a:lnSpc>
              <a:spcBef>
                <a:spcPts val="600"/>
              </a:spcBef>
            </a:pPr>
            <a:r>
              <a:rPr lang="en-AU" sz="2000" dirty="0">
                <a:effectLst/>
                <a:latin typeface="Gantari Light" pitchFamily="2" charset="0"/>
                <a:ea typeface="Times New Roman" panose="02020603050405020304" pitchFamily="18" charset="0"/>
                <a:cs typeface="Calibri" panose="020F0502020204030204" pitchFamily="34" charset="0"/>
              </a:rPr>
              <a:t>(b) diversity of ecosystems</a:t>
            </a:r>
            <a:endParaRPr lang="en-AU" sz="2000" dirty="0">
              <a:effectLst/>
              <a:latin typeface="Gantari Light" pitchFamily="2" charset="0"/>
              <a:ea typeface="Calibri" panose="020F0502020204030204" pitchFamily="34" charset="0"/>
              <a:cs typeface="Times New Roman" panose="02020603050405020304" pitchFamily="18" charset="0"/>
            </a:endParaRPr>
          </a:p>
          <a:p>
            <a:pPr>
              <a:lnSpc>
                <a:spcPct val="115000"/>
              </a:lnSpc>
              <a:spcBef>
                <a:spcPts val="600"/>
              </a:spcBef>
            </a:pPr>
            <a:r>
              <a:rPr lang="en-AU" sz="2000" dirty="0">
                <a:effectLst/>
                <a:latin typeface="Gantari Light" pitchFamily="2" charset="0"/>
                <a:ea typeface="Times New Roman" panose="02020603050405020304" pitchFamily="18" charset="0"/>
                <a:cs typeface="Calibri" panose="020F0502020204030204" pitchFamily="34" charset="0"/>
              </a:rPr>
              <a:t>(c) diversity of other biodiversity components</a:t>
            </a:r>
            <a:r>
              <a:rPr lang="en-US" sz="2000" dirty="0">
                <a:effectLst/>
                <a:latin typeface="Gantari Light" pitchFamily="2" charset="0"/>
                <a:ea typeface="Times New Roman" panose="02020603050405020304" pitchFamily="18" charset="0"/>
                <a:cs typeface="Calibri" panose="020F0502020204030204" pitchFamily="34" charset="0"/>
              </a:rPr>
              <a:t>.</a:t>
            </a:r>
          </a:p>
          <a:p>
            <a:pPr>
              <a:lnSpc>
                <a:spcPct val="115000"/>
              </a:lnSpc>
              <a:spcBef>
                <a:spcPts val="600"/>
              </a:spcBef>
            </a:pPr>
            <a:endParaRPr lang="en-US" sz="2000" dirty="0">
              <a:latin typeface="Gantari Light" pitchFamily="2" charset="0"/>
              <a:ea typeface="Calibri" panose="020F0502020204030204" pitchFamily="34" charset="0"/>
              <a:cs typeface="Calibri" panose="020F0502020204030204" pitchFamily="34" charset="0"/>
            </a:endParaRPr>
          </a:p>
          <a:p>
            <a:pPr>
              <a:lnSpc>
                <a:spcPct val="115000"/>
              </a:lnSpc>
              <a:spcBef>
                <a:spcPts val="600"/>
              </a:spcBef>
            </a:pPr>
            <a:r>
              <a:rPr lang="en-US" sz="2000" b="1" dirty="0">
                <a:effectLst/>
                <a:latin typeface="Gantari Light" pitchFamily="2" charset="0"/>
                <a:ea typeface="Calibri" panose="020F0502020204030204" pitchFamily="34" charset="0"/>
                <a:cs typeface="Calibri" panose="020F0502020204030204" pitchFamily="34" charset="0"/>
              </a:rPr>
              <a:t>Endemic</a:t>
            </a:r>
            <a:r>
              <a:rPr lang="en-US" sz="2000" dirty="0">
                <a:effectLst/>
                <a:latin typeface="Gantari Light" pitchFamily="2" charset="0"/>
                <a:ea typeface="Calibri" panose="020F0502020204030204" pitchFamily="34" charset="0"/>
                <a:cs typeface="Calibri" panose="020F0502020204030204" pitchFamily="34" charset="0"/>
              </a:rPr>
              <a:t> refers to a species having a natural distribution confined to a particular geographic region. </a:t>
            </a:r>
            <a:endParaRPr lang="en-AU" sz="2000" dirty="0">
              <a:effectLst/>
              <a:latin typeface="Gantari Light" pitchFamily="2" charset="0"/>
              <a:ea typeface="Calibri" panose="020F0502020204030204" pitchFamily="34" charset="0"/>
              <a:cs typeface="Times New Roman" panose="02020603050405020304" pitchFamily="18" charset="0"/>
            </a:endParaRPr>
          </a:p>
        </p:txBody>
      </p:sp>
      <p:pic>
        <p:nvPicPr>
          <p:cNvPr id="2" name="Slide_4">
            <a:hlinkClick r:id="" action="ppaction://media"/>
            <a:extLst>
              <a:ext uri="{FF2B5EF4-FFF2-40B4-BE49-F238E27FC236}">
                <a16:creationId xmlns:a16="http://schemas.microsoft.com/office/drawing/2014/main" id="{FBE82620-6A8C-D4B9-6CAF-505CD48ADD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26634" y="329242"/>
            <a:ext cx="609600" cy="609600"/>
          </a:xfrm>
          <a:prstGeom prst="rect">
            <a:avLst/>
          </a:prstGeom>
        </p:spPr>
      </p:pic>
    </p:spTree>
    <p:extLst>
      <p:ext uri="{BB962C8B-B14F-4D97-AF65-F5344CB8AC3E}">
        <p14:creationId xmlns:p14="http://schemas.microsoft.com/office/powerpoint/2010/main" val="2290356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0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94F6A8E0-90DD-C743-CE04-A7C729F1AB8E}"/>
              </a:ext>
            </a:extLst>
          </p:cNvPr>
          <p:cNvPicPr>
            <a:picLocks noGrp="1" noChangeAspect="1"/>
          </p:cNvPicPr>
          <p:nvPr>
            <p:ph type="pic" sz="quarter" idx="11"/>
          </p:nvPr>
        </p:nvPicPr>
        <p:blipFill>
          <a:blip r:embed="rId4" cstate="hqprint">
            <a:extLst>
              <a:ext uri="{28A0092B-C50C-407E-A947-70E740481C1C}">
                <a14:useLocalDpi xmlns:a14="http://schemas.microsoft.com/office/drawing/2010/main"/>
              </a:ext>
            </a:extLst>
          </a:blip>
          <a:srcRect/>
          <a:stretch/>
        </p:blipFill>
        <p:spPr/>
      </p:pic>
      <p:sp>
        <p:nvSpPr>
          <p:cNvPr id="20" name="Text Placeholder 19">
            <a:extLst>
              <a:ext uri="{FF2B5EF4-FFF2-40B4-BE49-F238E27FC236}">
                <a16:creationId xmlns:a16="http://schemas.microsoft.com/office/drawing/2014/main" id="{66439224-3736-B045-B3EA-2239E305A974}"/>
              </a:ext>
            </a:extLst>
          </p:cNvPr>
          <p:cNvSpPr>
            <a:spLocks noGrp="1"/>
          </p:cNvSpPr>
          <p:nvPr>
            <p:ph type="body" sz="quarter" idx="13"/>
          </p:nvPr>
        </p:nvSpPr>
        <p:spPr>
          <a:xfrm>
            <a:off x="585172" y="1954530"/>
            <a:ext cx="5289848" cy="4560570"/>
          </a:xfrm>
        </p:spPr>
        <p:txBody>
          <a:bodyPr/>
          <a:lstStyle/>
          <a:p>
            <a:r>
              <a:rPr lang="en-AU" sz="2000" b="1" dirty="0">
                <a:latin typeface="Gantari Light" pitchFamily="2" charset="0"/>
                <a:cs typeface="Arial" panose="020B0604020202020204" pitchFamily="34" charset="0"/>
              </a:rPr>
              <a:t>Australian Government </a:t>
            </a:r>
          </a:p>
          <a:p>
            <a:pPr marL="285750" indent="-285750">
              <a:buFont typeface="Arial" panose="020B0604020202020204" pitchFamily="34" charset="0"/>
              <a:buChar char="•"/>
            </a:pPr>
            <a:r>
              <a:rPr lang="en-AU" sz="2000" i="1" dirty="0">
                <a:latin typeface="Gantari Light" pitchFamily="2" charset="0"/>
                <a:cs typeface="Arial" panose="020B0604020202020204" pitchFamily="34" charset="0"/>
              </a:rPr>
              <a:t>Environmental Protection and Biodiversity Conservation Act  1999</a:t>
            </a:r>
          </a:p>
          <a:p>
            <a:pPr marL="971550" lvl="1" indent="-285750"/>
            <a:r>
              <a:rPr lang="en-AU" sz="1600" i="1" dirty="0">
                <a:latin typeface="Gantari Light" pitchFamily="2" charset="0"/>
                <a:cs typeface="Arial" panose="020B0604020202020204" pitchFamily="34" charset="0"/>
              </a:rPr>
              <a:t>Matters of National Environmental Significance (MNES) – See the online MNES search tool</a:t>
            </a:r>
          </a:p>
          <a:p>
            <a:pPr marL="285750" indent="-285750">
              <a:buFont typeface="Arial" panose="020B0604020202020204" pitchFamily="34" charset="0"/>
              <a:buChar char="•"/>
            </a:pPr>
            <a:r>
              <a:rPr lang="en-AU" sz="2000" i="1" dirty="0">
                <a:latin typeface="Gantari Light" pitchFamily="2" charset="0"/>
                <a:cs typeface="Arial" panose="020B0604020202020204" pitchFamily="34" charset="0"/>
              </a:rPr>
              <a:t>Nature Repair Act 2023</a:t>
            </a:r>
          </a:p>
          <a:p>
            <a:endParaRPr lang="en-AU" sz="2000" dirty="0">
              <a:latin typeface="Gantari Light" pitchFamily="2" charset="0"/>
              <a:cs typeface="Arial" panose="020B0604020202020204" pitchFamily="34" charset="0"/>
            </a:endParaRPr>
          </a:p>
          <a:p>
            <a:r>
              <a:rPr lang="en-AU" sz="2000" b="1" dirty="0">
                <a:latin typeface="Gantari Light" pitchFamily="2" charset="0"/>
                <a:cs typeface="Arial" panose="020B0604020202020204" pitchFamily="34" charset="0"/>
              </a:rPr>
              <a:t>State Government </a:t>
            </a:r>
          </a:p>
          <a:p>
            <a:pPr marL="285750" indent="-285750">
              <a:buFont typeface="Arial" panose="020B0604020202020204" pitchFamily="34" charset="0"/>
              <a:buChar char="•"/>
            </a:pPr>
            <a:r>
              <a:rPr lang="en-AU" sz="2000" i="1" dirty="0">
                <a:latin typeface="Gantari Light" pitchFamily="2" charset="0"/>
                <a:cs typeface="Arial" panose="020B0604020202020204" pitchFamily="34" charset="0"/>
              </a:rPr>
              <a:t>Biodiversity Conservation Act 2016</a:t>
            </a:r>
          </a:p>
          <a:p>
            <a:pPr marL="971550" lvl="1" indent="-285750"/>
            <a:r>
              <a:rPr lang="en-AU" sz="1400" i="1" dirty="0">
                <a:latin typeface="Gantari Light" pitchFamily="2" charset="0"/>
                <a:cs typeface="Arial" panose="020B0604020202020204" pitchFamily="34" charset="0"/>
              </a:rPr>
              <a:t>Biodiversity Conservation Regulations 2018</a:t>
            </a:r>
          </a:p>
          <a:p>
            <a:pPr marL="285750" indent="-285750">
              <a:buFont typeface="Arial" panose="020B0604020202020204" pitchFamily="34" charset="0"/>
              <a:buChar char="•"/>
            </a:pPr>
            <a:r>
              <a:rPr lang="en-AU" sz="2000" i="1" dirty="0">
                <a:latin typeface="Gantari Light" pitchFamily="2" charset="0"/>
                <a:cs typeface="Arial" panose="020B0604020202020204" pitchFamily="34" charset="0"/>
              </a:rPr>
              <a:t>Environmental Protection Act 1986</a:t>
            </a:r>
          </a:p>
          <a:p>
            <a:pPr marL="971550" lvl="1" indent="-285750"/>
            <a:r>
              <a:rPr lang="en-AU" sz="1400" i="1" dirty="0">
                <a:latin typeface="Gantari Light" pitchFamily="2" charset="0"/>
                <a:cs typeface="Arial" panose="020B0604020202020204" pitchFamily="34" charset="0"/>
              </a:rPr>
              <a:t>Environmental Protection (Clearing of Native Vegetation) Regulations 2004 </a:t>
            </a:r>
          </a:p>
          <a:p>
            <a:pPr marL="971550" lvl="1" indent="-285750"/>
            <a:endParaRPr lang="en-AU" sz="1400" i="1" dirty="0">
              <a:latin typeface="Gantari Light" pitchFamily="2" charset="0"/>
              <a:cs typeface="Arial" panose="020B0604020202020204" pitchFamily="34" charset="0"/>
            </a:endParaRPr>
          </a:p>
          <a:p>
            <a:endParaRPr lang="en-AU" sz="2000" dirty="0">
              <a:latin typeface="Gantari Light" pitchFamily="2" charset="0"/>
              <a:cs typeface="Arial" panose="020B0604020202020204" pitchFamily="34" charset="0"/>
            </a:endParaRPr>
          </a:p>
          <a:p>
            <a:endParaRPr lang="en-AU" sz="1400" dirty="0">
              <a:latin typeface="Gantari Light" pitchFamily="2" charset="0"/>
            </a:endParaRPr>
          </a:p>
        </p:txBody>
      </p:sp>
      <p:sp>
        <p:nvSpPr>
          <p:cNvPr id="2" name="Text Placeholder 7">
            <a:extLst>
              <a:ext uri="{FF2B5EF4-FFF2-40B4-BE49-F238E27FC236}">
                <a16:creationId xmlns:a16="http://schemas.microsoft.com/office/drawing/2014/main" id="{77524C7A-F56D-1423-8F68-EFFF063A151C}"/>
              </a:ext>
            </a:extLst>
          </p:cNvPr>
          <p:cNvSpPr>
            <a:spLocks noGrp="1"/>
          </p:cNvSpPr>
          <p:nvPr>
            <p:ph type="body" sz="quarter" idx="12"/>
          </p:nvPr>
        </p:nvSpPr>
        <p:spPr>
          <a:xfrm>
            <a:off x="585173" y="1177289"/>
            <a:ext cx="4637088" cy="587079"/>
          </a:xfrm>
        </p:spPr>
        <p:txBody>
          <a:bodyPr anchor="b"/>
          <a:lstStyle/>
          <a:p>
            <a:r>
              <a:rPr lang="en-US" dirty="0"/>
              <a:t>Legislation</a:t>
            </a:r>
          </a:p>
        </p:txBody>
      </p:sp>
      <p:sp>
        <p:nvSpPr>
          <p:cNvPr id="4" name="TextBox 3">
            <a:extLst>
              <a:ext uri="{FF2B5EF4-FFF2-40B4-BE49-F238E27FC236}">
                <a16:creationId xmlns:a16="http://schemas.microsoft.com/office/drawing/2014/main" id="{D81C7936-3D9E-7BC1-572F-9966306E101E}"/>
              </a:ext>
            </a:extLst>
          </p:cNvPr>
          <p:cNvSpPr txBox="1"/>
          <p:nvPr/>
        </p:nvSpPr>
        <p:spPr>
          <a:xfrm>
            <a:off x="6096000" y="6427113"/>
            <a:ext cx="5985510" cy="430887"/>
          </a:xfrm>
          <a:prstGeom prst="rect">
            <a:avLst/>
          </a:prstGeom>
          <a:noFill/>
        </p:spPr>
        <p:txBody>
          <a:bodyPr wrap="square" rtlCol="0">
            <a:spAutoFit/>
          </a:bodyPr>
          <a:lstStyle/>
          <a:p>
            <a:pPr algn="r"/>
            <a:r>
              <a:rPr lang="en-AU" sz="1100" b="1" i="1" dirty="0">
                <a:solidFill>
                  <a:schemeClr val="bg1"/>
                </a:solidFill>
              </a:rPr>
              <a:t>Eucalyptus woodlands of the Wheatbelt  Region of WA, nationally listed threatened ecological community. Photo: Courtesy of Wheatbelt NRM. </a:t>
            </a:r>
          </a:p>
        </p:txBody>
      </p:sp>
      <p:pic>
        <p:nvPicPr>
          <p:cNvPr id="5" name="Slide_5">
            <a:hlinkClick r:id="" action="ppaction://media"/>
            <a:extLst>
              <a:ext uri="{FF2B5EF4-FFF2-40B4-BE49-F238E27FC236}">
                <a16:creationId xmlns:a16="http://schemas.microsoft.com/office/drawing/2014/main" id="{58C81E9C-09EE-4648-7C2E-1C8E68C1E2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45480" y="472608"/>
            <a:ext cx="609600" cy="609600"/>
          </a:xfrm>
          <a:prstGeom prst="rect">
            <a:avLst/>
          </a:prstGeom>
        </p:spPr>
      </p:pic>
    </p:spTree>
    <p:extLst>
      <p:ext uri="{BB962C8B-B14F-4D97-AF65-F5344CB8AC3E}">
        <p14:creationId xmlns:p14="http://schemas.microsoft.com/office/powerpoint/2010/main" val="4178385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0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blue square with white dots&#10;&#10;Description automatically generated">
            <a:extLst>
              <a:ext uri="{FF2B5EF4-FFF2-40B4-BE49-F238E27FC236}">
                <a16:creationId xmlns:a16="http://schemas.microsoft.com/office/drawing/2014/main" id="{B8BBDBA4-DE50-F8AD-0915-146ACA20E85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9818" y="2885844"/>
            <a:ext cx="12491635" cy="3972156"/>
          </a:xfrm>
          <a:prstGeom prst="rect">
            <a:avLst/>
          </a:prstGeom>
        </p:spPr>
      </p:pic>
      <p:sp>
        <p:nvSpPr>
          <p:cNvPr id="11" name="Text Placeholder 10">
            <a:extLst>
              <a:ext uri="{FF2B5EF4-FFF2-40B4-BE49-F238E27FC236}">
                <a16:creationId xmlns:a16="http://schemas.microsoft.com/office/drawing/2014/main" id="{828DC69A-C6A1-F44C-8505-22DE5090CED4}"/>
              </a:ext>
            </a:extLst>
          </p:cNvPr>
          <p:cNvSpPr>
            <a:spLocks noGrp="1"/>
          </p:cNvSpPr>
          <p:nvPr>
            <p:ph type="body" sz="quarter" idx="15"/>
          </p:nvPr>
        </p:nvSpPr>
        <p:spPr/>
        <p:txBody>
          <a:bodyPr/>
          <a:lstStyle/>
          <a:p>
            <a:fld id="{2D2125C3-12D6-9C4D-A886-EF33B9EE15C6}" type="slidenum">
              <a:rPr lang="en-US" smtClean="0"/>
              <a:t>6</a:t>
            </a:fld>
            <a:endParaRPr lang="en-US" dirty="0"/>
          </a:p>
        </p:txBody>
      </p:sp>
      <p:sp>
        <p:nvSpPr>
          <p:cNvPr id="5" name="Text Placeholder 7">
            <a:extLst>
              <a:ext uri="{FF2B5EF4-FFF2-40B4-BE49-F238E27FC236}">
                <a16:creationId xmlns:a16="http://schemas.microsoft.com/office/drawing/2014/main" id="{D9356FEB-94BF-EEB1-48DB-1FA4F3126EA3}"/>
              </a:ext>
            </a:extLst>
          </p:cNvPr>
          <p:cNvSpPr>
            <a:spLocks noGrp="1"/>
          </p:cNvSpPr>
          <p:nvPr>
            <p:ph type="body" sz="quarter" idx="12"/>
          </p:nvPr>
        </p:nvSpPr>
        <p:spPr>
          <a:xfrm>
            <a:off x="1523546" y="534454"/>
            <a:ext cx="8569713" cy="503488"/>
          </a:xfrm>
        </p:spPr>
        <p:txBody>
          <a:bodyPr anchor="b"/>
          <a:lstStyle/>
          <a:p>
            <a:r>
              <a:rPr lang="en-US" dirty="0"/>
              <a:t>Local Governments and Biodiversity </a:t>
            </a:r>
          </a:p>
        </p:txBody>
      </p:sp>
      <p:sp>
        <p:nvSpPr>
          <p:cNvPr id="8" name="Text Placeholder 1">
            <a:extLst>
              <a:ext uri="{FF2B5EF4-FFF2-40B4-BE49-F238E27FC236}">
                <a16:creationId xmlns:a16="http://schemas.microsoft.com/office/drawing/2014/main" id="{27CBEEB6-7025-FF4E-B274-73EB46DF0D61}"/>
              </a:ext>
            </a:extLst>
          </p:cNvPr>
          <p:cNvSpPr txBox="1">
            <a:spLocks/>
          </p:cNvSpPr>
          <p:nvPr/>
        </p:nvSpPr>
        <p:spPr>
          <a:xfrm>
            <a:off x="1055360" y="3789624"/>
            <a:ext cx="1520825" cy="31115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3100" b="1" i="0" kern="1200" baseline="0">
                <a:solidFill>
                  <a:srgbClr val="009DD1"/>
                </a:solidFill>
                <a:latin typeface="Gantari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bg1"/>
                </a:solidFill>
                <a:latin typeface="+mn-lt"/>
              </a:rPr>
              <a:t>Regulator </a:t>
            </a:r>
          </a:p>
        </p:txBody>
      </p:sp>
      <p:sp>
        <p:nvSpPr>
          <p:cNvPr id="9" name="Text Placeholder 2">
            <a:extLst>
              <a:ext uri="{FF2B5EF4-FFF2-40B4-BE49-F238E27FC236}">
                <a16:creationId xmlns:a16="http://schemas.microsoft.com/office/drawing/2014/main" id="{0C471786-961D-6B86-F330-164325BACD76}"/>
              </a:ext>
            </a:extLst>
          </p:cNvPr>
          <p:cNvSpPr>
            <a:spLocks noGrp="1"/>
          </p:cNvSpPr>
          <p:nvPr>
            <p:ph type="body" sz="quarter" idx="13"/>
          </p:nvPr>
        </p:nvSpPr>
        <p:spPr>
          <a:xfrm>
            <a:off x="545770" y="4567315"/>
            <a:ext cx="2985989" cy="1526303"/>
          </a:xfrm>
        </p:spPr>
        <p:txBody>
          <a:bodyPr/>
          <a:lstStyle/>
          <a:p>
            <a:pPr>
              <a:lnSpc>
                <a:spcPct val="100000"/>
              </a:lnSpc>
            </a:pPr>
            <a:r>
              <a:rPr lang="en-US" dirty="0">
                <a:solidFill>
                  <a:schemeClr val="bg1"/>
                </a:solidFill>
              </a:rPr>
              <a:t>Administrator of local planning schemes: Land use planning provisions and Development approvals</a:t>
            </a:r>
          </a:p>
          <a:p>
            <a:pPr>
              <a:lnSpc>
                <a:spcPct val="100000"/>
              </a:lnSpc>
            </a:pPr>
            <a:r>
              <a:rPr lang="en-US" dirty="0">
                <a:solidFill>
                  <a:schemeClr val="bg1"/>
                </a:solidFill>
              </a:rPr>
              <a:t>Enforcement of Local Laws</a:t>
            </a:r>
          </a:p>
        </p:txBody>
      </p:sp>
      <p:sp>
        <p:nvSpPr>
          <p:cNvPr id="12" name="Text Placeholder 4">
            <a:extLst>
              <a:ext uri="{FF2B5EF4-FFF2-40B4-BE49-F238E27FC236}">
                <a16:creationId xmlns:a16="http://schemas.microsoft.com/office/drawing/2014/main" id="{C6CFAB74-00AA-7AFA-D6EA-A564C79E2CDB}"/>
              </a:ext>
            </a:extLst>
          </p:cNvPr>
          <p:cNvSpPr txBox="1">
            <a:spLocks/>
          </p:cNvSpPr>
          <p:nvPr/>
        </p:nvSpPr>
        <p:spPr>
          <a:xfrm>
            <a:off x="3880232" y="4567315"/>
            <a:ext cx="2215767" cy="1677593"/>
          </a:xfrm>
          <a:prstGeom prst="rect">
            <a:avLst/>
          </a:prstGeom>
        </p:spPr>
        <p:txBody>
          <a:bodyPr vert="horz" lIns="0" tIns="0" rIns="0" bIns="0" rtlCol="0">
            <a:normAutofit/>
          </a:bodyPr>
          <a:lstStyle>
            <a:lvl1pPr marL="0" indent="0" algn="r" defTabSz="914400" rtl="0" eaLnBrk="1" latinLnBrk="0" hangingPunct="1">
              <a:lnSpc>
                <a:spcPct val="90000"/>
              </a:lnSpc>
              <a:spcBef>
                <a:spcPts val="0"/>
              </a:spcBef>
              <a:buFont typeface="Arial" panose="020B0604020202020204" pitchFamily="34" charset="0"/>
              <a:buNone/>
              <a:defRPr sz="800" kern="1200" baseline="0">
                <a:solidFill>
                  <a:schemeClr val="bg1"/>
                </a:solidFill>
                <a:latin typeface="Gantari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r>
              <a:rPr lang="en-US" sz="1600" dirty="0"/>
              <a:t>Planner and manager of infrastructure projects</a:t>
            </a:r>
            <a:r>
              <a:rPr lang="en-US" dirty="0"/>
              <a:t>  </a:t>
            </a:r>
          </a:p>
        </p:txBody>
      </p:sp>
      <p:sp>
        <p:nvSpPr>
          <p:cNvPr id="14" name="Text Placeholder 6">
            <a:extLst>
              <a:ext uri="{FF2B5EF4-FFF2-40B4-BE49-F238E27FC236}">
                <a16:creationId xmlns:a16="http://schemas.microsoft.com/office/drawing/2014/main" id="{C3E05868-FBFD-A049-6B5B-F83CABBE828C}"/>
              </a:ext>
            </a:extLst>
          </p:cNvPr>
          <p:cNvSpPr txBox="1">
            <a:spLocks/>
          </p:cNvSpPr>
          <p:nvPr/>
        </p:nvSpPr>
        <p:spPr>
          <a:xfrm>
            <a:off x="6302921" y="4565190"/>
            <a:ext cx="2517775" cy="16189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600" dirty="0">
                <a:solidFill>
                  <a:schemeClr val="bg1"/>
                </a:solidFill>
                <a:latin typeface="Gantari Light" pitchFamily="2" charset="77"/>
              </a:rPr>
              <a:t>Natural areas in reserves and freehold land managed by Local Government</a:t>
            </a:r>
          </a:p>
          <a:p>
            <a:pPr marL="0" indent="0">
              <a:lnSpc>
                <a:spcPct val="100000"/>
              </a:lnSpc>
              <a:buNone/>
            </a:pPr>
            <a:r>
              <a:rPr lang="en-US" sz="1600" dirty="0">
                <a:solidFill>
                  <a:schemeClr val="bg1"/>
                </a:solidFill>
                <a:latin typeface="Gantari Light" pitchFamily="2" charset="77"/>
              </a:rPr>
              <a:t>Native vegetation and habitat in parks and roadsides</a:t>
            </a:r>
          </a:p>
        </p:txBody>
      </p:sp>
      <p:sp>
        <p:nvSpPr>
          <p:cNvPr id="16" name="Text Placeholder 8">
            <a:extLst>
              <a:ext uri="{FF2B5EF4-FFF2-40B4-BE49-F238E27FC236}">
                <a16:creationId xmlns:a16="http://schemas.microsoft.com/office/drawing/2014/main" id="{0F26E1CC-5965-BDB9-AA57-B3E662602B0C}"/>
              </a:ext>
            </a:extLst>
          </p:cNvPr>
          <p:cNvSpPr txBox="1">
            <a:spLocks/>
          </p:cNvSpPr>
          <p:nvPr/>
        </p:nvSpPr>
        <p:spPr>
          <a:xfrm>
            <a:off x="9527943" y="4520029"/>
            <a:ext cx="2360361" cy="15351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600" dirty="0">
                <a:solidFill>
                  <a:schemeClr val="bg1"/>
                </a:solidFill>
                <a:latin typeface="Gantari Light" pitchFamily="2" charset="77"/>
              </a:rPr>
              <a:t>Community education and engagement</a:t>
            </a:r>
          </a:p>
          <a:p>
            <a:pPr marL="0" indent="0">
              <a:lnSpc>
                <a:spcPct val="100000"/>
              </a:lnSpc>
              <a:buNone/>
            </a:pPr>
            <a:r>
              <a:rPr lang="en-US" sz="1600" dirty="0">
                <a:solidFill>
                  <a:schemeClr val="bg1"/>
                </a:solidFill>
                <a:latin typeface="Gantari Light" pitchFamily="2" charset="77"/>
              </a:rPr>
              <a:t>Volunteer support </a:t>
            </a:r>
          </a:p>
          <a:p>
            <a:pPr marL="0" indent="0">
              <a:lnSpc>
                <a:spcPct val="100000"/>
              </a:lnSpc>
              <a:buNone/>
            </a:pPr>
            <a:r>
              <a:rPr lang="en-US" sz="1600" dirty="0">
                <a:solidFill>
                  <a:schemeClr val="bg1"/>
                </a:solidFill>
                <a:latin typeface="Gantari Light" pitchFamily="2" charset="77"/>
              </a:rPr>
              <a:t>Landholder incentives</a:t>
            </a:r>
          </a:p>
        </p:txBody>
      </p:sp>
      <p:pic>
        <p:nvPicPr>
          <p:cNvPr id="18" name="Picture Placeholder 20">
            <a:extLst>
              <a:ext uri="{FF2B5EF4-FFF2-40B4-BE49-F238E27FC236}">
                <a16:creationId xmlns:a16="http://schemas.microsoft.com/office/drawing/2014/main" id="{96676D45-559E-34F9-9AE2-25E013AF2C5D}"/>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3875088" y="2071688"/>
            <a:ext cx="1520825" cy="1517650"/>
          </a:xfrm>
          <a:prstGeom prst="rect">
            <a:avLst/>
          </a:prstGeom>
        </p:spPr>
      </p:pic>
      <p:pic>
        <p:nvPicPr>
          <p:cNvPr id="19" name="Picture Placeholder 22">
            <a:extLst>
              <a:ext uri="{FF2B5EF4-FFF2-40B4-BE49-F238E27FC236}">
                <a16:creationId xmlns:a16="http://schemas.microsoft.com/office/drawing/2014/main" id="{7E0E48B1-4951-0D65-FF9C-08F00F83A250}"/>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6626225" y="2062163"/>
            <a:ext cx="1520825" cy="1517650"/>
          </a:xfrm>
          <a:prstGeom prst="rect">
            <a:avLst/>
          </a:prstGeom>
        </p:spPr>
      </p:pic>
      <p:pic>
        <p:nvPicPr>
          <p:cNvPr id="21" name="Picture Placeholder 24">
            <a:extLst>
              <a:ext uri="{FF2B5EF4-FFF2-40B4-BE49-F238E27FC236}">
                <a16:creationId xmlns:a16="http://schemas.microsoft.com/office/drawing/2014/main" id="{48A9E1D8-D3F7-CC9B-FAAD-265C807006B9}"/>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9620250" y="2062163"/>
            <a:ext cx="1520825" cy="1517650"/>
          </a:xfrm>
          <a:prstGeom prst="rect">
            <a:avLst/>
          </a:prstGeom>
        </p:spPr>
      </p:pic>
      <p:pic>
        <p:nvPicPr>
          <p:cNvPr id="22" name="Picture Placeholder 18">
            <a:extLst>
              <a:ext uri="{FF2B5EF4-FFF2-40B4-BE49-F238E27FC236}">
                <a16:creationId xmlns:a16="http://schemas.microsoft.com/office/drawing/2014/main" id="{30F5A5EF-1F54-78AC-1CE4-5CA72C2DA86C}"/>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055360" y="2074938"/>
            <a:ext cx="1520825" cy="1517650"/>
          </a:xfrm>
          <a:prstGeom prst="rect">
            <a:avLst/>
          </a:prstGeom>
          <a:ln>
            <a:noFill/>
          </a:ln>
        </p:spPr>
      </p:pic>
      <p:pic>
        <p:nvPicPr>
          <p:cNvPr id="23" name="Graphic 22" descr="Checklist with solid fill">
            <a:extLst>
              <a:ext uri="{FF2B5EF4-FFF2-40B4-BE49-F238E27FC236}">
                <a16:creationId xmlns:a16="http://schemas.microsoft.com/office/drawing/2014/main" id="{A422754C-4F2A-523F-49F6-D11EA53DC45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73339" y="2393155"/>
            <a:ext cx="914400" cy="914400"/>
          </a:xfrm>
          <a:prstGeom prst="rect">
            <a:avLst/>
          </a:prstGeom>
        </p:spPr>
      </p:pic>
      <p:pic>
        <p:nvPicPr>
          <p:cNvPr id="24" name="Graphic 23" descr="Fork In Road with solid fill">
            <a:extLst>
              <a:ext uri="{FF2B5EF4-FFF2-40B4-BE49-F238E27FC236}">
                <a16:creationId xmlns:a16="http://schemas.microsoft.com/office/drawing/2014/main" id="{F393F040-BFBC-E8E7-CEBE-4640685FA8D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4144005" y="2377658"/>
            <a:ext cx="914400" cy="914400"/>
          </a:xfrm>
          <a:prstGeom prst="rect">
            <a:avLst/>
          </a:prstGeom>
        </p:spPr>
      </p:pic>
      <p:pic>
        <p:nvPicPr>
          <p:cNvPr id="25" name="Graphic 24" descr="Deciduous tree with solid fill">
            <a:extLst>
              <a:ext uri="{FF2B5EF4-FFF2-40B4-BE49-F238E27FC236}">
                <a16:creationId xmlns:a16="http://schemas.microsoft.com/office/drawing/2014/main" id="{5E8ACA16-7EA6-B9FE-775F-839DD7D7506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6936657" y="2373313"/>
            <a:ext cx="914400" cy="914400"/>
          </a:xfrm>
          <a:prstGeom prst="rect">
            <a:avLst/>
          </a:prstGeom>
        </p:spPr>
      </p:pic>
      <p:pic>
        <p:nvPicPr>
          <p:cNvPr id="26" name="Graphic 25" descr="Cycle with people with solid fill">
            <a:extLst>
              <a:ext uri="{FF2B5EF4-FFF2-40B4-BE49-F238E27FC236}">
                <a16:creationId xmlns:a16="http://schemas.microsoft.com/office/drawing/2014/main" id="{BFA598B0-8444-FCFE-179C-D47D2E2CFD8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9923462" y="2363788"/>
            <a:ext cx="914400" cy="914400"/>
          </a:xfrm>
          <a:prstGeom prst="rect">
            <a:avLst/>
          </a:prstGeom>
        </p:spPr>
      </p:pic>
      <p:sp>
        <p:nvSpPr>
          <p:cNvPr id="27" name="Rectangle: Rounded Corners 26">
            <a:extLst>
              <a:ext uri="{FF2B5EF4-FFF2-40B4-BE49-F238E27FC236}">
                <a16:creationId xmlns:a16="http://schemas.microsoft.com/office/drawing/2014/main" id="{00633A71-ABB0-4F7C-140D-96587B73E95E}"/>
              </a:ext>
            </a:extLst>
          </p:cNvPr>
          <p:cNvSpPr/>
          <p:nvPr/>
        </p:nvSpPr>
        <p:spPr>
          <a:xfrm>
            <a:off x="395621" y="1756027"/>
            <a:ext cx="8441634" cy="2705833"/>
          </a:xfrm>
          <a:prstGeom prst="roundRect">
            <a:avLst/>
          </a:prstGeom>
          <a:noFill/>
          <a:ln w="38100">
            <a:solidFill>
              <a:srgbClr val="DF60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TextBox 27">
            <a:extLst>
              <a:ext uri="{FF2B5EF4-FFF2-40B4-BE49-F238E27FC236}">
                <a16:creationId xmlns:a16="http://schemas.microsoft.com/office/drawing/2014/main" id="{3FA0E965-0067-782E-B550-6C37DE6E0A03}"/>
              </a:ext>
            </a:extLst>
          </p:cNvPr>
          <p:cNvSpPr txBox="1"/>
          <p:nvPr/>
        </p:nvSpPr>
        <p:spPr>
          <a:xfrm>
            <a:off x="1601414" y="1240668"/>
            <a:ext cx="5999581" cy="369332"/>
          </a:xfrm>
          <a:prstGeom prst="rect">
            <a:avLst/>
          </a:prstGeom>
          <a:noFill/>
        </p:spPr>
        <p:txBody>
          <a:bodyPr wrap="square" rtlCol="0">
            <a:spAutoFit/>
          </a:bodyPr>
          <a:lstStyle/>
          <a:p>
            <a:r>
              <a:rPr lang="en-AU" b="1" dirty="0">
                <a:solidFill>
                  <a:srgbClr val="DF6023"/>
                </a:solidFill>
              </a:rPr>
              <a:t>Australian and State Environmental Legislation </a:t>
            </a:r>
          </a:p>
        </p:txBody>
      </p:sp>
      <p:sp>
        <p:nvSpPr>
          <p:cNvPr id="31" name="Text Placeholder 1">
            <a:extLst>
              <a:ext uri="{FF2B5EF4-FFF2-40B4-BE49-F238E27FC236}">
                <a16:creationId xmlns:a16="http://schemas.microsoft.com/office/drawing/2014/main" id="{7A83E815-DE1D-E6A8-998E-ABA5A9A885C7}"/>
              </a:ext>
            </a:extLst>
          </p:cNvPr>
          <p:cNvSpPr txBox="1">
            <a:spLocks/>
          </p:cNvSpPr>
          <p:nvPr/>
        </p:nvSpPr>
        <p:spPr>
          <a:xfrm>
            <a:off x="3978666" y="3784747"/>
            <a:ext cx="1520825" cy="31115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3100" b="1" i="0" kern="1200" baseline="0">
                <a:solidFill>
                  <a:srgbClr val="009DD1"/>
                </a:solidFill>
                <a:latin typeface="Gantari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bg1"/>
                </a:solidFill>
                <a:latin typeface="+mn-lt"/>
              </a:rPr>
              <a:t>Proponent </a:t>
            </a:r>
          </a:p>
        </p:txBody>
      </p:sp>
      <p:sp>
        <p:nvSpPr>
          <p:cNvPr id="34" name="Text Placeholder 1">
            <a:extLst>
              <a:ext uri="{FF2B5EF4-FFF2-40B4-BE49-F238E27FC236}">
                <a16:creationId xmlns:a16="http://schemas.microsoft.com/office/drawing/2014/main" id="{9337E002-8502-E47F-65FD-1E311862B764}"/>
              </a:ext>
            </a:extLst>
          </p:cNvPr>
          <p:cNvSpPr txBox="1">
            <a:spLocks/>
          </p:cNvSpPr>
          <p:nvPr/>
        </p:nvSpPr>
        <p:spPr>
          <a:xfrm>
            <a:off x="6390608" y="3784747"/>
            <a:ext cx="2660927" cy="31115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3100" b="1" i="0" kern="1200" baseline="0">
                <a:solidFill>
                  <a:srgbClr val="009DD1"/>
                </a:solidFill>
                <a:latin typeface="Gantari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bg1"/>
                </a:solidFill>
                <a:latin typeface="+mn-lt"/>
              </a:rPr>
              <a:t>Assets manager </a:t>
            </a:r>
          </a:p>
        </p:txBody>
      </p:sp>
      <p:sp>
        <p:nvSpPr>
          <p:cNvPr id="35" name="Text Placeholder 1">
            <a:extLst>
              <a:ext uri="{FF2B5EF4-FFF2-40B4-BE49-F238E27FC236}">
                <a16:creationId xmlns:a16="http://schemas.microsoft.com/office/drawing/2014/main" id="{872A239F-E156-4B3F-BE82-F35562E95825}"/>
              </a:ext>
            </a:extLst>
          </p:cNvPr>
          <p:cNvSpPr txBox="1">
            <a:spLocks/>
          </p:cNvSpPr>
          <p:nvPr/>
        </p:nvSpPr>
        <p:spPr>
          <a:xfrm>
            <a:off x="9728372" y="3816220"/>
            <a:ext cx="2660927" cy="31115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3100" b="1" i="0" kern="1200" baseline="0">
                <a:solidFill>
                  <a:srgbClr val="009DD1"/>
                </a:solidFill>
                <a:latin typeface="Gantari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bg1"/>
                </a:solidFill>
                <a:latin typeface="+mn-lt"/>
              </a:rPr>
              <a:t>Facilitator</a:t>
            </a:r>
          </a:p>
        </p:txBody>
      </p:sp>
      <p:pic>
        <p:nvPicPr>
          <p:cNvPr id="2" name="SLide_6">
            <a:hlinkClick r:id="" action="ppaction://media"/>
            <a:extLst>
              <a:ext uri="{FF2B5EF4-FFF2-40B4-BE49-F238E27FC236}">
                <a16:creationId xmlns:a16="http://schemas.microsoft.com/office/drawing/2014/main" id="{A1BDCD86-BCB6-10E8-8C30-407B866777C7}"/>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618662" y="313174"/>
            <a:ext cx="609600" cy="609600"/>
          </a:xfrm>
          <a:prstGeom prst="rect">
            <a:avLst/>
          </a:prstGeom>
        </p:spPr>
      </p:pic>
    </p:spTree>
    <p:extLst>
      <p:ext uri="{BB962C8B-B14F-4D97-AF65-F5344CB8AC3E}">
        <p14:creationId xmlns:p14="http://schemas.microsoft.com/office/powerpoint/2010/main" val="2854599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par>
                          <p:cTn id="11" fill="hold">
                            <p:stCondLst>
                              <p:cond delay="0"/>
                            </p:stCondLst>
                            <p:childTnLst>
                              <p:par>
                                <p:cTn id="12" presetID="1" presetClass="mediacall" presetSubtype="0" fill="hold" nodeType="afterEffect">
                                  <p:stCondLst>
                                    <p:cond delay="0"/>
                                  </p:stCondLst>
                                  <p:childTnLst>
                                    <p:cmd type="call" cmd="playFrom(0.0)">
                                      <p:cBhvr>
                                        <p:cTn id="13" dur="1145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bldLst>
      <p:bldP spid="27" grpId="0" animBg="1"/>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D9356FEB-94BF-EEB1-48DB-1FA4F3126EA3}"/>
              </a:ext>
            </a:extLst>
          </p:cNvPr>
          <p:cNvSpPr>
            <a:spLocks noGrp="1"/>
          </p:cNvSpPr>
          <p:nvPr>
            <p:ph type="body" sz="quarter" idx="12"/>
          </p:nvPr>
        </p:nvSpPr>
        <p:spPr>
          <a:xfrm>
            <a:off x="1523546" y="534454"/>
            <a:ext cx="8569713" cy="503488"/>
          </a:xfrm>
        </p:spPr>
        <p:txBody>
          <a:bodyPr anchor="b"/>
          <a:lstStyle/>
          <a:p>
            <a:r>
              <a:rPr lang="en-US" dirty="0"/>
              <a:t>Local Governments and Biodiversity </a:t>
            </a:r>
          </a:p>
        </p:txBody>
      </p:sp>
      <p:sp>
        <p:nvSpPr>
          <p:cNvPr id="9" name="Text Placeholder 2">
            <a:extLst>
              <a:ext uri="{FF2B5EF4-FFF2-40B4-BE49-F238E27FC236}">
                <a16:creationId xmlns:a16="http://schemas.microsoft.com/office/drawing/2014/main" id="{0C471786-961D-6B86-F330-164325BACD76}"/>
              </a:ext>
            </a:extLst>
          </p:cNvPr>
          <p:cNvSpPr>
            <a:spLocks noGrp="1"/>
          </p:cNvSpPr>
          <p:nvPr>
            <p:ph type="body" sz="quarter" idx="13"/>
          </p:nvPr>
        </p:nvSpPr>
        <p:spPr>
          <a:xfrm>
            <a:off x="752821" y="1161801"/>
            <a:ext cx="10481459" cy="2138285"/>
          </a:xfrm>
        </p:spPr>
        <p:txBody>
          <a:bodyPr/>
          <a:lstStyle/>
          <a:p>
            <a:pPr marL="285750" indent="-285750">
              <a:buFont typeface="Arial" panose="020B0604020202020204" pitchFamily="34" charset="0"/>
              <a:buChar char="•"/>
            </a:pPr>
            <a:r>
              <a:rPr lang="en-AU" sz="1600" spc="60" dirty="0">
                <a:effectLst/>
                <a:latin typeface="Gantari Light" pitchFamily="2" charset="0"/>
                <a:ea typeface="DengXian" panose="02010600030101010101" pitchFamily="2" charset="-122"/>
                <a:cs typeface="Times New Roman" panose="02020603050405020304" pitchFamily="18" charset="0"/>
              </a:rPr>
              <a:t>In the Southwest of WA, Local Governments can affect nearly one third of mapped native vegetation through land use planning decisions and </a:t>
            </a:r>
            <a:r>
              <a:rPr lang="en-AU" sz="1600" spc="60" dirty="0">
                <a:latin typeface="Gantari Light" pitchFamily="2" charset="0"/>
                <a:ea typeface="DengXian" panose="02010600030101010101" pitchFamily="2" charset="-122"/>
                <a:cs typeface="Times New Roman" panose="02020603050405020304" pitchFamily="18" charset="0"/>
              </a:rPr>
              <a:t>land</a:t>
            </a:r>
            <a:r>
              <a:rPr lang="en-AU" sz="1600" spc="60" dirty="0">
                <a:effectLst/>
                <a:latin typeface="Gantari Light" pitchFamily="2" charset="0"/>
                <a:ea typeface="DengXian" panose="02010600030101010101" pitchFamily="2" charset="-122"/>
                <a:cs typeface="Times New Roman" panose="02020603050405020304" pitchFamily="18" charset="0"/>
              </a:rPr>
              <a:t> management.</a:t>
            </a:r>
          </a:p>
          <a:p>
            <a:pPr marL="285750" indent="-285750">
              <a:buFont typeface="Arial" panose="020B0604020202020204" pitchFamily="34" charset="0"/>
              <a:buChar char="•"/>
            </a:pPr>
            <a:r>
              <a:rPr lang="en-AU" sz="1600" spc="60" dirty="0">
                <a:effectLst/>
                <a:latin typeface="Gantari Light" pitchFamily="2" charset="0"/>
                <a:ea typeface="DengXian" panose="02010600030101010101" pitchFamily="2" charset="-122"/>
                <a:cs typeface="Times New Roman" panose="02020603050405020304" pitchFamily="18" charset="0"/>
              </a:rPr>
              <a:t>Some vegetation types </a:t>
            </a:r>
            <a:r>
              <a:rPr lang="en-AU" sz="1600" spc="60" dirty="0">
                <a:latin typeface="Gantari Light" pitchFamily="2" charset="0"/>
                <a:ea typeface="DengXian" panose="02010600030101010101" pitchFamily="2" charset="-122"/>
                <a:cs typeface="Times New Roman" panose="02020603050405020304" pitchFamily="18" charset="0"/>
              </a:rPr>
              <a:t>are unique to </a:t>
            </a:r>
            <a:r>
              <a:rPr lang="en-AU" sz="1600" spc="60" dirty="0">
                <a:effectLst/>
                <a:latin typeface="Gantari Light" pitchFamily="2" charset="0"/>
                <a:ea typeface="DengXian" panose="02010600030101010101" pitchFamily="2" charset="-122"/>
                <a:cs typeface="Times New Roman" panose="02020603050405020304" pitchFamily="18" charset="0"/>
              </a:rPr>
              <a:t>a single Local Government area, and many are not </a:t>
            </a:r>
            <a:r>
              <a:rPr lang="en-AU" sz="1600" spc="60" dirty="0">
                <a:latin typeface="Gantari Light" pitchFamily="2" charset="0"/>
                <a:ea typeface="DengXian" panose="02010600030101010101" pitchFamily="2" charset="-122"/>
                <a:cs typeface="Times New Roman" panose="02020603050405020304" pitchFamily="18" charset="0"/>
              </a:rPr>
              <a:t>protected via</a:t>
            </a:r>
            <a:r>
              <a:rPr lang="en-AU" sz="1600" spc="60" dirty="0">
                <a:effectLst/>
                <a:latin typeface="Gantari Light" pitchFamily="2" charset="0"/>
                <a:ea typeface="DengXian" panose="02010600030101010101" pitchFamily="2" charset="-122"/>
                <a:cs typeface="Times New Roman" panose="02020603050405020304" pitchFamily="18" charset="0"/>
              </a:rPr>
              <a:t> </a:t>
            </a:r>
            <a:r>
              <a:rPr lang="en-AU" sz="1600" spc="60" dirty="0">
                <a:latin typeface="Gantari Light" pitchFamily="2" charset="0"/>
                <a:ea typeface="DengXian" panose="02010600030101010101" pitchFamily="2" charset="-122"/>
                <a:cs typeface="Times New Roman" panose="02020603050405020304" pitchFamily="18" charset="0"/>
              </a:rPr>
              <a:t>the State</a:t>
            </a:r>
            <a:r>
              <a:rPr lang="en-AU" sz="1600" spc="60" dirty="0">
                <a:effectLst/>
                <a:latin typeface="Gantari Light" pitchFamily="2" charset="0"/>
                <a:ea typeface="DengXian" panose="02010600030101010101" pitchFamily="2" charset="-122"/>
                <a:cs typeface="Times New Roman" panose="02020603050405020304" pitchFamily="18" charset="0"/>
              </a:rPr>
              <a:t>’s conservation reserve network.</a:t>
            </a:r>
          </a:p>
          <a:p>
            <a:pPr marL="285750" indent="-285750">
              <a:buFont typeface="Arial" panose="020B0604020202020204" pitchFamily="34" charset="0"/>
              <a:buChar char="•"/>
            </a:pPr>
            <a:r>
              <a:rPr lang="en-AU" sz="1600" spc="60" dirty="0">
                <a:latin typeface="Gantari Light" pitchFamily="2" charset="0"/>
                <a:ea typeface="DengXian" panose="02010600030101010101" pitchFamily="2" charset="-122"/>
                <a:cs typeface="Times New Roman" panose="02020603050405020304" pitchFamily="18" charset="0"/>
              </a:rPr>
              <a:t>Some of the State’s unique plants have been recorded only on Local Government managed lands; like below examples of threatened plants with all or all but one known location being in local roadsides (</a:t>
            </a:r>
            <a:r>
              <a:rPr lang="en-AU" sz="1600" i="1" spc="60" dirty="0">
                <a:latin typeface="Gantari Light" pitchFamily="2" charset="0"/>
                <a:ea typeface="DengXian" panose="02010600030101010101" pitchFamily="2" charset="-122"/>
                <a:cs typeface="Times New Roman" panose="02020603050405020304" pitchFamily="18" charset="0"/>
              </a:rPr>
              <a:t>Images sourced from </a:t>
            </a:r>
            <a:r>
              <a:rPr lang="en-AU" sz="1600" i="1" spc="60" dirty="0" err="1">
                <a:latin typeface="Gantari Light" pitchFamily="2" charset="0"/>
                <a:ea typeface="DengXian" panose="02010600030101010101" pitchFamily="2" charset="-122"/>
                <a:cs typeface="Times New Roman" panose="02020603050405020304" pitchFamily="18" charset="0"/>
              </a:rPr>
              <a:t>Florabase</a:t>
            </a:r>
            <a:r>
              <a:rPr lang="en-AU" sz="1600" spc="60" dirty="0">
                <a:latin typeface="Gantari Light" pitchFamily="2" charset="0"/>
                <a:ea typeface="DengXian" panose="02010600030101010101" pitchFamily="2" charset="-122"/>
                <a:cs typeface="Times New Roman" panose="02020603050405020304" pitchFamily="18" charset="0"/>
              </a:rPr>
              <a:t>). </a:t>
            </a:r>
            <a:r>
              <a:rPr lang="en-AU" sz="1600" spc="60" dirty="0">
                <a:effectLst/>
                <a:latin typeface="Gantari Light" pitchFamily="2" charset="0"/>
                <a:ea typeface="DengXian" panose="02010600030101010101" pitchFamily="2" charset="-122"/>
                <a:cs typeface="Times New Roman" panose="02020603050405020304" pitchFamily="18" charset="0"/>
              </a:rPr>
              <a:t> </a:t>
            </a:r>
          </a:p>
          <a:p>
            <a:pPr marL="285750" indent="-285750">
              <a:buFont typeface="Wingdings" panose="05000000000000000000" pitchFamily="2" charset="2"/>
              <a:buChar char="Ø"/>
            </a:pPr>
            <a:endParaRPr lang="en-AU" sz="1600" dirty="0">
              <a:latin typeface="Gantari Light" pitchFamily="2" charset="0"/>
            </a:endParaRPr>
          </a:p>
        </p:txBody>
      </p:sp>
      <p:sp>
        <p:nvSpPr>
          <p:cNvPr id="12" name="Text Placeholder 4">
            <a:extLst>
              <a:ext uri="{FF2B5EF4-FFF2-40B4-BE49-F238E27FC236}">
                <a16:creationId xmlns:a16="http://schemas.microsoft.com/office/drawing/2014/main" id="{C6CFAB74-00AA-7AFA-D6EA-A564C79E2CDB}"/>
              </a:ext>
            </a:extLst>
          </p:cNvPr>
          <p:cNvSpPr txBox="1">
            <a:spLocks/>
          </p:cNvSpPr>
          <p:nvPr/>
        </p:nvSpPr>
        <p:spPr>
          <a:xfrm>
            <a:off x="621660" y="6019203"/>
            <a:ext cx="3427318" cy="1677593"/>
          </a:xfrm>
          <a:prstGeom prst="rect">
            <a:avLst/>
          </a:prstGeom>
        </p:spPr>
        <p:txBody>
          <a:bodyPr vert="horz" lIns="0" tIns="0" rIns="0" bIns="0" rtlCol="0">
            <a:normAutofit/>
          </a:bodyPr>
          <a:lstStyle>
            <a:lvl1pPr marL="0" indent="0" algn="r" defTabSz="914400" rtl="0" eaLnBrk="1" latinLnBrk="0" hangingPunct="1">
              <a:lnSpc>
                <a:spcPct val="90000"/>
              </a:lnSpc>
              <a:spcBef>
                <a:spcPts val="0"/>
              </a:spcBef>
              <a:buFont typeface="Arial" panose="020B0604020202020204" pitchFamily="34" charset="0"/>
              <a:buNone/>
              <a:defRPr sz="800" kern="1200" baseline="0">
                <a:solidFill>
                  <a:schemeClr val="bg1"/>
                </a:solidFill>
                <a:latin typeface="Gantari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r>
              <a:rPr lang="en-US" sz="1400" dirty="0">
                <a:solidFill>
                  <a:srgbClr val="C00000"/>
                </a:solidFill>
              </a:rPr>
              <a:t>Endangered</a:t>
            </a:r>
          </a:p>
          <a:p>
            <a:pPr algn="l">
              <a:lnSpc>
                <a:spcPct val="100000"/>
              </a:lnSpc>
            </a:pPr>
            <a:r>
              <a:rPr lang="en-US" sz="1400" dirty="0">
                <a:solidFill>
                  <a:schemeClr val="tx1"/>
                </a:solidFill>
              </a:rPr>
              <a:t>Found only in the Shires of </a:t>
            </a:r>
            <a:r>
              <a:rPr lang="en-US" sz="1400" dirty="0" err="1">
                <a:solidFill>
                  <a:schemeClr val="tx1"/>
                </a:solidFill>
              </a:rPr>
              <a:t>Toodyay</a:t>
            </a:r>
            <a:r>
              <a:rPr lang="en-US" sz="1400" dirty="0">
                <a:solidFill>
                  <a:schemeClr val="tx1"/>
                </a:solidFill>
              </a:rPr>
              <a:t> and Victoria Plains </a:t>
            </a:r>
            <a:endParaRPr lang="en-US" sz="700" dirty="0">
              <a:solidFill>
                <a:schemeClr val="tx1"/>
              </a:solidFill>
            </a:endParaRPr>
          </a:p>
        </p:txBody>
      </p:sp>
      <p:pic>
        <p:nvPicPr>
          <p:cNvPr id="6" name="Picture 5">
            <a:extLst>
              <a:ext uri="{FF2B5EF4-FFF2-40B4-BE49-F238E27FC236}">
                <a16:creationId xmlns:a16="http://schemas.microsoft.com/office/drawing/2014/main" id="{DC4F1B67-2277-6D7A-341E-910EE4D3AE3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4518" y="3331107"/>
            <a:ext cx="3434460" cy="2582501"/>
          </a:xfrm>
          <a:prstGeom prst="rect">
            <a:avLst/>
          </a:prstGeom>
        </p:spPr>
      </p:pic>
      <p:pic>
        <p:nvPicPr>
          <p:cNvPr id="7" name="Picture 6">
            <a:extLst>
              <a:ext uri="{FF2B5EF4-FFF2-40B4-BE49-F238E27FC236}">
                <a16:creationId xmlns:a16="http://schemas.microsoft.com/office/drawing/2014/main" id="{CB5FD256-2023-4F96-F328-48F5BBB7F29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13211" y="3300086"/>
            <a:ext cx="3451207" cy="2597741"/>
          </a:xfrm>
          <a:prstGeom prst="rect">
            <a:avLst/>
          </a:prstGeom>
        </p:spPr>
      </p:pic>
      <p:pic>
        <p:nvPicPr>
          <p:cNvPr id="10" name="Picture 9">
            <a:extLst>
              <a:ext uri="{FF2B5EF4-FFF2-40B4-BE49-F238E27FC236}">
                <a16:creationId xmlns:a16="http://schemas.microsoft.com/office/drawing/2014/main" id="{9D690ECA-EBE7-652E-3908-EA8E015D088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875378" y="3300086"/>
            <a:ext cx="3429222" cy="2582501"/>
          </a:xfrm>
          <a:prstGeom prst="rect">
            <a:avLst/>
          </a:prstGeom>
        </p:spPr>
      </p:pic>
      <p:sp>
        <p:nvSpPr>
          <p:cNvPr id="13" name="Text Placeholder 4">
            <a:extLst>
              <a:ext uri="{FF2B5EF4-FFF2-40B4-BE49-F238E27FC236}">
                <a16:creationId xmlns:a16="http://schemas.microsoft.com/office/drawing/2014/main" id="{67C08420-8933-4F53-4131-20787C1B617A}"/>
              </a:ext>
            </a:extLst>
          </p:cNvPr>
          <p:cNvSpPr txBox="1">
            <a:spLocks/>
          </p:cNvSpPr>
          <p:nvPr/>
        </p:nvSpPr>
        <p:spPr>
          <a:xfrm>
            <a:off x="4279891" y="6019203"/>
            <a:ext cx="3427318" cy="1677593"/>
          </a:xfrm>
          <a:prstGeom prst="rect">
            <a:avLst/>
          </a:prstGeom>
        </p:spPr>
        <p:txBody>
          <a:bodyPr vert="horz" lIns="0" tIns="0" rIns="0" bIns="0" rtlCol="0">
            <a:normAutofit/>
          </a:bodyPr>
          <a:lstStyle>
            <a:lvl1pPr marL="0" indent="0" algn="r" defTabSz="914400" rtl="0" eaLnBrk="1" latinLnBrk="0" hangingPunct="1">
              <a:lnSpc>
                <a:spcPct val="90000"/>
              </a:lnSpc>
              <a:spcBef>
                <a:spcPts val="0"/>
              </a:spcBef>
              <a:buFont typeface="Arial" panose="020B0604020202020204" pitchFamily="34" charset="0"/>
              <a:buNone/>
              <a:defRPr sz="800" kern="1200" baseline="0">
                <a:solidFill>
                  <a:schemeClr val="bg1"/>
                </a:solidFill>
                <a:latin typeface="Gantari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r>
              <a:rPr lang="en-US" sz="1400" dirty="0">
                <a:solidFill>
                  <a:srgbClr val="C00000"/>
                </a:solidFill>
              </a:rPr>
              <a:t>Endangered</a:t>
            </a:r>
          </a:p>
          <a:p>
            <a:pPr algn="l">
              <a:lnSpc>
                <a:spcPct val="100000"/>
              </a:lnSpc>
            </a:pPr>
            <a:r>
              <a:rPr lang="en-US" sz="1400" dirty="0">
                <a:solidFill>
                  <a:schemeClr val="tx1"/>
                </a:solidFill>
              </a:rPr>
              <a:t>Found only in the Shire of </a:t>
            </a:r>
            <a:r>
              <a:rPr lang="en-US" sz="1400" dirty="0" err="1">
                <a:solidFill>
                  <a:schemeClr val="tx1"/>
                </a:solidFill>
              </a:rPr>
              <a:t>Corrigin</a:t>
            </a:r>
            <a:endParaRPr lang="en-US" sz="700" dirty="0">
              <a:solidFill>
                <a:schemeClr val="tx1"/>
              </a:solidFill>
            </a:endParaRPr>
          </a:p>
        </p:txBody>
      </p:sp>
      <p:sp>
        <p:nvSpPr>
          <p:cNvPr id="15" name="Text Placeholder 4">
            <a:extLst>
              <a:ext uri="{FF2B5EF4-FFF2-40B4-BE49-F238E27FC236}">
                <a16:creationId xmlns:a16="http://schemas.microsoft.com/office/drawing/2014/main" id="{17E7C65C-0684-ACE2-028D-CBE6DA938F93}"/>
              </a:ext>
            </a:extLst>
          </p:cNvPr>
          <p:cNvSpPr txBox="1">
            <a:spLocks/>
          </p:cNvSpPr>
          <p:nvPr/>
        </p:nvSpPr>
        <p:spPr>
          <a:xfrm>
            <a:off x="7938122" y="6019202"/>
            <a:ext cx="3427318" cy="1677593"/>
          </a:xfrm>
          <a:prstGeom prst="rect">
            <a:avLst/>
          </a:prstGeom>
        </p:spPr>
        <p:txBody>
          <a:bodyPr vert="horz" lIns="0" tIns="0" rIns="0" bIns="0" rtlCol="0">
            <a:normAutofit/>
          </a:bodyPr>
          <a:lstStyle>
            <a:lvl1pPr marL="0" indent="0" algn="r" defTabSz="914400" rtl="0" eaLnBrk="1" latinLnBrk="0" hangingPunct="1">
              <a:lnSpc>
                <a:spcPct val="90000"/>
              </a:lnSpc>
              <a:spcBef>
                <a:spcPts val="0"/>
              </a:spcBef>
              <a:buFont typeface="Arial" panose="020B0604020202020204" pitchFamily="34" charset="0"/>
              <a:buNone/>
              <a:defRPr sz="800" kern="1200" baseline="0">
                <a:solidFill>
                  <a:schemeClr val="bg1"/>
                </a:solidFill>
                <a:latin typeface="Gantari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r>
              <a:rPr lang="en-US" sz="1400" dirty="0">
                <a:solidFill>
                  <a:srgbClr val="C00000"/>
                </a:solidFill>
              </a:rPr>
              <a:t>Endangered</a:t>
            </a:r>
          </a:p>
          <a:p>
            <a:pPr algn="l">
              <a:lnSpc>
                <a:spcPct val="100000"/>
              </a:lnSpc>
            </a:pPr>
            <a:r>
              <a:rPr lang="en-US" sz="1400" dirty="0">
                <a:solidFill>
                  <a:schemeClr val="tx1"/>
                </a:solidFill>
              </a:rPr>
              <a:t>Found only in the Shire of Esperance</a:t>
            </a:r>
            <a:endParaRPr lang="en-US" sz="700" dirty="0">
              <a:solidFill>
                <a:schemeClr val="tx1"/>
              </a:solidFill>
            </a:endParaRPr>
          </a:p>
        </p:txBody>
      </p:sp>
      <p:pic>
        <p:nvPicPr>
          <p:cNvPr id="2" name="Slide_7">
            <a:hlinkClick r:id="" action="ppaction://media"/>
            <a:extLst>
              <a:ext uri="{FF2B5EF4-FFF2-40B4-BE49-F238E27FC236}">
                <a16:creationId xmlns:a16="http://schemas.microsoft.com/office/drawing/2014/main" id="{14308F20-EC93-E495-6E66-4258AFA8B0E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788459" y="185472"/>
            <a:ext cx="609600" cy="609600"/>
          </a:xfrm>
          <a:prstGeom prst="rect">
            <a:avLst/>
          </a:prstGeom>
        </p:spPr>
      </p:pic>
    </p:spTree>
    <p:extLst>
      <p:ext uri="{BB962C8B-B14F-4D97-AF65-F5344CB8AC3E}">
        <p14:creationId xmlns:p14="http://schemas.microsoft.com/office/powerpoint/2010/main" val="2390835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8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D9356FEB-94BF-EEB1-48DB-1FA4F3126EA3}"/>
              </a:ext>
            </a:extLst>
          </p:cNvPr>
          <p:cNvSpPr>
            <a:spLocks noGrp="1"/>
          </p:cNvSpPr>
          <p:nvPr>
            <p:ph type="body" sz="quarter" idx="12"/>
          </p:nvPr>
        </p:nvSpPr>
        <p:spPr>
          <a:xfrm>
            <a:off x="1445574" y="1388535"/>
            <a:ext cx="10517826" cy="503488"/>
          </a:xfrm>
        </p:spPr>
        <p:txBody>
          <a:bodyPr anchor="b"/>
          <a:lstStyle/>
          <a:p>
            <a:r>
              <a:rPr lang="en-US" dirty="0"/>
              <a:t>Local Biodiversity Strategies and State Government processes</a:t>
            </a:r>
          </a:p>
        </p:txBody>
      </p:sp>
      <p:sp>
        <p:nvSpPr>
          <p:cNvPr id="2" name="TextBox 1">
            <a:extLst>
              <a:ext uri="{FF2B5EF4-FFF2-40B4-BE49-F238E27FC236}">
                <a16:creationId xmlns:a16="http://schemas.microsoft.com/office/drawing/2014/main" id="{1778AD59-9E39-E6FB-6D12-584F2116A165}"/>
              </a:ext>
            </a:extLst>
          </p:cNvPr>
          <p:cNvSpPr txBox="1"/>
          <p:nvPr/>
        </p:nvSpPr>
        <p:spPr>
          <a:xfrm>
            <a:off x="1349550" y="2248382"/>
            <a:ext cx="10517826" cy="3750257"/>
          </a:xfrm>
          <a:prstGeom prst="rect">
            <a:avLst/>
          </a:prstGeom>
          <a:noFill/>
        </p:spPr>
        <p:txBody>
          <a:bodyPr wrap="square" rtlCol="0">
            <a:spAutoFit/>
          </a:bodyPr>
          <a:lstStyle/>
          <a:p>
            <a:pPr algn="l">
              <a:lnSpc>
                <a:spcPct val="107000"/>
              </a:lnSpc>
              <a:spcBef>
                <a:spcPts val="1200"/>
              </a:spcBef>
              <a:spcAft>
                <a:spcPts val="800"/>
              </a:spcAft>
            </a:pPr>
            <a:r>
              <a:rPr lang="en-GB" sz="1800" b="1" spc="60" dirty="0">
                <a:solidFill>
                  <a:srgbClr val="3B3838"/>
                </a:solidFill>
                <a:effectLst/>
                <a:ea typeface="DengXian" panose="02010600030101010101" pitchFamily="2" charset="-122"/>
                <a:cs typeface="Times New Roman" panose="02020603050405020304" pitchFamily="18" charset="0"/>
              </a:rPr>
              <a:t>Land use planning </a:t>
            </a:r>
            <a:br>
              <a:rPr lang="en-GB" sz="1800" b="1" spc="60" dirty="0">
                <a:solidFill>
                  <a:srgbClr val="3B3838"/>
                </a:solidFill>
                <a:effectLst/>
                <a:ea typeface="DengXian" panose="02010600030101010101" pitchFamily="2" charset="-122"/>
                <a:cs typeface="Times New Roman" panose="02020603050405020304" pitchFamily="18" charset="0"/>
              </a:rPr>
            </a:br>
            <a:r>
              <a:rPr lang="en-GB" sz="1800" spc="60" dirty="0">
                <a:solidFill>
                  <a:srgbClr val="3B3838"/>
                </a:solidFill>
                <a:effectLst/>
                <a:ea typeface="DengXian" panose="02010600030101010101" pitchFamily="2" charset="-122"/>
                <a:cs typeface="Times New Roman" panose="02020603050405020304" pitchFamily="18" charset="0"/>
              </a:rPr>
              <a:t>Recognition of local biodiversity conservation objectives is achieved when the WAPC endorses a local planning strategy which includes objectives for local biodiversity which are based on a local biodiversity strategy prepared: </a:t>
            </a:r>
            <a:endParaRPr lang="en-GB" sz="1800" b="1" spc="60" dirty="0">
              <a:solidFill>
                <a:srgbClr val="3B3838"/>
              </a:solidFill>
              <a:effectLst/>
              <a:ea typeface="DengXian" panose="02010600030101010101" pitchFamily="2" charset="-122"/>
              <a:cs typeface="Times New Roman" panose="02020603050405020304" pitchFamily="18" charset="0"/>
            </a:endParaRPr>
          </a:p>
          <a:p>
            <a:pPr marL="342900" lvl="0" indent="-342900" algn="l" hangingPunct="0">
              <a:spcBef>
                <a:spcPts val="1200"/>
              </a:spcBef>
              <a:buFont typeface="Symbol" panose="05050102010706020507" pitchFamily="18" charset="2"/>
              <a:buChar char=""/>
            </a:pPr>
            <a:r>
              <a:rPr lang="en-GB" sz="1800" spc="60" dirty="0">
                <a:solidFill>
                  <a:srgbClr val="3B3838"/>
                </a:solidFill>
                <a:effectLst/>
                <a:ea typeface="DengXian" panose="02010600030101010101" pitchFamily="2" charset="-122"/>
                <a:cs typeface="Times New Roman" panose="02020603050405020304" pitchFamily="18" charset="0"/>
              </a:rPr>
              <a:t>in accordance with the endorsed methodology</a:t>
            </a:r>
            <a:endParaRPr lang="en-AU" sz="1800" spc="60" dirty="0">
              <a:solidFill>
                <a:srgbClr val="3B3838"/>
              </a:solidFill>
              <a:effectLst/>
              <a:ea typeface="DengXian" panose="02010600030101010101" pitchFamily="2" charset="-122"/>
              <a:cs typeface="Times New Roman" panose="02020603050405020304" pitchFamily="18" charset="0"/>
            </a:endParaRPr>
          </a:p>
          <a:p>
            <a:pPr marL="342900" lvl="0" indent="-342900" algn="l" hangingPunct="0">
              <a:buFont typeface="Symbol" panose="05050102010706020507" pitchFamily="18" charset="2"/>
              <a:buChar char=""/>
            </a:pPr>
            <a:r>
              <a:rPr lang="en-GB" sz="1800" spc="60" dirty="0">
                <a:solidFill>
                  <a:srgbClr val="3B3838"/>
                </a:solidFill>
                <a:effectLst/>
                <a:ea typeface="DengXian" panose="02010600030101010101" pitchFamily="2" charset="-122"/>
                <a:cs typeface="Times New Roman" panose="02020603050405020304" pitchFamily="18" charset="0"/>
              </a:rPr>
              <a:t>in consultation with relevant stakeholders</a:t>
            </a:r>
            <a:endParaRPr lang="en-AU" sz="1800" spc="60" dirty="0">
              <a:solidFill>
                <a:srgbClr val="3B3838"/>
              </a:solidFill>
              <a:effectLst/>
              <a:ea typeface="DengXian" panose="02010600030101010101" pitchFamily="2" charset="-122"/>
              <a:cs typeface="Times New Roman" panose="02020603050405020304" pitchFamily="18" charset="0"/>
            </a:endParaRPr>
          </a:p>
          <a:p>
            <a:pPr marL="342900" lvl="0" indent="-342900" algn="l" hangingPunct="0">
              <a:buFont typeface="Symbol" panose="05050102010706020507" pitchFamily="18" charset="2"/>
              <a:buChar char=""/>
            </a:pPr>
            <a:r>
              <a:rPr lang="en-GB" sz="1800" spc="60" dirty="0">
                <a:solidFill>
                  <a:srgbClr val="3B3838"/>
                </a:solidFill>
                <a:effectLst/>
                <a:ea typeface="DengXian" panose="02010600030101010101" pitchFamily="2" charset="-122"/>
                <a:cs typeface="Times New Roman" panose="02020603050405020304" pitchFamily="18" charset="0"/>
              </a:rPr>
              <a:t>endorsed by the Council.  </a:t>
            </a:r>
          </a:p>
          <a:p>
            <a:pPr marL="342900" lvl="0" indent="-342900" algn="l" hangingPunct="0">
              <a:buFont typeface="Symbol" panose="05050102010706020507" pitchFamily="18" charset="2"/>
              <a:buChar char=""/>
            </a:pPr>
            <a:endParaRPr lang="en-GB" spc="60" dirty="0">
              <a:solidFill>
                <a:srgbClr val="3B3838"/>
              </a:solidFill>
              <a:ea typeface="DengXian" panose="02010600030101010101" pitchFamily="2" charset="-122"/>
              <a:cs typeface="Times New Roman" panose="02020603050405020304" pitchFamily="18" charset="0"/>
            </a:endParaRPr>
          </a:p>
          <a:p>
            <a:pPr lvl="0" algn="l" hangingPunct="0"/>
            <a:r>
              <a:rPr lang="en-GB" b="1" spc="60" dirty="0">
                <a:solidFill>
                  <a:srgbClr val="3B3838"/>
                </a:solidFill>
                <a:ea typeface="DengXian" panose="02010600030101010101" pitchFamily="2" charset="-122"/>
                <a:cs typeface="Times New Roman" panose="02020603050405020304" pitchFamily="18" charset="0"/>
              </a:rPr>
              <a:t>Native vegetation clearing regulations </a:t>
            </a:r>
            <a:r>
              <a:rPr lang="en-GB" spc="60" dirty="0">
                <a:solidFill>
                  <a:srgbClr val="3B3838"/>
                </a:solidFill>
                <a:ea typeface="DengXian" panose="02010600030101010101" pitchFamily="2" charset="-122"/>
                <a:cs typeface="Times New Roman" panose="02020603050405020304" pitchFamily="18" charset="0"/>
              </a:rPr>
              <a:t>(under Part V, </a:t>
            </a:r>
            <a:r>
              <a:rPr lang="en-GB" i="1" spc="60" dirty="0">
                <a:solidFill>
                  <a:srgbClr val="3B3838"/>
                </a:solidFill>
                <a:ea typeface="DengXian" panose="02010600030101010101" pitchFamily="2" charset="-122"/>
                <a:cs typeface="Times New Roman" panose="02020603050405020304" pitchFamily="18" charset="0"/>
              </a:rPr>
              <a:t>Environmental Protection Act 1986</a:t>
            </a:r>
            <a:r>
              <a:rPr lang="en-GB" spc="60" dirty="0">
                <a:solidFill>
                  <a:srgbClr val="3B3838"/>
                </a:solidFill>
                <a:ea typeface="DengXian" panose="02010600030101010101" pitchFamily="2" charset="-122"/>
                <a:cs typeface="Times New Roman" panose="02020603050405020304" pitchFamily="18" charset="0"/>
              </a:rPr>
              <a:t>)</a:t>
            </a:r>
            <a:endParaRPr lang="en-AU" sz="1800" spc="60" dirty="0">
              <a:solidFill>
                <a:srgbClr val="3B3838"/>
              </a:solidFill>
              <a:effectLst/>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Local Biodiversity Strategies can be a consideration in the assessment of clearing permit applications. </a:t>
            </a:r>
          </a:p>
          <a:p>
            <a:endParaRPr lang="en-AU" dirty="0"/>
          </a:p>
        </p:txBody>
      </p:sp>
      <p:pic>
        <p:nvPicPr>
          <p:cNvPr id="3" name="Slide_8">
            <a:hlinkClick r:id="" action="ppaction://media"/>
            <a:extLst>
              <a:ext uri="{FF2B5EF4-FFF2-40B4-BE49-F238E27FC236}">
                <a16:creationId xmlns:a16="http://schemas.microsoft.com/office/drawing/2014/main" id="{A11C1999-C9FB-3EE3-5709-15E59C1E5F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95450" y="63043"/>
            <a:ext cx="609600" cy="609600"/>
          </a:xfrm>
          <a:prstGeom prst="rect">
            <a:avLst/>
          </a:prstGeom>
        </p:spPr>
      </p:pic>
    </p:spTree>
    <p:extLst>
      <p:ext uri="{BB962C8B-B14F-4D97-AF65-F5344CB8AC3E}">
        <p14:creationId xmlns:p14="http://schemas.microsoft.com/office/powerpoint/2010/main" val="3417106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1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94F6A8E0-90DD-C743-CE04-A7C729F1AB8E}"/>
              </a:ext>
            </a:extLst>
          </p:cNvPr>
          <p:cNvPicPr>
            <a:picLocks noGrp="1" noChangeAspect="1"/>
          </p:cNvPicPr>
          <p:nvPr>
            <p:ph type="pic" sz="quarter" idx="11"/>
          </p:nvPr>
        </p:nvPicPr>
        <p:blipFill>
          <a:blip r:embed="rId4" cstate="hqprint">
            <a:extLst>
              <a:ext uri="{28A0092B-C50C-407E-A947-70E740481C1C}">
                <a14:useLocalDpi xmlns:a14="http://schemas.microsoft.com/office/drawing/2010/main"/>
              </a:ext>
            </a:extLst>
          </a:blip>
          <a:srcRect/>
          <a:stretch/>
        </p:blipFill>
        <p:spPr/>
      </p:pic>
      <p:sp>
        <p:nvSpPr>
          <p:cNvPr id="20" name="Text Placeholder 19">
            <a:extLst>
              <a:ext uri="{FF2B5EF4-FFF2-40B4-BE49-F238E27FC236}">
                <a16:creationId xmlns:a16="http://schemas.microsoft.com/office/drawing/2014/main" id="{66439224-3736-B045-B3EA-2239E305A974}"/>
              </a:ext>
            </a:extLst>
          </p:cNvPr>
          <p:cNvSpPr>
            <a:spLocks noGrp="1"/>
          </p:cNvSpPr>
          <p:nvPr>
            <p:ph type="body" sz="quarter" idx="13"/>
          </p:nvPr>
        </p:nvSpPr>
        <p:spPr>
          <a:xfrm>
            <a:off x="522419" y="2754664"/>
            <a:ext cx="5301277" cy="3682623"/>
          </a:xfrm>
        </p:spPr>
        <p:txBody>
          <a:bodyPr/>
          <a:lstStyle/>
          <a:p>
            <a:r>
              <a:rPr lang="en-AU" sz="2000" dirty="0">
                <a:latin typeface="Gantari Light" pitchFamily="2" charset="0"/>
                <a:cs typeface="Arial" panose="020B0604020202020204" pitchFamily="34" charset="0"/>
              </a:rPr>
              <a:t>A Local Biodiversity Strategy provides for:</a:t>
            </a:r>
          </a:p>
          <a:p>
            <a:pPr marL="285750" indent="-285750">
              <a:buFont typeface="Arial" panose="020B0604020202020204" pitchFamily="34" charset="0"/>
              <a:buChar char="•"/>
            </a:pPr>
            <a:r>
              <a:rPr lang="en-AU" sz="2000" dirty="0">
                <a:latin typeface="Gantari Light" pitchFamily="2" charset="0"/>
                <a:cs typeface="Arial" panose="020B0604020202020204" pitchFamily="34" charset="0"/>
              </a:rPr>
              <a:t>the </a:t>
            </a:r>
            <a:r>
              <a:rPr lang="en-AU" sz="2000" b="1" dirty="0">
                <a:latin typeface="Gantari Light" pitchFamily="2" charset="0"/>
                <a:cs typeface="Arial" panose="020B0604020202020204" pitchFamily="34" charset="0"/>
              </a:rPr>
              <a:t>identification of local natural areas</a:t>
            </a:r>
            <a:r>
              <a:rPr lang="en-AU" sz="2000" dirty="0">
                <a:latin typeface="Gantari Light" pitchFamily="2" charset="0"/>
                <a:cs typeface="Arial" panose="020B0604020202020204" pitchFamily="34" charset="0"/>
              </a:rPr>
              <a:t>, the biodiversity they support and their conservation significance/priority</a:t>
            </a:r>
          </a:p>
          <a:p>
            <a:pPr marL="285750" indent="-285750">
              <a:buFont typeface="Arial" panose="020B0604020202020204" pitchFamily="34" charset="0"/>
              <a:buChar char="•"/>
            </a:pPr>
            <a:r>
              <a:rPr lang="en-AU" sz="2000" dirty="0">
                <a:latin typeface="Gantari Light" pitchFamily="2" charset="0"/>
                <a:cs typeface="Arial" panose="020B0604020202020204" pitchFamily="34" charset="0"/>
              </a:rPr>
              <a:t>the </a:t>
            </a:r>
            <a:r>
              <a:rPr lang="en-AU" sz="2000" b="1" dirty="0">
                <a:latin typeface="Gantari Light" pitchFamily="2" charset="0"/>
                <a:cs typeface="Arial" panose="020B0604020202020204" pitchFamily="34" charset="0"/>
              </a:rPr>
              <a:t>assessment of local opportunities </a:t>
            </a:r>
            <a:r>
              <a:rPr lang="en-AU" sz="2000" dirty="0">
                <a:latin typeface="Gantari Light" pitchFamily="2" charset="0"/>
                <a:cs typeface="Arial" panose="020B0604020202020204" pitchFamily="34" charset="0"/>
              </a:rPr>
              <a:t>and the </a:t>
            </a:r>
            <a:r>
              <a:rPr lang="en-AU" sz="2000" b="1" dirty="0">
                <a:latin typeface="Gantari Light" pitchFamily="2" charset="0"/>
                <a:cs typeface="Arial" panose="020B0604020202020204" pitchFamily="34" charset="0"/>
              </a:rPr>
              <a:t>constraints </a:t>
            </a:r>
            <a:r>
              <a:rPr lang="en-AU" sz="2000" dirty="0">
                <a:latin typeface="Gantari Light" pitchFamily="2" charset="0"/>
                <a:cs typeface="Arial" panose="020B0604020202020204" pitchFamily="34" charset="0"/>
              </a:rPr>
              <a:t>to protection of local natural areas</a:t>
            </a:r>
          </a:p>
          <a:p>
            <a:pPr marL="285750" indent="-285750">
              <a:buFont typeface="Arial" panose="020B0604020202020204" pitchFamily="34" charset="0"/>
              <a:buChar char="•"/>
            </a:pPr>
            <a:r>
              <a:rPr lang="en-AU" sz="2000" dirty="0">
                <a:latin typeface="Gantari Light" pitchFamily="2" charset="0"/>
                <a:cs typeface="Arial" panose="020B0604020202020204" pitchFamily="34" charset="0"/>
              </a:rPr>
              <a:t>the identification of ways to </a:t>
            </a:r>
            <a:r>
              <a:rPr lang="en-AU" sz="2000" b="1" dirty="0">
                <a:latin typeface="Gantari Light" pitchFamily="2" charset="0"/>
                <a:cs typeface="Arial" panose="020B0604020202020204" pitchFamily="34" charset="0"/>
              </a:rPr>
              <a:t>achieve local biodiversity conservation objectives </a:t>
            </a:r>
            <a:r>
              <a:rPr lang="en-AU" sz="2000" dirty="0">
                <a:latin typeface="Gantari Light" pitchFamily="2" charset="0"/>
                <a:cs typeface="Arial" panose="020B0604020202020204" pitchFamily="34" charset="0"/>
              </a:rPr>
              <a:t>and targets. </a:t>
            </a:r>
          </a:p>
          <a:p>
            <a:endParaRPr lang="en-AU" sz="1400" dirty="0">
              <a:latin typeface="Gantari Light" pitchFamily="2" charset="0"/>
            </a:endParaRPr>
          </a:p>
        </p:txBody>
      </p:sp>
      <p:sp>
        <p:nvSpPr>
          <p:cNvPr id="2" name="Text Placeholder 7">
            <a:extLst>
              <a:ext uri="{FF2B5EF4-FFF2-40B4-BE49-F238E27FC236}">
                <a16:creationId xmlns:a16="http://schemas.microsoft.com/office/drawing/2014/main" id="{77524C7A-F56D-1423-8F68-EFFF063A151C}"/>
              </a:ext>
            </a:extLst>
          </p:cNvPr>
          <p:cNvSpPr>
            <a:spLocks noGrp="1"/>
          </p:cNvSpPr>
          <p:nvPr>
            <p:ph type="body" sz="quarter" idx="12"/>
          </p:nvPr>
        </p:nvSpPr>
        <p:spPr>
          <a:xfrm>
            <a:off x="585173" y="1018788"/>
            <a:ext cx="4637088" cy="1031332"/>
          </a:xfrm>
        </p:spPr>
        <p:txBody>
          <a:bodyPr anchor="b"/>
          <a:lstStyle/>
          <a:p>
            <a:r>
              <a:rPr lang="en-US" dirty="0"/>
              <a:t>What is a Local Biodiversity Strategy?</a:t>
            </a:r>
          </a:p>
        </p:txBody>
      </p:sp>
      <p:sp>
        <p:nvSpPr>
          <p:cNvPr id="4" name="TextBox 3">
            <a:extLst>
              <a:ext uri="{FF2B5EF4-FFF2-40B4-BE49-F238E27FC236}">
                <a16:creationId xmlns:a16="http://schemas.microsoft.com/office/drawing/2014/main" id="{181AAA6F-C449-0458-8F01-AB31F50D763D}"/>
              </a:ext>
            </a:extLst>
          </p:cNvPr>
          <p:cNvSpPr txBox="1"/>
          <p:nvPr/>
        </p:nvSpPr>
        <p:spPr>
          <a:xfrm>
            <a:off x="10991850" y="6596390"/>
            <a:ext cx="1200150" cy="261610"/>
          </a:xfrm>
          <a:prstGeom prst="rect">
            <a:avLst/>
          </a:prstGeom>
          <a:noFill/>
        </p:spPr>
        <p:txBody>
          <a:bodyPr wrap="square" rtlCol="0">
            <a:spAutoFit/>
          </a:bodyPr>
          <a:lstStyle/>
          <a:p>
            <a:r>
              <a:rPr lang="en-AU" sz="1100" i="1" dirty="0">
                <a:solidFill>
                  <a:schemeClr val="bg1"/>
                </a:solidFill>
              </a:rPr>
              <a:t>Photo: WALGA </a:t>
            </a:r>
          </a:p>
        </p:txBody>
      </p:sp>
      <p:pic>
        <p:nvPicPr>
          <p:cNvPr id="5" name="Slide_9">
            <a:hlinkClick r:id="" action="ppaction://media"/>
            <a:extLst>
              <a:ext uri="{FF2B5EF4-FFF2-40B4-BE49-F238E27FC236}">
                <a16:creationId xmlns:a16="http://schemas.microsoft.com/office/drawing/2014/main" id="{B9DF4420-B112-3E9F-A3B8-C85B6FF073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99673" y="269131"/>
            <a:ext cx="609600" cy="609600"/>
          </a:xfrm>
          <a:prstGeom prst="rect">
            <a:avLst/>
          </a:prstGeom>
        </p:spPr>
      </p:pic>
    </p:spTree>
    <p:extLst>
      <p:ext uri="{BB962C8B-B14F-4D97-AF65-F5344CB8AC3E}">
        <p14:creationId xmlns:p14="http://schemas.microsoft.com/office/powerpoint/2010/main" val="70808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2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antari">
      <a:majorFont>
        <a:latin typeface="Gantari"/>
        <a:ea typeface=""/>
        <a:cs typeface=""/>
      </a:majorFont>
      <a:minorFont>
        <a:latin typeface="Ganta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_Template" id="{15DDDFD5-1BA4-3344-B695-BCC616E10E16}" vid="{90D72147-1D9D-BC41-8A81-600F15152C3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6371</TotalTime>
  <Words>3615</Words>
  <Application>Microsoft Office PowerPoint</Application>
  <PresentationFormat>Widescreen</PresentationFormat>
  <Paragraphs>392</Paragraphs>
  <Slides>35</Slides>
  <Notes>9</Notes>
  <HiddenSlides>0</HiddenSlides>
  <MMClips>35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DengXian</vt:lpstr>
      <vt:lpstr>Arial</vt:lpstr>
      <vt:lpstr>Calibri</vt:lpstr>
      <vt:lpstr>Gantari</vt:lpstr>
      <vt:lpstr>Gantari Light</vt:lpstr>
      <vt:lpstr>Gantari SemiBold</vt:lpstr>
      <vt:lpstr>Symbol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 Mills (Marketforce)</dc:creator>
  <cp:lastModifiedBy>Kyle Wilson</cp:lastModifiedBy>
  <cp:revision>93</cp:revision>
  <cp:lastPrinted>2024-04-03T05:12:03Z</cp:lastPrinted>
  <dcterms:created xsi:type="dcterms:W3CDTF">2024-01-18T07:17:56Z</dcterms:created>
  <dcterms:modified xsi:type="dcterms:W3CDTF">2025-04-28T05:58:03Z</dcterms:modified>
</cp:coreProperties>
</file>