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4"/>
  </p:sldMasterIdLst>
  <p:notesMasterIdLst>
    <p:notesMasterId r:id="rId17"/>
  </p:notesMasterIdLst>
  <p:sldIdLst>
    <p:sldId id="257" r:id="rId5"/>
    <p:sldId id="353" r:id="rId6"/>
    <p:sldId id="364" r:id="rId7"/>
    <p:sldId id="355" r:id="rId8"/>
    <p:sldId id="356" r:id="rId9"/>
    <p:sldId id="357" r:id="rId10"/>
    <p:sldId id="358" r:id="rId11"/>
    <p:sldId id="361" r:id="rId12"/>
    <p:sldId id="359" r:id="rId13"/>
    <p:sldId id="362" r:id="rId14"/>
    <p:sldId id="360" r:id="rId15"/>
    <p:sldId id="3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177DD3D-01F2-195C-1C60-52E239CF2EDE}" name="Evans, Jessica" initials="EJ" userId="S::Jessica.Evans@dpc.wa.gov.au::cb2325bf-47e5-485d-9e09-807d024fc24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CC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39" autoAdjust="0"/>
  </p:normalViewPr>
  <p:slideViewPr>
    <p:cSldViewPr snapToGrid="0">
      <p:cViewPr varScale="1">
        <p:scale>
          <a:sx n="94" d="100"/>
          <a:sy n="94" d="100"/>
        </p:scale>
        <p:origin x="11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B705A-6D52-43C3-A8A8-7D49FE5C4F6D}" type="datetimeFigureOut">
              <a:rPr lang="en-AU" smtClean="0"/>
              <a:t>28/11/2023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78078-93F9-4143-A762-82F4D9642C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2810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93D89-408B-4238-9700-E07CCB36CF5D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6022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93D89-408B-4238-9700-E07CCB36CF5D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5412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93D89-408B-4238-9700-E07CCB36CF5D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3087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93D89-408B-4238-9700-E07CCB36CF5D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3373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93D89-408B-4238-9700-E07CCB36CF5D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3803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All Aboriginal sites are protected whether or not they have been recorded and reported to the Department. </a:t>
            </a:r>
          </a:p>
          <a:p>
            <a:r>
              <a:rPr lang="en-AU" dirty="0">
                <a:solidFill>
                  <a:schemeClr val="tx1"/>
                </a:solidFill>
              </a:rPr>
              <a:t>If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93D89-408B-4238-9700-E07CCB36CF5D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2485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93D89-408B-4238-9700-E07CCB36CF5D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1025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93D89-408B-4238-9700-E07CCB36CF5D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3770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93D89-408B-4238-9700-E07CCB36CF5D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274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93D89-408B-4238-9700-E07CCB36CF5D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43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93D89-408B-4238-9700-E07CCB36CF5D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3034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E93D89-408B-4238-9700-E07CCB36CF5D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9454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B1432-2B78-4BD3-B4CF-62BF45D7355F}" type="datetimeFigureOut">
              <a:rPr lang="en-AU" smtClean="0"/>
              <a:t>28/11/2023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6867-162A-4263-92C0-1046012A946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082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B1432-2B78-4BD3-B4CF-62BF45D7355F}" type="datetimeFigureOut">
              <a:rPr lang="en-AU" smtClean="0"/>
              <a:t>28/11/2023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06867-162A-4263-92C0-1046012A9466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D7DB35-B1CF-92FA-4B1D-496C9DF2DBE0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865813" y="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1809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boriginalheritage@dplh.wa.gov.a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070" y="4886973"/>
            <a:ext cx="1029990" cy="15209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51" y="163240"/>
            <a:ext cx="2379279" cy="711995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0" y="3870663"/>
            <a:ext cx="4935984" cy="2987337"/>
          </a:xfrm>
          <a:custGeom>
            <a:avLst/>
            <a:gdLst>
              <a:gd name="connsiteX0" fmla="*/ 0 w 7200900"/>
              <a:gd name="connsiteY0" fmla="*/ 0 h 1155519"/>
              <a:gd name="connsiteX1" fmla="*/ 69367 w 7200900"/>
              <a:gd name="connsiteY1" fmla="*/ 58365 h 1155519"/>
              <a:gd name="connsiteX2" fmla="*/ 682645 w 7200900"/>
              <a:gd name="connsiteY2" fmla="*/ 456007 h 1155519"/>
              <a:gd name="connsiteX3" fmla="*/ 2411627 w 7200900"/>
              <a:gd name="connsiteY3" fmla="*/ 669435 h 1155519"/>
              <a:gd name="connsiteX4" fmla="*/ 4426267 w 7200900"/>
              <a:gd name="connsiteY4" fmla="*/ 479081 h 1155519"/>
              <a:gd name="connsiteX5" fmla="*/ 5854557 w 7200900"/>
              <a:gd name="connsiteY5" fmla="*/ 611752 h 1155519"/>
              <a:gd name="connsiteX6" fmla="*/ 7173621 w 7200900"/>
              <a:gd name="connsiteY6" fmla="*/ 1138516 h 1155519"/>
              <a:gd name="connsiteX7" fmla="*/ 7200900 w 7200900"/>
              <a:gd name="connsiteY7" fmla="*/ 1155519 h 1155519"/>
              <a:gd name="connsiteX8" fmla="*/ 0 w 7200900"/>
              <a:gd name="connsiteY8" fmla="*/ 1155519 h 1155519"/>
              <a:gd name="connsiteX9" fmla="*/ 0 w 7200900"/>
              <a:gd name="connsiteY9" fmla="*/ 0 h 1155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0900" h="1155519">
                <a:moveTo>
                  <a:pt x="0" y="0"/>
                </a:moveTo>
                <a:lnTo>
                  <a:pt x="69367" y="58365"/>
                </a:lnTo>
                <a:cubicBezTo>
                  <a:pt x="233172" y="201991"/>
                  <a:pt x="407010" y="370684"/>
                  <a:pt x="682645" y="456007"/>
                </a:cubicBezTo>
                <a:cubicBezTo>
                  <a:pt x="1123661" y="592524"/>
                  <a:pt x="1787690" y="665590"/>
                  <a:pt x="2411627" y="669435"/>
                </a:cubicBezTo>
                <a:cubicBezTo>
                  <a:pt x="3035563" y="673281"/>
                  <a:pt x="3852446" y="488694"/>
                  <a:pt x="4426267" y="479081"/>
                </a:cubicBezTo>
                <a:cubicBezTo>
                  <a:pt x="5000089" y="469467"/>
                  <a:pt x="5390989" y="498308"/>
                  <a:pt x="5854557" y="611752"/>
                </a:cubicBezTo>
                <a:cubicBezTo>
                  <a:pt x="6289151" y="718105"/>
                  <a:pt x="6970409" y="1019646"/>
                  <a:pt x="7173621" y="1138516"/>
                </a:cubicBezTo>
                <a:lnTo>
                  <a:pt x="7200900" y="1155519"/>
                </a:lnTo>
                <a:lnTo>
                  <a:pt x="0" y="1155519"/>
                </a:lnTo>
                <a:lnTo>
                  <a:pt x="0" y="0"/>
                </a:lnTo>
                <a:close/>
              </a:path>
            </a:pathLst>
          </a:custGeom>
          <a:solidFill>
            <a:srgbClr val="BD785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4" name="Freeform 13"/>
          <p:cNvSpPr/>
          <p:nvPr/>
        </p:nvSpPr>
        <p:spPr>
          <a:xfrm>
            <a:off x="-8792" y="5326601"/>
            <a:ext cx="6489492" cy="1531399"/>
          </a:xfrm>
          <a:custGeom>
            <a:avLst/>
            <a:gdLst>
              <a:gd name="connsiteX0" fmla="*/ 0 w 5627077"/>
              <a:gd name="connsiteY0" fmla="*/ 0 h 1002323"/>
              <a:gd name="connsiteX1" fmla="*/ 1846384 w 5627077"/>
              <a:gd name="connsiteY1" fmla="*/ 571500 h 1002323"/>
              <a:gd name="connsiteX2" fmla="*/ 4387361 w 5627077"/>
              <a:gd name="connsiteY2" fmla="*/ 105508 h 1002323"/>
              <a:gd name="connsiteX3" fmla="*/ 5627077 w 5627077"/>
              <a:gd name="connsiteY3" fmla="*/ 1002323 h 100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27077" h="1002323">
                <a:moveTo>
                  <a:pt x="0" y="0"/>
                </a:moveTo>
                <a:cubicBezTo>
                  <a:pt x="557578" y="276957"/>
                  <a:pt x="1115157" y="553915"/>
                  <a:pt x="1846384" y="571500"/>
                </a:cubicBezTo>
                <a:cubicBezTo>
                  <a:pt x="2577611" y="589085"/>
                  <a:pt x="3757246" y="33704"/>
                  <a:pt x="4387361" y="105508"/>
                </a:cubicBezTo>
                <a:cubicBezTo>
                  <a:pt x="5017476" y="177312"/>
                  <a:pt x="5287108" y="880696"/>
                  <a:pt x="5627077" y="1002323"/>
                </a:cubicBezTo>
              </a:path>
            </a:pathLst>
          </a:custGeom>
          <a:noFill/>
          <a:ln w="22225">
            <a:solidFill>
              <a:srgbClr val="CD5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5" name="Freeform 14"/>
          <p:cNvSpPr/>
          <p:nvPr/>
        </p:nvSpPr>
        <p:spPr>
          <a:xfrm>
            <a:off x="6741852" y="-17755"/>
            <a:ext cx="5458289" cy="4358935"/>
          </a:xfrm>
          <a:custGeom>
            <a:avLst/>
            <a:gdLst>
              <a:gd name="connsiteX0" fmla="*/ 0 w 6060099"/>
              <a:gd name="connsiteY0" fmla="*/ 0 h 4482763"/>
              <a:gd name="connsiteX1" fmla="*/ 6060099 w 6060099"/>
              <a:gd name="connsiteY1" fmla="*/ 0 h 4482763"/>
              <a:gd name="connsiteX2" fmla="*/ 6060099 w 6060099"/>
              <a:gd name="connsiteY2" fmla="*/ 4474674 h 4482763"/>
              <a:gd name="connsiteX3" fmla="*/ 6012291 w 6060099"/>
              <a:gd name="connsiteY3" fmla="*/ 4478072 h 4482763"/>
              <a:gd name="connsiteX4" fmla="*/ 5242415 w 6060099"/>
              <a:gd name="connsiteY4" fmla="*/ 4387402 h 4482763"/>
              <a:gd name="connsiteX5" fmla="*/ 3703761 w 6060099"/>
              <a:gd name="connsiteY5" fmla="*/ 3657640 h 4482763"/>
              <a:gd name="connsiteX6" fmla="*/ 2033223 w 6060099"/>
              <a:gd name="connsiteY6" fmla="*/ 3648848 h 4482763"/>
              <a:gd name="connsiteX7" fmla="*/ 1417761 w 6060099"/>
              <a:gd name="connsiteY7" fmla="*/ 2813578 h 4482763"/>
              <a:gd name="connsiteX8" fmla="*/ 1883753 w 6060099"/>
              <a:gd name="connsiteY8" fmla="*/ 1310094 h 4482763"/>
              <a:gd name="connsiteX9" fmla="*/ 1189161 w 6060099"/>
              <a:gd name="connsiteY9" fmla="*/ 562748 h 4482763"/>
              <a:gd name="connsiteX10" fmla="*/ 10992 w 6060099"/>
              <a:gd name="connsiteY10" fmla="*/ 8832 h 4482763"/>
              <a:gd name="connsiteX11" fmla="*/ 0 w 6060099"/>
              <a:gd name="connsiteY11" fmla="*/ 0 h 448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60099" h="4482763">
                <a:moveTo>
                  <a:pt x="0" y="0"/>
                </a:moveTo>
                <a:lnTo>
                  <a:pt x="6060099" y="0"/>
                </a:lnTo>
                <a:lnTo>
                  <a:pt x="6060099" y="4474674"/>
                </a:lnTo>
                <a:lnTo>
                  <a:pt x="6012291" y="4478072"/>
                </a:lnTo>
                <a:cubicBezTo>
                  <a:pt x="5826554" y="4489063"/>
                  <a:pt x="5550145" y="4488513"/>
                  <a:pt x="5242415" y="4387402"/>
                </a:cubicBezTo>
                <a:cubicBezTo>
                  <a:pt x="4832108" y="4252587"/>
                  <a:pt x="4238626" y="3780732"/>
                  <a:pt x="3703761" y="3657640"/>
                </a:cubicBezTo>
                <a:cubicBezTo>
                  <a:pt x="3168896" y="3534548"/>
                  <a:pt x="2414223" y="3789525"/>
                  <a:pt x="2033223" y="3648848"/>
                </a:cubicBezTo>
                <a:cubicBezTo>
                  <a:pt x="1652223" y="3508171"/>
                  <a:pt x="1442673" y="3203370"/>
                  <a:pt x="1417761" y="2813578"/>
                </a:cubicBezTo>
                <a:cubicBezTo>
                  <a:pt x="1392849" y="2423786"/>
                  <a:pt x="1921853" y="1685232"/>
                  <a:pt x="1883753" y="1310094"/>
                </a:cubicBezTo>
                <a:cubicBezTo>
                  <a:pt x="1845653" y="934956"/>
                  <a:pt x="1501288" y="779625"/>
                  <a:pt x="1189161" y="562748"/>
                </a:cubicBezTo>
                <a:cubicBezTo>
                  <a:pt x="877034" y="345871"/>
                  <a:pt x="286484" y="257948"/>
                  <a:pt x="10992" y="8832"/>
                </a:cubicBezTo>
                <a:lnTo>
                  <a:pt x="0" y="0"/>
                </a:lnTo>
                <a:close/>
              </a:path>
            </a:pathLst>
          </a:custGeom>
          <a:solidFill>
            <a:srgbClr val="BD7852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7" name="Freeform 16"/>
          <p:cNvSpPr/>
          <p:nvPr/>
        </p:nvSpPr>
        <p:spPr>
          <a:xfrm>
            <a:off x="6639507" y="0"/>
            <a:ext cx="5537509" cy="2447252"/>
          </a:xfrm>
          <a:custGeom>
            <a:avLst/>
            <a:gdLst>
              <a:gd name="connsiteX0" fmla="*/ 11016 w 4662915"/>
              <a:gd name="connsiteY0" fmla="*/ 0 h 2060733"/>
              <a:gd name="connsiteX1" fmla="*/ 241835 w 4662915"/>
              <a:gd name="connsiteY1" fmla="*/ 754602 h 2060733"/>
              <a:gd name="connsiteX2" fmla="*/ 1644507 w 4662915"/>
              <a:gd name="connsiteY2" fmla="*/ 1100831 h 2060733"/>
              <a:gd name="connsiteX3" fmla="*/ 2567785 w 4662915"/>
              <a:gd name="connsiteY3" fmla="*/ 1828800 h 2060733"/>
              <a:gd name="connsiteX4" fmla="*/ 3659738 w 4662915"/>
              <a:gd name="connsiteY4" fmla="*/ 2059619 h 2060733"/>
              <a:gd name="connsiteX5" fmla="*/ 4662915 w 4662915"/>
              <a:gd name="connsiteY5" fmla="*/ 1757778 h 2060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2915" h="2060733">
                <a:moveTo>
                  <a:pt x="11016" y="0"/>
                </a:moveTo>
                <a:cubicBezTo>
                  <a:pt x="-9699" y="285565"/>
                  <a:pt x="-30414" y="571130"/>
                  <a:pt x="241835" y="754602"/>
                </a:cubicBezTo>
                <a:cubicBezTo>
                  <a:pt x="514084" y="938074"/>
                  <a:pt x="1256849" y="921798"/>
                  <a:pt x="1644507" y="1100831"/>
                </a:cubicBezTo>
                <a:cubicBezTo>
                  <a:pt x="2032165" y="1279864"/>
                  <a:pt x="2231913" y="1669002"/>
                  <a:pt x="2567785" y="1828800"/>
                </a:cubicBezTo>
                <a:cubicBezTo>
                  <a:pt x="2903657" y="1988598"/>
                  <a:pt x="3310550" y="2071456"/>
                  <a:pt x="3659738" y="2059619"/>
                </a:cubicBezTo>
                <a:cubicBezTo>
                  <a:pt x="4008926" y="2047782"/>
                  <a:pt x="4506076" y="1788850"/>
                  <a:pt x="4662915" y="1757778"/>
                </a:cubicBezTo>
              </a:path>
            </a:pathLst>
          </a:custGeom>
          <a:noFill/>
          <a:ln w="22225">
            <a:solidFill>
              <a:srgbClr val="CD58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95"/>
          <a:stretch/>
        </p:blipFill>
        <p:spPr>
          <a:xfrm rot="10800000" flipV="1">
            <a:off x="7276058" y="5114706"/>
            <a:ext cx="3806536" cy="174329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123F7B8-4239-CA22-8A76-8397A170C6ED}"/>
              </a:ext>
            </a:extLst>
          </p:cNvPr>
          <p:cNvGrpSpPr/>
          <p:nvPr/>
        </p:nvGrpSpPr>
        <p:grpSpPr>
          <a:xfrm>
            <a:off x="1631205" y="2010788"/>
            <a:ext cx="6489491" cy="1598806"/>
            <a:chOff x="488207" y="2214424"/>
            <a:chExt cx="4067566" cy="159880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4316FDD-22E1-5BD2-BEA9-56695D31D03B}"/>
                </a:ext>
              </a:extLst>
            </p:cNvPr>
            <p:cNvGrpSpPr/>
            <p:nvPr/>
          </p:nvGrpSpPr>
          <p:grpSpPr>
            <a:xfrm>
              <a:off x="488207" y="2214424"/>
              <a:ext cx="4067566" cy="1194839"/>
              <a:chOff x="488207" y="2119450"/>
              <a:chExt cx="4067566" cy="1194839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6B90666F-CBD1-6557-E119-7143A4317AD8}"/>
                  </a:ext>
                </a:extLst>
              </p:cNvPr>
              <p:cNvGrpSpPr/>
              <p:nvPr/>
            </p:nvGrpSpPr>
            <p:grpSpPr>
              <a:xfrm>
                <a:off x="488208" y="2764149"/>
                <a:ext cx="4067565" cy="550140"/>
                <a:chOff x="488208" y="2834436"/>
                <a:chExt cx="4067565" cy="550140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488208" y="2843038"/>
                  <a:ext cx="4067565" cy="541538"/>
                </a:xfrm>
                <a:prstGeom prst="rect">
                  <a:avLst/>
                </a:prstGeom>
                <a:solidFill>
                  <a:srgbClr val="BD7852">
                    <a:alpha val="18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80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597749" y="2834436"/>
                  <a:ext cx="384848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800" b="1" dirty="0">
                      <a:latin typeface="Arial" panose="020B0604020202020204" pitchFamily="34" charset="0"/>
                      <a:ea typeface="amyshandwriting" panose="02000603000000000000" pitchFamily="2" charset="0"/>
                      <a:cs typeface="Arial" panose="020B0604020202020204" pitchFamily="34" charset="0"/>
                    </a:rPr>
                    <a:t>WALGA Webinar</a:t>
                  </a:r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2BFA537-FAFF-3476-A712-221BD640DB9C}"/>
                  </a:ext>
                </a:extLst>
              </p:cNvPr>
              <p:cNvGrpSpPr/>
              <p:nvPr/>
            </p:nvGrpSpPr>
            <p:grpSpPr>
              <a:xfrm>
                <a:off x="488207" y="2119450"/>
                <a:ext cx="4067566" cy="550140"/>
                <a:chOff x="488207" y="2192020"/>
                <a:chExt cx="4067566" cy="550140"/>
              </a:xfrm>
            </p:grpSpPr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5EA7F9B0-347A-7CA9-3951-F50011832BDF}"/>
                    </a:ext>
                  </a:extLst>
                </p:cNvPr>
                <p:cNvSpPr/>
                <p:nvPr/>
              </p:nvSpPr>
              <p:spPr>
                <a:xfrm>
                  <a:off x="488207" y="2200622"/>
                  <a:ext cx="4067566" cy="541538"/>
                </a:xfrm>
                <a:prstGeom prst="rect">
                  <a:avLst/>
                </a:prstGeom>
                <a:solidFill>
                  <a:srgbClr val="BD7852">
                    <a:alpha val="18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sz="1800"/>
                </a:p>
              </p:txBody>
            </p:sp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D0228B30-5AF1-132B-76A3-77B9299F6DF5}"/>
                    </a:ext>
                  </a:extLst>
                </p:cNvPr>
                <p:cNvSpPr txBox="1"/>
                <p:nvPr/>
              </p:nvSpPr>
              <p:spPr>
                <a:xfrm>
                  <a:off x="597748" y="2192020"/>
                  <a:ext cx="395802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AU" sz="2800" b="1" dirty="0">
                      <a:latin typeface="Arial" panose="020B0604020202020204" pitchFamily="34" charset="0"/>
                      <a:ea typeface="amyshandwriting" panose="02000603000000000000" pitchFamily="2" charset="0"/>
                      <a:cs typeface="Arial" panose="020B0604020202020204" pitchFamily="34" charset="0"/>
                    </a:rPr>
                    <a:t>ABORIGINAL HERITAGE ACT 1972</a:t>
                  </a:r>
                </a:p>
              </p:txBody>
            </p:sp>
          </p:grp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BC32B89-9EF6-B387-3390-5CEEB6158873}"/>
                </a:ext>
              </a:extLst>
            </p:cNvPr>
            <p:cNvSpPr txBox="1"/>
            <p:nvPr/>
          </p:nvSpPr>
          <p:spPr>
            <a:xfrm>
              <a:off x="488207" y="3505453"/>
              <a:ext cx="3936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="1" dirty="0">
                  <a:latin typeface="Arial" panose="020B0604020202020204" pitchFamily="34" charset="0"/>
                  <a:ea typeface="amyshandwriting" panose="02000603000000000000" pitchFamily="2" charset="0"/>
                  <a:cs typeface="Arial" panose="020B0604020202020204" pitchFamily="34" charset="0"/>
                </a:rPr>
                <a:t>28 November 2023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8D9C118E-FD18-5A88-1A34-4897CE30965F}"/>
              </a:ext>
            </a:extLst>
          </p:cNvPr>
          <p:cNvSpPr/>
          <p:nvPr/>
        </p:nvSpPr>
        <p:spPr>
          <a:xfrm>
            <a:off x="904568" y="88490"/>
            <a:ext cx="2074606" cy="795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4123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D8A1757-254D-0F28-C9A4-09E69B425566}"/>
              </a:ext>
            </a:extLst>
          </p:cNvPr>
          <p:cNvSpPr/>
          <p:nvPr/>
        </p:nvSpPr>
        <p:spPr>
          <a:xfrm>
            <a:off x="1189702" y="1222937"/>
            <a:ext cx="8634316" cy="3653863"/>
          </a:xfrm>
          <a:prstGeom prst="roundRect">
            <a:avLst/>
          </a:prstGeom>
          <a:solidFill>
            <a:schemeClr val="bg2"/>
          </a:solidFill>
          <a:ln w="25400" cap="sq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180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indent="-288000" algn="just">
              <a:lnSpc>
                <a:spcPct val="107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Funding open to native title parties as defined under the AHA</a:t>
            </a:r>
          </a:p>
          <a:p>
            <a:pPr marL="288000" indent="-288000" algn="just">
              <a:lnSpc>
                <a:spcPct val="107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Focus on ability to: </a:t>
            </a:r>
          </a:p>
          <a:p>
            <a:pPr marL="720000" indent="-288000" algn="just">
              <a:lnSpc>
                <a:spcPct val="107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engage with and advise proponents proposing to undertake activities that may result in harm to Aboriginal heritage</a:t>
            </a:r>
          </a:p>
          <a:p>
            <a:pPr marL="720000" indent="-288000" algn="just">
              <a:lnSpc>
                <a:spcPct val="107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participate in proponents’ consultation for s18 applications</a:t>
            </a:r>
          </a:p>
          <a:p>
            <a:pPr marL="720000" indent="-288000" algn="just">
              <a:lnSpc>
                <a:spcPct val="107000"/>
              </a:lnSpc>
              <a:spcBef>
                <a:spcPts val="900"/>
              </a:spcBef>
              <a:buFont typeface="+mj-lt"/>
              <a:buAutoNum type="arabicPeriod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record and report Aboriginal sites where required for s18 notice</a:t>
            </a:r>
          </a:p>
          <a:p>
            <a:pPr marL="288000" indent="-288000" algn="just">
              <a:lnSpc>
                <a:spcPct val="107000"/>
              </a:lnSpc>
              <a:spcBef>
                <a:spcPts val="900"/>
              </a:spcBef>
              <a:buFont typeface="Symbol" panose="05050102010706020507" pitchFamily="18" charset="2"/>
              <a:buChar char="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Complement training being developed with TAFE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5564D02-45C7-AD04-0C8A-B6BD768017E4}"/>
              </a:ext>
            </a:extLst>
          </p:cNvPr>
          <p:cNvGrpSpPr/>
          <p:nvPr/>
        </p:nvGrpSpPr>
        <p:grpSpPr>
          <a:xfrm flipH="1">
            <a:off x="0" y="3316"/>
            <a:ext cx="7798777" cy="344203"/>
            <a:chOff x="2118946" y="1"/>
            <a:chExt cx="7798777" cy="518653"/>
          </a:xfrm>
        </p:grpSpPr>
        <p:sp>
          <p:nvSpPr>
            <p:cNvPr id="64" name="Freeform 3">
              <a:extLst>
                <a:ext uri="{FF2B5EF4-FFF2-40B4-BE49-F238E27FC236}">
                  <a16:creationId xmlns:a16="http://schemas.microsoft.com/office/drawing/2014/main" id="{C8A6EAB3-19F8-B3C4-B685-5AF3CC80CA0A}"/>
                </a:ext>
              </a:extLst>
            </p:cNvPr>
            <p:cNvSpPr/>
            <p:nvPr/>
          </p:nvSpPr>
          <p:spPr>
            <a:xfrm>
              <a:off x="3613638" y="1"/>
              <a:ext cx="6292362" cy="518653"/>
            </a:xfrm>
            <a:custGeom>
              <a:avLst/>
              <a:gdLst>
                <a:gd name="connsiteX0" fmla="*/ 0 w 7907359"/>
                <a:gd name="connsiteY0" fmla="*/ 0 h 1334171"/>
                <a:gd name="connsiteX1" fmla="*/ 7907359 w 7907359"/>
                <a:gd name="connsiteY1" fmla="*/ 0 h 1334171"/>
                <a:gd name="connsiteX2" fmla="*/ 7907359 w 7907359"/>
                <a:gd name="connsiteY2" fmla="*/ 514272 h 1334171"/>
                <a:gd name="connsiteX3" fmla="*/ 7877813 w 7907359"/>
                <a:gd name="connsiteY3" fmla="*/ 531080 h 1334171"/>
                <a:gd name="connsiteX4" fmla="*/ 7077537 w 7907359"/>
                <a:gd name="connsiteY4" fmla="*/ 653958 h 1334171"/>
                <a:gd name="connsiteX5" fmla="*/ 4923974 w 7907359"/>
                <a:gd name="connsiteY5" fmla="*/ 445910 h 1334171"/>
                <a:gd name="connsiteX6" fmla="*/ 2963489 w 7907359"/>
                <a:gd name="connsiteY6" fmla="*/ 1331597 h 1334171"/>
                <a:gd name="connsiteX7" fmla="*/ 245545 w 7907359"/>
                <a:gd name="connsiteY7" fmla="*/ 118979 h 1334171"/>
                <a:gd name="connsiteX8" fmla="*/ 60444 w 7907359"/>
                <a:gd name="connsiteY8" fmla="*/ 24551 h 1334171"/>
                <a:gd name="connsiteX9" fmla="*/ 0 w 7907359"/>
                <a:gd name="connsiteY9" fmla="*/ 0 h 133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7359" h="1334171">
                  <a:moveTo>
                    <a:pt x="0" y="0"/>
                  </a:moveTo>
                  <a:lnTo>
                    <a:pt x="7907359" y="0"/>
                  </a:lnTo>
                  <a:lnTo>
                    <a:pt x="7907359" y="514272"/>
                  </a:lnTo>
                  <a:lnTo>
                    <a:pt x="7877813" y="531080"/>
                  </a:lnTo>
                  <a:cubicBezTo>
                    <a:pt x="7702951" y="616621"/>
                    <a:pt x="7466477" y="651729"/>
                    <a:pt x="7077537" y="653958"/>
                  </a:cubicBezTo>
                  <a:cubicBezTo>
                    <a:pt x="6558949" y="656930"/>
                    <a:pt x="5609648" y="332971"/>
                    <a:pt x="4923974" y="445910"/>
                  </a:cubicBezTo>
                  <a:cubicBezTo>
                    <a:pt x="4238299" y="558850"/>
                    <a:pt x="3743228" y="1386086"/>
                    <a:pt x="2963489" y="1331597"/>
                  </a:cubicBezTo>
                  <a:cubicBezTo>
                    <a:pt x="2183751" y="1277109"/>
                    <a:pt x="699773" y="393403"/>
                    <a:pt x="245545" y="118979"/>
                  </a:cubicBezTo>
                  <a:cubicBezTo>
                    <a:pt x="188767" y="84676"/>
                    <a:pt x="125355" y="53314"/>
                    <a:pt x="60444" y="2455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D785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  <p:sp>
          <p:nvSpPr>
            <p:cNvPr id="65" name="Freeform 4">
              <a:extLst>
                <a:ext uri="{FF2B5EF4-FFF2-40B4-BE49-F238E27FC236}">
                  <a16:creationId xmlns:a16="http://schemas.microsoft.com/office/drawing/2014/main" id="{1DB140CA-0B7B-BF33-EDC6-64AD21041F4B}"/>
                </a:ext>
              </a:extLst>
            </p:cNvPr>
            <p:cNvSpPr/>
            <p:nvPr/>
          </p:nvSpPr>
          <p:spPr>
            <a:xfrm>
              <a:off x="2118946" y="8792"/>
              <a:ext cx="7798777" cy="509862"/>
            </a:xfrm>
            <a:custGeom>
              <a:avLst/>
              <a:gdLst>
                <a:gd name="connsiteX0" fmla="*/ 0 w 8994531"/>
                <a:gd name="connsiteY0" fmla="*/ 0 h 861646"/>
                <a:gd name="connsiteX1" fmla="*/ 1327639 w 8994531"/>
                <a:gd name="connsiteY1" fmla="*/ 580293 h 861646"/>
                <a:gd name="connsiteX2" fmla="*/ 2883877 w 8994531"/>
                <a:gd name="connsiteY2" fmla="*/ 817685 h 861646"/>
                <a:gd name="connsiteX3" fmla="*/ 5785339 w 8994531"/>
                <a:gd name="connsiteY3" fmla="*/ 254977 h 861646"/>
                <a:gd name="connsiteX4" fmla="*/ 8994531 w 8994531"/>
                <a:gd name="connsiteY4" fmla="*/ 861646 h 86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4531" h="861646">
                  <a:moveTo>
                    <a:pt x="0" y="0"/>
                  </a:moveTo>
                  <a:cubicBezTo>
                    <a:pt x="423496" y="222006"/>
                    <a:pt x="846993" y="444012"/>
                    <a:pt x="1327639" y="580293"/>
                  </a:cubicBezTo>
                  <a:cubicBezTo>
                    <a:pt x="1808285" y="716574"/>
                    <a:pt x="2140927" y="871904"/>
                    <a:pt x="2883877" y="817685"/>
                  </a:cubicBezTo>
                  <a:cubicBezTo>
                    <a:pt x="3626827" y="763466"/>
                    <a:pt x="4766897" y="247650"/>
                    <a:pt x="5785339" y="254977"/>
                  </a:cubicBezTo>
                  <a:cubicBezTo>
                    <a:pt x="6803781" y="262304"/>
                    <a:pt x="8459666" y="763465"/>
                    <a:pt x="8994531" y="861646"/>
                  </a:cubicBezTo>
                </a:path>
              </a:pathLst>
            </a:custGeom>
            <a:noFill/>
            <a:ln w="19050">
              <a:solidFill>
                <a:srgbClr val="CD58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69EB8B9-DE52-A470-78DF-B1CC750953FC}"/>
              </a:ext>
            </a:extLst>
          </p:cNvPr>
          <p:cNvGrpSpPr/>
          <p:nvPr/>
        </p:nvGrpSpPr>
        <p:grpSpPr>
          <a:xfrm flipH="1">
            <a:off x="4007224" y="5869641"/>
            <a:ext cx="8184776" cy="988359"/>
            <a:chOff x="0" y="5893472"/>
            <a:chExt cx="6092033" cy="979170"/>
          </a:xfrm>
        </p:grpSpPr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FE6E207C-C644-D777-80FF-937CB635AA1A}"/>
                </a:ext>
              </a:extLst>
            </p:cNvPr>
            <p:cNvSpPr/>
            <p:nvPr/>
          </p:nvSpPr>
          <p:spPr>
            <a:xfrm>
              <a:off x="0" y="6157675"/>
              <a:ext cx="5679831" cy="714967"/>
            </a:xfrm>
            <a:custGeom>
              <a:avLst/>
              <a:gdLst>
                <a:gd name="connsiteX0" fmla="*/ 0 w 7200900"/>
                <a:gd name="connsiteY0" fmla="*/ 0 h 1155519"/>
                <a:gd name="connsiteX1" fmla="*/ 69367 w 7200900"/>
                <a:gd name="connsiteY1" fmla="*/ 58365 h 1155519"/>
                <a:gd name="connsiteX2" fmla="*/ 682645 w 7200900"/>
                <a:gd name="connsiteY2" fmla="*/ 456007 h 1155519"/>
                <a:gd name="connsiteX3" fmla="*/ 2411627 w 7200900"/>
                <a:gd name="connsiteY3" fmla="*/ 669435 h 1155519"/>
                <a:gd name="connsiteX4" fmla="*/ 4426267 w 7200900"/>
                <a:gd name="connsiteY4" fmla="*/ 479081 h 1155519"/>
                <a:gd name="connsiteX5" fmla="*/ 5854557 w 7200900"/>
                <a:gd name="connsiteY5" fmla="*/ 611752 h 1155519"/>
                <a:gd name="connsiteX6" fmla="*/ 7173621 w 7200900"/>
                <a:gd name="connsiteY6" fmla="*/ 1138516 h 1155519"/>
                <a:gd name="connsiteX7" fmla="*/ 7200900 w 7200900"/>
                <a:gd name="connsiteY7" fmla="*/ 1155519 h 1155519"/>
                <a:gd name="connsiteX8" fmla="*/ 0 w 7200900"/>
                <a:gd name="connsiteY8" fmla="*/ 1155519 h 1155519"/>
                <a:gd name="connsiteX9" fmla="*/ 0 w 7200900"/>
                <a:gd name="connsiteY9" fmla="*/ 0 h 1155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00900" h="1155519">
                  <a:moveTo>
                    <a:pt x="0" y="0"/>
                  </a:moveTo>
                  <a:lnTo>
                    <a:pt x="69367" y="58365"/>
                  </a:lnTo>
                  <a:cubicBezTo>
                    <a:pt x="233172" y="201991"/>
                    <a:pt x="407010" y="370684"/>
                    <a:pt x="682645" y="456007"/>
                  </a:cubicBezTo>
                  <a:cubicBezTo>
                    <a:pt x="1123661" y="592524"/>
                    <a:pt x="1787690" y="665590"/>
                    <a:pt x="2411627" y="669435"/>
                  </a:cubicBezTo>
                  <a:cubicBezTo>
                    <a:pt x="3035563" y="673281"/>
                    <a:pt x="3852446" y="488694"/>
                    <a:pt x="4426267" y="479081"/>
                  </a:cubicBezTo>
                  <a:cubicBezTo>
                    <a:pt x="5000089" y="469467"/>
                    <a:pt x="5390989" y="498308"/>
                    <a:pt x="5854557" y="611752"/>
                  </a:cubicBezTo>
                  <a:cubicBezTo>
                    <a:pt x="6289151" y="718105"/>
                    <a:pt x="6970409" y="1019646"/>
                    <a:pt x="7173621" y="1138516"/>
                  </a:cubicBezTo>
                  <a:lnTo>
                    <a:pt x="7200900" y="1155519"/>
                  </a:lnTo>
                  <a:lnTo>
                    <a:pt x="0" y="11555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785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id="{A05C6732-98CF-3002-84EA-1C0615969835}"/>
                </a:ext>
              </a:extLst>
            </p:cNvPr>
            <p:cNvSpPr/>
            <p:nvPr/>
          </p:nvSpPr>
          <p:spPr>
            <a:xfrm>
              <a:off x="0" y="5893472"/>
              <a:ext cx="6092033" cy="955737"/>
            </a:xfrm>
            <a:custGeom>
              <a:avLst/>
              <a:gdLst>
                <a:gd name="connsiteX0" fmla="*/ 0 w 5609492"/>
                <a:gd name="connsiteY0" fmla="*/ 0 h 817684"/>
                <a:gd name="connsiteX1" fmla="*/ 2145323 w 5609492"/>
                <a:gd name="connsiteY1" fmla="*/ 685800 h 817684"/>
                <a:gd name="connsiteX2" fmla="*/ 4369777 w 5609492"/>
                <a:gd name="connsiteY2" fmla="*/ 105507 h 817684"/>
                <a:gd name="connsiteX3" fmla="*/ 5609492 w 5609492"/>
                <a:gd name="connsiteY3" fmla="*/ 817684 h 81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09492" h="817684">
                  <a:moveTo>
                    <a:pt x="0" y="0"/>
                  </a:moveTo>
                  <a:cubicBezTo>
                    <a:pt x="708513" y="334108"/>
                    <a:pt x="1417027" y="668216"/>
                    <a:pt x="2145323" y="685800"/>
                  </a:cubicBezTo>
                  <a:cubicBezTo>
                    <a:pt x="2873619" y="703384"/>
                    <a:pt x="3792416" y="83526"/>
                    <a:pt x="4369777" y="105507"/>
                  </a:cubicBezTo>
                  <a:cubicBezTo>
                    <a:pt x="4947139" y="127488"/>
                    <a:pt x="5372100" y="747346"/>
                    <a:pt x="5609492" y="817684"/>
                  </a:cubicBezTo>
                </a:path>
              </a:pathLst>
            </a:custGeom>
            <a:noFill/>
            <a:ln w="22225">
              <a:solidFill>
                <a:srgbClr val="CD58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1C0BAF8-A03D-A763-04BD-05E6C6E4EB49}"/>
              </a:ext>
            </a:extLst>
          </p:cNvPr>
          <p:cNvSpPr txBox="1"/>
          <p:nvPr/>
        </p:nvSpPr>
        <p:spPr>
          <a:xfrm>
            <a:off x="1189702" y="556145"/>
            <a:ext cx="7261764" cy="400110"/>
          </a:xfrm>
          <a:prstGeom prst="rect">
            <a:avLst/>
          </a:prstGeom>
          <a:solidFill>
            <a:srgbClr val="CC5733"/>
          </a:solidFill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 Party Capacity Building Program</a:t>
            </a:r>
            <a:endParaRPr lang="en-AU" sz="2000" b="1" dirty="0">
              <a:solidFill>
                <a:schemeClr val="bg1"/>
              </a:solidFill>
              <a:latin typeface="Arial" panose="020B0604020202020204" pitchFamily="34" charset="0"/>
              <a:ea typeface="amyshandwriting" panose="02000603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50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D8A1757-254D-0F28-C9A4-09E69B425566}"/>
              </a:ext>
            </a:extLst>
          </p:cNvPr>
          <p:cNvSpPr/>
          <p:nvPr/>
        </p:nvSpPr>
        <p:spPr>
          <a:xfrm>
            <a:off x="1189702" y="1192820"/>
            <a:ext cx="8634316" cy="4472359"/>
          </a:xfrm>
          <a:prstGeom prst="roundRect">
            <a:avLst/>
          </a:prstGeom>
          <a:solidFill>
            <a:schemeClr val="bg2"/>
          </a:solidFill>
          <a:ln w="25400" cap="sq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180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indent="-288000" algn="just">
              <a:lnSpc>
                <a:spcPct val="107000"/>
              </a:lnSpc>
              <a:spcBef>
                <a:spcPts val="900"/>
              </a:spcBef>
              <a:buFont typeface="Symbol" panose="05050102010706020507" pitchFamily="18" charset="2"/>
              <a:buChar char="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Purpose is to: </a:t>
            </a:r>
          </a:p>
          <a:p>
            <a:pPr marL="864000" indent="-288000" algn="just">
              <a:lnSpc>
                <a:spcPct val="107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identify location of Aboriginal heritage</a:t>
            </a:r>
          </a:p>
          <a:p>
            <a:pPr marL="864000" indent="-288000" algn="just">
              <a:lnSpc>
                <a:spcPct val="107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check mapping accuracy of known sites and places</a:t>
            </a:r>
          </a:p>
          <a:p>
            <a:pPr marL="864000" indent="-288000" algn="just">
              <a:lnSpc>
                <a:spcPct val="107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confirm where there’s no heritage </a:t>
            </a:r>
          </a:p>
          <a:p>
            <a:pPr marL="288000" indent="-288000" algn="just">
              <a:lnSpc>
                <a:spcPct val="107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Focus on unsurveyed and/or high priority areas of the State</a:t>
            </a:r>
          </a:p>
          <a:p>
            <a:pPr marL="288000" indent="-288000" algn="just">
              <a:lnSpc>
                <a:spcPct val="107000"/>
              </a:lnSpc>
              <a:spcBef>
                <a:spcPts val="900"/>
              </a:spcBef>
              <a:buFont typeface="Symbol" panose="05050102010706020507" pitchFamily="18" charset="2"/>
              <a:buChar char="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Aboriginal participation and landowner consent required</a:t>
            </a:r>
          </a:p>
          <a:p>
            <a:pPr marL="288000" indent="-288000" algn="just">
              <a:lnSpc>
                <a:spcPct val="107000"/>
              </a:lnSpc>
              <a:spcBef>
                <a:spcPts val="90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Program and prioritisation framework to be designed and developed with Aboriginal groups.</a:t>
            </a:r>
          </a:p>
          <a:p>
            <a:pPr marL="288000" indent="-288000" algn="just">
              <a:lnSpc>
                <a:spcPct val="107000"/>
              </a:lnSpc>
              <a:spcBef>
                <a:spcPts val="90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Complemented by capacity building program </a:t>
            </a:r>
            <a:endParaRPr lang="en-AU" sz="2000" dirty="0">
              <a:solidFill>
                <a:schemeClr val="tx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5564D02-45C7-AD04-0C8A-B6BD768017E4}"/>
              </a:ext>
            </a:extLst>
          </p:cNvPr>
          <p:cNvGrpSpPr/>
          <p:nvPr/>
        </p:nvGrpSpPr>
        <p:grpSpPr>
          <a:xfrm flipH="1">
            <a:off x="0" y="3316"/>
            <a:ext cx="7798777" cy="344203"/>
            <a:chOff x="2118946" y="1"/>
            <a:chExt cx="7798777" cy="518653"/>
          </a:xfrm>
        </p:grpSpPr>
        <p:sp>
          <p:nvSpPr>
            <p:cNvPr id="64" name="Freeform 3">
              <a:extLst>
                <a:ext uri="{FF2B5EF4-FFF2-40B4-BE49-F238E27FC236}">
                  <a16:creationId xmlns:a16="http://schemas.microsoft.com/office/drawing/2014/main" id="{C8A6EAB3-19F8-B3C4-B685-5AF3CC80CA0A}"/>
                </a:ext>
              </a:extLst>
            </p:cNvPr>
            <p:cNvSpPr/>
            <p:nvPr/>
          </p:nvSpPr>
          <p:spPr>
            <a:xfrm>
              <a:off x="3613638" y="1"/>
              <a:ext cx="6292362" cy="518653"/>
            </a:xfrm>
            <a:custGeom>
              <a:avLst/>
              <a:gdLst>
                <a:gd name="connsiteX0" fmla="*/ 0 w 7907359"/>
                <a:gd name="connsiteY0" fmla="*/ 0 h 1334171"/>
                <a:gd name="connsiteX1" fmla="*/ 7907359 w 7907359"/>
                <a:gd name="connsiteY1" fmla="*/ 0 h 1334171"/>
                <a:gd name="connsiteX2" fmla="*/ 7907359 w 7907359"/>
                <a:gd name="connsiteY2" fmla="*/ 514272 h 1334171"/>
                <a:gd name="connsiteX3" fmla="*/ 7877813 w 7907359"/>
                <a:gd name="connsiteY3" fmla="*/ 531080 h 1334171"/>
                <a:gd name="connsiteX4" fmla="*/ 7077537 w 7907359"/>
                <a:gd name="connsiteY4" fmla="*/ 653958 h 1334171"/>
                <a:gd name="connsiteX5" fmla="*/ 4923974 w 7907359"/>
                <a:gd name="connsiteY5" fmla="*/ 445910 h 1334171"/>
                <a:gd name="connsiteX6" fmla="*/ 2963489 w 7907359"/>
                <a:gd name="connsiteY6" fmla="*/ 1331597 h 1334171"/>
                <a:gd name="connsiteX7" fmla="*/ 245545 w 7907359"/>
                <a:gd name="connsiteY7" fmla="*/ 118979 h 1334171"/>
                <a:gd name="connsiteX8" fmla="*/ 60444 w 7907359"/>
                <a:gd name="connsiteY8" fmla="*/ 24551 h 1334171"/>
                <a:gd name="connsiteX9" fmla="*/ 0 w 7907359"/>
                <a:gd name="connsiteY9" fmla="*/ 0 h 133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7359" h="1334171">
                  <a:moveTo>
                    <a:pt x="0" y="0"/>
                  </a:moveTo>
                  <a:lnTo>
                    <a:pt x="7907359" y="0"/>
                  </a:lnTo>
                  <a:lnTo>
                    <a:pt x="7907359" y="514272"/>
                  </a:lnTo>
                  <a:lnTo>
                    <a:pt x="7877813" y="531080"/>
                  </a:lnTo>
                  <a:cubicBezTo>
                    <a:pt x="7702951" y="616621"/>
                    <a:pt x="7466477" y="651729"/>
                    <a:pt x="7077537" y="653958"/>
                  </a:cubicBezTo>
                  <a:cubicBezTo>
                    <a:pt x="6558949" y="656930"/>
                    <a:pt x="5609648" y="332971"/>
                    <a:pt x="4923974" y="445910"/>
                  </a:cubicBezTo>
                  <a:cubicBezTo>
                    <a:pt x="4238299" y="558850"/>
                    <a:pt x="3743228" y="1386086"/>
                    <a:pt x="2963489" y="1331597"/>
                  </a:cubicBezTo>
                  <a:cubicBezTo>
                    <a:pt x="2183751" y="1277109"/>
                    <a:pt x="699773" y="393403"/>
                    <a:pt x="245545" y="118979"/>
                  </a:cubicBezTo>
                  <a:cubicBezTo>
                    <a:pt x="188767" y="84676"/>
                    <a:pt x="125355" y="53314"/>
                    <a:pt x="60444" y="2455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D785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  <p:sp>
          <p:nvSpPr>
            <p:cNvPr id="65" name="Freeform 4">
              <a:extLst>
                <a:ext uri="{FF2B5EF4-FFF2-40B4-BE49-F238E27FC236}">
                  <a16:creationId xmlns:a16="http://schemas.microsoft.com/office/drawing/2014/main" id="{1DB140CA-0B7B-BF33-EDC6-64AD21041F4B}"/>
                </a:ext>
              </a:extLst>
            </p:cNvPr>
            <p:cNvSpPr/>
            <p:nvPr/>
          </p:nvSpPr>
          <p:spPr>
            <a:xfrm>
              <a:off x="2118946" y="8792"/>
              <a:ext cx="7798777" cy="509862"/>
            </a:xfrm>
            <a:custGeom>
              <a:avLst/>
              <a:gdLst>
                <a:gd name="connsiteX0" fmla="*/ 0 w 8994531"/>
                <a:gd name="connsiteY0" fmla="*/ 0 h 861646"/>
                <a:gd name="connsiteX1" fmla="*/ 1327639 w 8994531"/>
                <a:gd name="connsiteY1" fmla="*/ 580293 h 861646"/>
                <a:gd name="connsiteX2" fmla="*/ 2883877 w 8994531"/>
                <a:gd name="connsiteY2" fmla="*/ 817685 h 861646"/>
                <a:gd name="connsiteX3" fmla="*/ 5785339 w 8994531"/>
                <a:gd name="connsiteY3" fmla="*/ 254977 h 861646"/>
                <a:gd name="connsiteX4" fmla="*/ 8994531 w 8994531"/>
                <a:gd name="connsiteY4" fmla="*/ 861646 h 86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4531" h="861646">
                  <a:moveTo>
                    <a:pt x="0" y="0"/>
                  </a:moveTo>
                  <a:cubicBezTo>
                    <a:pt x="423496" y="222006"/>
                    <a:pt x="846993" y="444012"/>
                    <a:pt x="1327639" y="580293"/>
                  </a:cubicBezTo>
                  <a:cubicBezTo>
                    <a:pt x="1808285" y="716574"/>
                    <a:pt x="2140927" y="871904"/>
                    <a:pt x="2883877" y="817685"/>
                  </a:cubicBezTo>
                  <a:cubicBezTo>
                    <a:pt x="3626827" y="763466"/>
                    <a:pt x="4766897" y="247650"/>
                    <a:pt x="5785339" y="254977"/>
                  </a:cubicBezTo>
                  <a:cubicBezTo>
                    <a:pt x="6803781" y="262304"/>
                    <a:pt x="8459666" y="763465"/>
                    <a:pt x="8994531" y="861646"/>
                  </a:cubicBezTo>
                </a:path>
              </a:pathLst>
            </a:custGeom>
            <a:noFill/>
            <a:ln w="19050">
              <a:solidFill>
                <a:srgbClr val="CD58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69EB8B9-DE52-A470-78DF-B1CC750953FC}"/>
              </a:ext>
            </a:extLst>
          </p:cNvPr>
          <p:cNvGrpSpPr/>
          <p:nvPr/>
        </p:nvGrpSpPr>
        <p:grpSpPr>
          <a:xfrm flipH="1">
            <a:off x="4007224" y="5869641"/>
            <a:ext cx="8184776" cy="988359"/>
            <a:chOff x="0" y="5893472"/>
            <a:chExt cx="6092033" cy="979170"/>
          </a:xfrm>
        </p:grpSpPr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FE6E207C-C644-D777-80FF-937CB635AA1A}"/>
                </a:ext>
              </a:extLst>
            </p:cNvPr>
            <p:cNvSpPr/>
            <p:nvPr/>
          </p:nvSpPr>
          <p:spPr>
            <a:xfrm>
              <a:off x="0" y="6157675"/>
              <a:ext cx="5679831" cy="714967"/>
            </a:xfrm>
            <a:custGeom>
              <a:avLst/>
              <a:gdLst>
                <a:gd name="connsiteX0" fmla="*/ 0 w 7200900"/>
                <a:gd name="connsiteY0" fmla="*/ 0 h 1155519"/>
                <a:gd name="connsiteX1" fmla="*/ 69367 w 7200900"/>
                <a:gd name="connsiteY1" fmla="*/ 58365 h 1155519"/>
                <a:gd name="connsiteX2" fmla="*/ 682645 w 7200900"/>
                <a:gd name="connsiteY2" fmla="*/ 456007 h 1155519"/>
                <a:gd name="connsiteX3" fmla="*/ 2411627 w 7200900"/>
                <a:gd name="connsiteY3" fmla="*/ 669435 h 1155519"/>
                <a:gd name="connsiteX4" fmla="*/ 4426267 w 7200900"/>
                <a:gd name="connsiteY4" fmla="*/ 479081 h 1155519"/>
                <a:gd name="connsiteX5" fmla="*/ 5854557 w 7200900"/>
                <a:gd name="connsiteY5" fmla="*/ 611752 h 1155519"/>
                <a:gd name="connsiteX6" fmla="*/ 7173621 w 7200900"/>
                <a:gd name="connsiteY6" fmla="*/ 1138516 h 1155519"/>
                <a:gd name="connsiteX7" fmla="*/ 7200900 w 7200900"/>
                <a:gd name="connsiteY7" fmla="*/ 1155519 h 1155519"/>
                <a:gd name="connsiteX8" fmla="*/ 0 w 7200900"/>
                <a:gd name="connsiteY8" fmla="*/ 1155519 h 1155519"/>
                <a:gd name="connsiteX9" fmla="*/ 0 w 7200900"/>
                <a:gd name="connsiteY9" fmla="*/ 0 h 1155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00900" h="1155519">
                  <a:moveTo>
                    <a:pt x="0" y="0"/>
                  </a:moveTo>
                  <a:lnTo>
                    <a:pt x="69367" y="58365"/>
                  </a:lnTo>
                  <a:cubicBezTo>
                    <a:pt x="233172" y="201991"/>
                    <a:pt x="407010" y="370684"/>
                    <a:pt x="682645" y="456007"/>
                  </a:cubicBezTo>
                  <a:cubicBezTo>
                    <a:pt x="1123661" y="592524"/>
                    <a:pt x="1787690" y="665590"/>
                    <a:pt x="2411627" y="669435"/>
                  </a:cubicBezTo>
                  <a:cubicBezTo>
                    <a:pt x="3035563" y="673281"/>
                    <a:pt x="3852446" y="488694"/>
                    <a:pt x="4426267" y="479081"/>
                  </a:cubicBezTo>
                  <a:cubicBezTo>
                    <a:pt x="5000089" y="469467"/>
                    <a:pt x="5390989" y="498308"/>
                    <a:pt x="5854557" y="611752"/>
                  </a:cubicBezTo>
                  <a:cubicBezTo>
                    <a:pt x="6289151" y="718105"/>
                    <a:pt x="6970409" y="1019646"/>
                    <a:pt x="7173621" y="1138516"/>
                  </a:cubicBezTo>
                  <a:lnTo>
                    <a:pt x="7200900" y="1155519"/>
                  </a:lnTo>
                  <a:lnTo>
                    <a:pt x="0" y="11555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785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id="{A05C6732-98CF-3002-84EA-1C0615969835}"/>
                </a:ext>
              </a:extLst>
            </p:cNvPr>
            <p:cNvSpPr/>
            <p:nvPr/>
          </p:nvSpPr>
          <p:spPr>
            <a:xfrm>
              <a:off x="0" y="5893472"/>
              <a:ext cx="6092033" cy="955737"/>
            </a:xfrm>
            <a:custGeom>
              <a:avLst/>
              <a:gdLst>
                <a:gd name="connsiteX0" fmla="*/ 0 w 5609492"/>
                <a:gd name="connsiteY0" fmla="*/ 0 h 817684"/>
                <a:gd name="connsiteX1" fmla="*/ 2145323 w 5609492"/>
                <a:gd name="connsiteY1" fmla="*/ 685800 h 817684"/>
                <a:gd name="connsiteX2" fmla="*/ 4369777 w 5609492"/>
                <a:gd name="connsiteY2" fmla="*/ 105507 h 817684"/>
                <a:gd name="connsiteX3" fmla="*/ 5609492 w 5609492"/>
                <a:gd name="connsiteY3" fmla="*/ 817684 h 81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09492" h="817684">
                  <a:moveTo>
                    <a:pt x="0" y="0"/>
                  </a:moveTo>
                  <a:cubicBezTo>
                    <a:pt x="708513" y="334108"/>
                    <a:pt x="1417027" y="668216"/>
                    <a:pt x="2145323" y="685800"/>
                  </a:cubicBezTo>
                  <a:cubicBezTo>
                    <a:pt x="2873619" y="703384"/>
                    <a:pt x="3792416" y="83526"/>
                    <a:pt x="4369777" y="105507"/>
                  </a:cubicBezTo>
                  <a:cubicBezTo>
                    <a:pt x="4947139" y="127488"/>
                    <a:pt x="5372100" y="747346"/>
                    <a:pt x="5609492" y="817684"/>
                  </a:cubicBezTo>
                </a:path>
              </a:pathLst>
            </a:custGeom>
            <a:noFill/>
            <a:ln w="22225">
              <a:solidFill>
                <a:srgbClr val="CD58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1C0BAF8-A03D-A763-04BD-05E6C6E4EB49}"/>
              </a:ext>
            </a:extLst>
          </p:cNvPr>
          <p:cNvSpPr txBox="1"/>
          <p:nvPr/>
        </p:nvSpPr>
        <p:spPr>
          <a:xfrm>
            <a:off x="1189702" y="556145"/>
            <a:ext cx="7261764" cy="400110"/>
          </a:xfrm>
          <a:prstGeom prst="rect">
            <a:avLst/>
          </a:prstGeom>
          <a:solidFill>
            <a:srgbClr val="CC5733"/>
          </a:solidFill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Heritage Survey Program</a:t>
            </a:r>
            <a:endParaRPr lang="en-AU" sz="2000" b="1" dirty="0">
              <a:solidFill>
                <a:schemeClr val="bg1"/>
              </a:solidFill>
              <a:latin typeface="Arial" panose="020B0604020202020204" pitchFamily="34" charset="0"/>
              <a:ea typeface="amyshandwriting" panose="02000603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463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D8A1757-254D-0F28-C9A4-09E69B425566}"/>
              </a:ext>
            </a:extLst>
          </p:cNvPr>
          <p:cNvSpPr/>
          <p:nvPr/>
        </p:nvSpPr>
        <p:spPr>
          <a:xfrm>
            <a:off x="1189702" y="1222937"/>
            <a:ext cx="8634316" cy="4472359"/>
          </a:xfrm>
          <a:prstGeom prst="roundRect">
            <a:avLst/>
          </a:prstGeom>
          <a:solidFill>
            <a:schemeClr val="bg2"/>
          </a:solidFill>
          <a:ln w="25400" cap="sq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180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Further information on the changes at DPLH website</a:t>
            </a:r>
          </a:p>
          <a:p>
            <a:pPr algn="l"/>
            <a:endParaRPr lang="en-AU" sz="2000" b="0" i="0" dirty="0">
              <a:solidFill>
                <a:srgbClr val="000000"/>
              </a:solidFill>
              <a:effectLst/>
              <a:latin typeface="Heebo" pitchFamily="2" charset="-79"/>
              <a:cs typeface="Heebo" pitchFamily="2" charset="-79"/>
            </a:endParaRPr>
          </a:p>
          <a:p>
            <a:pPr algn="l"/>
            <a:r>
              <a:rPr lang="en-AU" sz="2000" b="0" i="0" dirty="0">
                <a:solidFill>
                  <a:srgbClr val="000000"/>
                </a:solidFill>
                <a:effectLst/>
                <a:latin typeface="Heebo" pitchFamily="2" charset="-79"/>
                <a:cs typeface="Heebo" pitchFamily="2" charset="-79"/>
              </a:rPr>
              <a:t>Sign in or register to access the ACHknowledge portal to:</a:t>
            </a:r>
          </a:p>
          <a:p>
            <a:pPr marL="576000" indent="-288000" algn="just">
              <a:lnSpc>
                <a:spcPct val="107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Request Advice</a:t>
            </a:r>
          </a:p>
          <a:p>
            <a:pPr marL="576000" indent="-288000" algn="just">
              <a:lnSpc>
                <a:spcPct val="107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Lodge Applications for ACH related processes</a:t>
            </a:r>
          </a:p>
          <a:p>
            <a:pPr marL="576000" indent="-288000" algn="just">
              <a:lnSpc>
                <a:spcPct val="107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View the progress of your applications</a:t>
            </a:r>
          </a:p>
          <a:p>
            <a:pPr marL="576000" indent="-288000" algn="just">
              <a:lnSpc>
                <a:spcPct val="107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Update your contact details</a:t>
            </a:r>
          </a:p>
          <a:p>
            <a:pPr algn="just">
              <a:lnSpc>
                <a:spcPct val="107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Contact </a:t>
            </a:r>
            <a:r>
              <a:rPr lang="en-AU" sz="2000" b="0" i="0" u="sng" dirty="0">
                <a:solidFill>
                  <a:srgbClr val="4D4D4D"/>
                </a:solidFill>
                <a:effectLst/>
                <a:latin typeface="Heebo" pitchFamily="2" charset="-79"/>
                <a:cs typeface="Heebo" pitchFamily="2" charset="-79"/>
                <a:hlinkClick r:id="rId3"/>
              </a:rPr>
              <a:t>Aboriginalheritage@dplh.wa.gov.au</a:t>
            </a:r>
            <a:endParaRPr lang="en-AU" sz="2000" dirty="0">
              <a:solidFill>
                <a:schemeClr val="tx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5564D02-45C7-AD04-0C8A-B6BD768017E4}"/>
              </a:ext>
            </a:extLst>
          </p:cNvPr>
          <p:cNvGrpSpPr/>
          <p:nvPr/>
        </p:nvGrpSpPr>
        <p:grpSpPr>
          <a:xfrm flipH="1">
            <a:off x="0" y="3316"/>
            <a:ext cx="7798777" cy="344203"/>
            <a:chOff x="2118946" y="1"/>
            <a:chExt cx="7798777" cy="518653"/>
          </a:xfrm>
        </p:grpSpPr>
        <p:sp>
          <p:nvSpPr>
            <p:cNvPr id="64" name="Freeform 3">
              <a:extLst>
                <a:ext uri="{FF2B5EF4-FFF2-40B4-BE49-F238E27FC236}">
                  <a16:creationId xmlns:a16="http://schemas.microsoft.com/office/drawing/2014/main" id="{C8A6EAB3-19F8-B3C4-B685-5AF3CC80CA0A}"/>
                </a:ext>
              </a:extLst>
            </p:cNvPr>
            <p:cNvSpPr/>
            <p:nvPr/>
          </p:nvSpPr>
          <p:spPr>
            <a:xfrm>
              <a:off x="3613638" y="1"/>
              <a:ext cx="6292362" cy="518653"/>
            </a:xfrm>
            <a:custGeom>
              <a:avLst/>
              <a:gdLst>
                <a:gd name="connsiteX0" fmla="*/ 0 w 7907359"/>
                <a:gd name="connsiteY0" fmla="*/ 0 h 1334171"/>
                <a:gd name="connsiteX1" fmla="*/ 7907359 w 7907359"/>
                <a:gd name="connsiteY1" fmla="*/ 0 h 1334171"/>
                <a:gd name="connsiteX2" fmla="*/ 7907359 w 7907359"/>
                <a:gd name="connsiteY2" fmla="*/ 514272 h 1334171"/>
                <a:gd name="connsiteX3" fmla="*/ 7877813 w 7907359"/>
                <a:gd name="connsiteY3" fmla="*/ 531080 h 1334171"/>
                <a:gd name="connsiteX4" fmla="*/ 7077537 w 7907359"/>
                <a:gd name="connsiteY4" fmla="*/ 653958 h 1334171"/>
                <a:gd name="connsiteX5" fmla="*/ 4923974 w 7907359"/>
                <a:gd name="connsiteY5" fmla="*/ 445910 h 1334171"/>
                <a:gd name="connsiteX6" fmla="*/ 2963489 w 7907359"/>
                <a:gd name="connsiteY6" fmla="*/ 1331597 h 1334171"/>
                <a:gd name="connsiteX7" fmla="*/ 245545 w 7907359"/>
                <a:gd name="connsiteY7" fmla="*/ 118979 h 1334171"/>
                <a:gd name="connsiteX8" fmla="*/ 60444 w 7907359"/>
                <a:gd name="connsiteY8" fmla="*/ 24551 h 1334171"/>
                <a:gd name="connsiteX9" fmla="*/ 0 w 7907359"/>
                <a:gd name="connsiteY9" fmla="*/ 0 h 133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7359" h="1334171">
                  <a:moveTo>
                    <a:pt x="0" y="0"/>
                  </a:moveTo>
                  <a:lnTo>
                    <a:pt x="7907359" y="0"/>
                  </a:lnTo>
                  <a:lnTo>
                    <a:pt x="7907359" y="514272"/>
                  </a:lnTo>
                  <a:lnTo>
                    <a:pt x="7877813" y="531080"/>
                  </a:lnTo>
                  <a:cubicBezTo>
                    <a:pt x="7702951" y="616621"/>
                    <a:pt x="7466477" y="651729"/>
                    <a:pt x="7077537" y="653958"/>
                  </a:cubicBezTo>
                  <a:cubicBezTo>
                    <a:pt x="6558949" y="656930"/>
                    <a:pt x="5609648" y="332971"/>
                    <a:pt x="4923974" y="445910"/>
                  </a:cubicBezTo>
                  <a:cubicBezTo>
                    <a:pt x="4238299" y="558850"/>
                    <a:pt x="3743228" y="1386086"/>
                    <a:pt x="2963489" y="1331597"/>
                  </a:cubicBezTo>
                  <a:cubicBezTo>
                    <a:pt x="2183751" y="1277109"/>
                    <a:pt x="699773" y="393403"/>
                    <a:pt x="245545" y="118979"/>
                  </a:cubicBezTo>
                  <a:cubicBezTo>
                    <a:pt x="188767" y="84676"/>
                    <a:pt x="125355" y="53314"/>
                    <a:pt x="60444" y="2455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D785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  <p:sp>
          <p:nvSpPr>
            <p:cNvPr id="65" name="Freeform 4">
              <a:extLst>
                <a:ext uri="{FF2B5EF4-FFF2-40B4-BE49-F238E27FC236}">
                  <a16:creationId xmlns:a16="http://schemas.microsoft.com/office/drawing/2014/main" id="{1DB140CA-0B7B-BF33-EDC6-64AD21041F4B}"/>
                </a:ext>
              </a:extLst>
            </p:cNvPr>
            <p:cNvSpPr/>
            <p:nvPr/>
          </p:nvSpPr>
          <p:spPr>
            <a:xfrm>
              <a:off x="2118946" y="8792"/>
              <a:ext cx="7798777" cy="509862"/>
            </a:xfrm>
            <a:custGeom>
              <a:avLst/>
              <a:gdLst>
                <a:gd name="connsiteX0" fmla="*/ 0 w 8994531"/>
                <a:gd name="connsiteY0" fmla="*/ 0 h 861646"/>
                <a:gd name="connsiteX1" fmla="*/ 1327639 w 8994531"/>
                <a:gd name="connsiteY1" fmla="*/ 580293 h 861646"/>
                <a:gd name="connsiteX2" fmla="*/ 2883877 w 8994531"/>
                <a:gd name="connsiteY2" fmla="*/ 817685 h 861646"/>
                <a:gd name="connsiteX3" fmla="*/ 5785339 w 8994531"/>
                <a:gd name="connsiteY3" fmla="*/ 254977 h 861646"/>
                <a:gd name="connsiteX4" fmla="*/ 8994531 w 8994531"/>
                <a:gd name="connsiteY4" fmla="*/ 861646 h 86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4531" h="861646">
                  <a:moveTo>
                    <a:pt x="0" y="0"/>
                  </a:moveTo>
                  <a:cubicBezTo>
                    <a:pt x="423496" y="222006"/>
                    <a:pt x="846993" y="444012"/>
                    <a:pt x="1327639" y="580293"/>
                  </a:cubicBezTo>
                  <a:cubicBezTo>
                    <a:pt x="1808285" y="716574"/>
                    <a:pt x="2140927" y="871904"/>
                    <a:pt x="2883877" y="817685"/>
                  </a:cubicBezTo>
                  <a:cubicBezTo>
                    <a:pt x="3626827" y="763466"/>
                    <a:pt x="4766897" y="247650"/>
                    <a:pt x="5785339" y="254977"/>
                  </a:cubicBezTo>
                  <a:cubicBezTo>
                    <a:pt x="6803781" y="262304"/>
                    <a:pt x="8459666" y="763465"/>
                    <a:pt x="8994531" y="861646"/>
                  </a:cubicBezTo>
                </a:path>
              </a:pathLst>
            </a:custGeom>
            <a:noFill/>
            <a:ln w="19050">
              <a:solidFill>
                <a:srgbClr val="CD58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69EB8B9-DE52-A470-78DF-B1CC750953FC}"/>
              </a:ext>
            </a:extLst>
          </p:cNvPr>
          <p:cNvGrpSpPr/>
          <p:nvPr/>
        </p:nvGrpSpPr>
        <p:grpSpPr>
          <a:xfrm flipH="1">
            <a:off x="4007224" y="5869641"/>
            <a:ext cx="8184776" cy="988359"/>
            <a:chOff x="0" y="5893472"/>
            <a:chExt cx="6092033" cy="979170"/>
          </a:xfrm>
        </p:grpSpPr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FE6E207C-C644-D777-80FF-937CB635AA1A}"/>
                </a:ext>
              </a:extLst>
            </p:cNvPr>
            <p:cNvSpPr/>
            <p:nvPr/>
          </p:nvSpPr>
          <p:spPr>
            <a:xfrm>
              <a:off x="0" y="6157675"/>
              <a:ext cx="5679831" cy="714967"/>
            </a:xfrm>
            <a:custGeom>
              <a:avLst/>
              <a:gdLst>
                <a:gd name="connsiteX0" fmla="*/ 0 w 7200900"/>
                <a:gd name="connsiteY0" fmla="*/ 0 h 1155519"/>
                <a:gd name="connsiteX1" fmla="*/ 69367 w 7200900"/>
                <a:gd name="connsiteY1" fmla="*/ 58365 h 1155519"/>
                <a:gd name="connsiteX2" fmla="*/ 682645 w 7200900"/>
                <a:gd name="connsiteY2" fmla="*/ 456007 h 1155519"/>
                <a:gd name="connsiteX3" fmla="*/ 2411627 w 7200900"/>
                <a:gd name="connsiteY3" fmla="*/ 669435 h 1155519"/>
                <a:gd name="connsiteX4" fmla="*/ 4426267 w 7200900"/>
                <a:gd name="connsiteY4" fmla="*/ 479081 h 1155519"/>
                <a:gd name="connsiteX5" fmla="*/ 5854557 w 7200900"/>
                <a:gd name="connsiteY5" fmla="*/ 611752 h 1155519"/>
                <a:gd name="connsiteX6" fmla="*/ 7173621 w 7200900"/>
                <a:gd name="connsiteY6" fmla="*/ 1138516 h 1155519"/>
                <a:gd name="connsiteX7" fmla="*/ 7200900 w 7200900"/>
                <a:gd name="connsiteY7" fmla="*/ 1155519 h 1155519"/>
                <a:gd name="connsiteX8" fmla="*/ 0 w 7200900"/>
                <a:gd name="connsiteY8" fmla="*/ 1155519 h 1155519"/>
                <a:gd name="connsiteX9" fmla="*/ 0 w 7200900"/>
                <a:gd name="connsiteY9" fmla="*/ 0 h 1155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00900" h="1155519">
                  <a:moveTo>
                    <a:pt x="0" y="0"/>
                  </a:moveTo>
                  <a:lnTo>
                    <a:pt x="69367" y="58365"/>
                  </a:lnTo>
                  <a:cubicBezTo>
                    <a:pt x="233172" y="201991"/>
                    <a:pt x="407010" y="370684"/>
                    <a:pt x="682645" y="456007"/>
                  </a:cubicBezTo>
                  <a:cubicBezTo>
                    <a:pt x="1123661" y="592524"/>
                    <a:pt x="1787690" y="665590"/>
                    <a:pt x="2411627" y="669435"/>
                  </a:cubicBezTo>
                  <a:cubicBezTo>
                    <a:pt x="3035563" y="673281"/>
                    <a:pt x="3852446" y="488694"/>
                    <a:pt x="4426267" y="479081"/>
                  </a:cubicBezTo>
                  <a:cubicBezTo>
                    <a:pt x="5000089" y="469467"/>
                    <a:pt x="5390989" y="498308"/>
                    <a:pt x="5854557" y="611752"/>
                  </a:cubicBezTo>
                  <a:cubicBezTo>
                    <a:pt x="6289151" y="718105"/>
                    <a:pt x="6970409" y="1019646"/>
                    <a:pt x="7173621" y="1138516"/>
                  </a:cubicBezTo>
                  <a:lnTo>
                    <a:pt x="7200900" y="1155519"/>
                  </a:lnTo>
                  <a:lnTo>
                    <a:pt x="0" y="11555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785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id="{A05C6732-98CF-3002-84EA-1C0615969835}"/>
                </a:ext>
              </a:extLst>
            </p:cNvPr>
            <p:cNvSpPr/>
            <p:nvPr/>
          </p:nvSpPr>
          <p:spPr>
            <a:xfrm>
              <a:off x="0" y="5893472"/>
              <a:ext cx="6092033" cy="955737"/>
            </a:xfrm>
            <a:custGeom>
              <a:avLst/>
              <a:gdLst>
                <a:gd name="connsiteX0" fmla="*/ 0 w 5609492"/>
                <a:gd name="connsiteY0" fmla="*/ 0 h 817684"/>
                <a:gd name="connsiteX1" fmla="*/ 2145323 w 5609492"/>
                <a:gd name="connsiteY1" fmla="*/ 685800 h 817684"/>
                <a:gd name="connsiteX2" fmla="*/ 4369777 w 5609492"/>
                <a:gd name="connsiteY2" fmla="*/ 105507 h 817684"/>
                <a:gd name="connsiteX3" fmla="*/ 5609492 w 5609492"/>
                <a:gd name="connsiteY3" fmla="*/ 817684 h 81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09492" h="817684">
                  <a:moveTo>
                    <a:pt x="0" y="0"/>
                  </a:moveTo>
                  <a:cubicBezTo>
                    <a:pt x="708513" y="334108"/>
                    <a:pt x="1417027" y="668216"/>
                    <a:pt x="2145323" y="685800"/>
                  </a:cubicBezTo>
                  <a:cubicBezTo>
                    <a:pt x="2873619" y="703384"/>
                    <a:pt x="3792416" y="83526"/>
                    <a:pt x="4369777" y="105507"/>
                  </a:cubicBezTo>
                  <a:cubicBezTo>
                    <a:pt x="4947139" y="127488"/>
                    <a:pt x="5372100" y="747346"/>
                    <a:pt x="5609492" y="817684"/>
                  </a:cubicBezTo>
                </a:path>
              </a:pathLst>
            </a:custGeom>
            <a:noFill/>
            <a:ln w="22225">
              <a:solidFill>
                <a:srgbClr val="CD58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1C0BAF8-A03D-A763-04BD-05E6C6E4EB49}"/>
              </a:ext>
            </a:extLst>
          </p:cNvPr>
          <p:cNvSpPr txBox="1"/>
          <p:nvPr/>
        </p:nvSpPr>
        <p:spPr>
          <a:xfrm>
            <a:off x="1189702" y="556145"/>
            <a:ext cx="7261764" cy="400110"/>
          </a:xfrm>
          <a:prstGeom prst="rect">
            <a:avLst/>
          </a:prstGeom>
          <a:solidFill>
            <a:srgbClr val="CC5733"/>
          </a:solidFill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  <a:latin typeface="Arial" panose="020B0604020202020204" pitchFamily="34" charset="0"/>
                <a:ea typeface="amyshandwriting" panose="02000603000000000000" pitchFamily="2" charset="0"/>
                <a:cs typeface="Arial" panose="020B0604020202020204" pitchFamily="34" charset="0"/>
              </a:rPr>
              <a:t>FURTHER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847801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D8A1757-254D-0F28-C9A4-09E69B425566}"/>
              </a:ext>
            </a:extLst>
          </p:cNvPr>
          <p:cNvSpPr/>
          <p:nvPr/>
        </p:nvSpPr>
        <p:spPr>
          <a:xfrm>
            <a:off x="1189702" y="1222937"/>
            <a:ext cx="8634316" cy="5036277"/>
          </a:xfrm>
          <a:prstGeom prst="roundRect">
            <a:avLst/>
          </a:prstGeom>
          <a:solidFill>
            <a:schemeClr val="bg2"/>
          </a:solidFill>
          <a:ln w="25400" cap="sq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180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indent="-288000" algn="just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Provides for the statutory protection of Aboriginal heritage sites </a:t>
            </a:r>
          </a:p>
          <a:p>
            <a:pPr marL="288000" lvl="0" indent="-288000" algn="just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Establishes the criteria (s5) for what constitutes an Aboriginal site: </a:t>
            </a:r>
          </a:p>
          <a:p>
            <a:pPr marL="864000" lvl="0" indent="-360000" algn="just"/>
            <a:r>
              <a:rPr lang="en-AU" sz="19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AU" sz="19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	</a:t>
            </a:r>
            <a:r>
              <a:rPr lang="en-AU" sz="19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 of importance and significance where objects connected with traditional cultural life, past or present</a:t>
            </a:r>
          </a:p>
          <a:p>
            <a:pPr marL="864000" indent="-360000" algn="just"/>
            <a:r>
              <a:rPr lang="en-AU" sz="19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(b)	</a:t>
            </a:r>
            <a:r>
              <a:rPr lang="en-AU" sz="19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any sacred/ceremonial site of importance &amp; special significance</a:t>
            </a:r>
          </a:p>
          <a:p>
            <a:pPr marL="864000" indent="-360000" algn="just"/>
            <a:r>
              <a:rPr lang="en-AU" sz="19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(c)	any Aboriginal heritage place of State importance &amp; significance </a:t>
            </a:r>
          </a:p>
          <a:p>
            <a:pPr marL="864000" indent="-360000" algn="just"/>
            <a:r>
              <a:rPr lang="en-AU" sz="19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(d)	any place where objects traditionally stored or been taken</a:t>
            </a:r>
          </a:p>
          <a:p>
            <a:pPr marL="288000" lvl="1" indent="-288000" algn="just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Sets out approvals processes (ss16 &amp; 18) for land uses that might cause harm</a:t>
            </a:r>
          </a:p>
          <a:p>
            <a:pPr marL="288000" lvl="1" indent="-288000" algn="just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Establishes the ACH Committee</a:t>
            </a:r>
          </a:p>
          <a:p>
            <a:pPr marL="288000" lvl="1" indent="-288000" algn="just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Supported by AH Regulations 1974 that set out processes and procedures as well as establish minor offences (regs 7 &amp; 10)</a:t>
            </a:r>
          </a:p>
          <a:p>
            <a:pPr marL="288000" lvl="1" indent="-288000" algn="just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Reg 10 guidance to be developed for when reg 10 vs s18 approval required, process to be followed, timeframes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A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5564D02-45C7-AD04-0C8A-B6BD768017E4}"/>
              </a:ext>
            </a:extLst>
          </p:cNvPr>
          <p:cNvGrpSpPr/>
          <p:nvPr/>
        </p:nvGrpSpPr>
        <p:grpSpPr>
          <a:xfrm flipH="1">
            <a:off x="0" y="3316"/>
            <a:ext cx="7798777" cy="344203"/>
            <a:chOff x="2118946" y="1"/>
            <a:chExt cx="7798777" cy="518653"/>
          </a:xfrm>
        </p:grpSpPr>
        <p:sp>
          <p:nvSpPr>
            <p:cNvPr id="64" name="Freeform 3">
              <a:extLst>
                <a:ext uri="{FF2B5EF4-FFF2-40B4-BE49-F238E27FC236}">
                  <a16:creationId xmlns:a16="http://schemas.microsoft.com/office/drawing/2014/main" id="{C8A6EAB3-19F8-B3C4-B685-5AF3CC80CA0A}"/>
                </a:ext>
              </a:extLst>
            </p:cNvPr>
            <p:cNvSpPr/>
            <p:nvPr/>
          </p:nvSpPr>
          <p:spPr>
            <a:xfrm>
              <a:off x="3613638" y="1"/>
              <a:ext cx="6292362" cy="518653"/>
            </a:xfrm>
            <a:custGeom>
              <a:avLst/>
              <a:gdLst>
                <a:gd name="connsiteX0" fmla="*/ 0 w 7907359"/>
                <a:gd name="connsiteY0" fmla="*/ 0 h 1334171"/>
                <a:gd name="connsiteX1" fmla="*/ 7907359 w 7907359"/>
                <a:gd name="connsiteY1" fmla="*/ 0 h 1334171"/>
                <a:gd name="connsiteX2" fmla="*/ 7907359 w 7907359"/>
                <a:gd name="connsiteY2" fmla="*/ 514272 h 1334171"/>
                <a:gd name="connsiteX3" fmla="*/ 7877813 w 7907359"/>
                <a:gd name="connsiteY3" fmla="*/ 531080 h 1334171"/>
                <a:gd name="connsiteX4" fmla="*/ 7077537 w 7907359"/>
                <a:gd name="connsiteY4" fmla="*/ 653958 h 1334171"/>
                <a:gd name="connsiteX5" fmla="*/ 4923974 w 7907359"/>
                <a:gd name="connsiteY5" fmla="*/ 445910 h 1334171"/>
                <a:gd name="connsiteX6" fmla="*/ 2963489 w 7907359"/>
                <a:gd name="connsiteY6" fmla="*/ 1331597 h 1334171"/>
                <a:gd name="connsiteX7" fmla="*/ 245545 w 7907359"/>
                <a:gd name="connsiteY7" fmla="*/ 118979 h 1334171"/>
                <a:gd name="connsiteX8" fmla="*/ 60444 w 7907359"/>
                <a:gd name="connsiteY8" fmla="*/ 24551 h 1334171"/>
                <a:gd name="connsiteX9" fmla="*/ 0 w 7907359"/>
                <a:gd name="connsiteY9" fmla="*/ 0 h 133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7359" h="1334171">
                  <a:moveTo>
                    <a:pt x="0" y="0"/>
                  </a:moveTo>
                  <a:lnTo>
                    <a:pt x="7907359" y="0"/>
                  </a:lnTo>
                  <a:lnTo>
                    <a:pt x="7907359" y="514272"/>
                  </a:lnTo>
                  <a:lnTo>
                    <a:pt x="7877813" y="531080"/>
                  </a:lnTo>
                  <a:cubicBezTo>
                    <a:pt x="7702951" y="616621"/>
                    <a:pt x="7466477" y="651729"/>
                    <a:pt x="7077537" y="653958"/>
                  </a:cubicBezTo>
                  <a:cubicBezTo>
                    <a:pt x="6558949" y="656930"/>
                    <a:pt x="5609648" y="332971"/>
                    <a:pt x="4923974" y="445910"/>
                  </a:cubicBezTo>
                  <a:cubicBezTo>
                    <a:pt x="4238299" y="558850"/>
                    <a:pt x="3743228" y="1386086"/>
                    <a:pt x="2963489" y="1331597"/>
                  </a:cubicBezTo>
                  <a:cubicBezTo>
                    <a:pt x="2183751" y="1277109"/>
                    <a:pt x="699773" y="393403"/>
                    <a:pt x="245545" y="118979"/>
                  </a:cubicBezTo>
                  <a:cubicBezTo>
                    <a:pt x="188767" y="84676"/>
                    <a:pt x="125355" y="53314"/>
                    <a:pt x="60444" y="2455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D785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  <p:sp>
          <p:nvSpPr>
            <p:cNvPr id="65" name="Freeform 4">
              <a:extLst>
                <a:ext uri="{FF2B5EF4-FFF2-40B4-BE49-F238E27FC236}">
                  <a16:creationId xmlns:a16="http://schemas.microsoft.com/office/drawing/2014/main" id="{1DB140CA-0B7B-BF33-EDC6-64AD21041F4B}"/>
                </a:ext>
              </a:extLst>
            </p:cNvPr>
            <p:cNvSpPr/>
            <p:nvPr/>
          </p:nvSpPr>
          <p:spPr>
            <a:xfrm>
              <a:off x="2118946" y="8792"/>
              <a:ext cx="7798777" cy="509862"/>
            </a:xfrm>
            <a:custGeom>
              <a:avLst/>
              <a:gdLst>
                <a:gd name="connsiteX0" fmla="*/ 0 w 8994531"/>
                <a:gd name="connsiteY0" fmla="*/ 0 h 861646"/>
                <a:gd name="connsiteX1" fmla="*/ 1327639 w 8994531"/>
                <a:gd name="connsiteY1" fmla="*/ 580293 h 861646"/>
                <a:gd name="connsiteX2" fmla="*/ 2883877 w 8994531"/>
                <a:gd name="connsiteY2" fmla="*/ 817685 h 861646"/>
                <a:gd name="connsiteX3" fmla="*/ 5785339 w 8994531"/>
                <a:gd name="connsiteY3" fmla="*/ 254977 h 861646"/>
                <a:gd name="connsiteX4" fmla="*/ 8994531 w 8994531"/>
                <a:gd name="connsiteY4" fmla="*/ 861646 h 86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4531" h="861646">
                  <a:moveTo>
                    <a:pt x="0" y="0"/>
                  </a:moveTo>
                  <a:cubicBezTo>
                    <a:pt x="423496" y="222006"/>
                    <a:pt x="846993" y="444012"/>
                    <a:pt x="1327639" y="580293"/>
                  </a:cubicBezTo>
                  <a:cubicBezTo>
                    <a:pt x="1808285" y="716574"/>
                    <a:pt x="2140927" y="871904"/>
                    <a:pt x="2883877" y="817685"/>
                  </a:cubicBezTo>
                  <a:cubicBezTo>
                    <a:pt x="3626827" y="763466"/>
                    <a:pt x="4766897" y="247650"/>
                    <a:pt x="5785339" y="254977"/>
                  </a:cubicBezTo>
                  <a:cubicBezTo>
                    <a:pt x="6803781" y="262304"/>
                    <a:pt x="8459666" y="763465"/>
                    <a:pt x="8994531" y="861646"/>
                  </a:cubicBezTo>
                </a:path>
              </a:pathLst>
            </a:custGeom>
            <a:noFill/>
            <a:ln w="19050">
              <a:solidFill>
                <a:srgbClr val="CD58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69EB8B9-DE52-A470-78DF-B1CC750953FC}"/>
              </a:ext>
            </a:extLst>
          </p:cNvPr>
          <p:cNvGrpSpPr/>
          <p:nvPr/>
        </p:nvGrpSpPr>
        <p:grpSpPr>
          <a:xfrm flipH="1">
            <a:off x="4007224" y="5869641"/>
            <a:ext cx="8184776" cy="988359"/>
            <a:chOff x="0" y="5893472"/>
            <a:chExt cx="6092033" cy="979170"/>
          </a:xfrm>
        </p:grpSpPr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FE6E207C-C644-D777-80FF-937CB635AA1A}"/>
                </a:ext>
              </a:extLst>
            </p:cNvPr>
            <p:cNvSpPr/>
            <p:nvPr/>
          </p:nvSpPr>
          <p:spPr>
            <a:xfrm>
              <a:off x="0" y="6157675"/>
              <a:ext cx="5679831" cy="714967"/>
            </a:xfrm>
            <a:custGeom>
              <a:avLst/>
              <a:gdLst>
                <a:gd name="connsiteX0" fmla="*/ 0 w 7200900"/>
                <a:gd name="connsiteY0" fmla="*/ 0 h 1155519"/>
                <a:gd name="connsiteX1" fmla="*/ 69367 w 7200900"/>
                <a:gd name="connsiteY1" fmla="*/ 58365 h 1155519"/>
                <a:gd name="connsiteX2" fmla="*/ 682645 w 7200900"/>
                <a:gd name="connsiteY2" fmla="*/ 456007 h 1155519"/>
                <a:gd name="connsiteX3" fmla="*/ 2411627 w 7200900"/>
                <a:gd name="connsiteY3" fmla="*/ 669435 h 1155519"/>
                <a:gd name="connsiteX4" fmla="*/ 4426267 w 7200900"/>
                <a:gd name="connsiteY4" fmla="*/ 479081 h 1155519"/>
                <a:gd name="connsiteX5" fmla="*/ 5854557 w 7200900"/>
                <a:gd name="connsiteY5" fmla="*/ 611752 h 1155519"/>
                <a:gd name="connsiteX6" fmla="*/ 7173621 w 7200900"/>
                <a:gd name="connsiteY6" fmla="*/ 1138516 h 1155519"/>
                <a:gd name="connsiteX7" fmla="*/ 7200900 w 7200900"/>
                <a:gd name="connsiteY7" fmla="*/ 1155519 h 1155519"/>
                <a:gd name="connsiteX8" fmla="*/ 0 w 7200900"/>
                <a:gd name="connsiteY8" fmla="*/ 1155519 h 1155519"/>
                <a:gd name="connsiteX9" fmla="*/ 0 w 7200900"/>
                <a:gd name="connsiteY9" fmla="*/ 0 h 1155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00900" h="1155519">
                  <a:moveTo>
                    <a:pt x="0" y="0"/>
                  </a:moveTo>
                  <a:lnTo>
                    <a:pt x="69367" y="58365"/>
                  </a:lnTo>
                  <a:cubicBezTo>
                    <a:pt x="233172" y="201991"/>
                    <a:pt x="407010" y="370684"/>
                    <a:pt x="682645" y="456007"/>
                  </a:cubicBezTo>
                  <a:cubicBezTo>
                    <a:pt x="1123661" y="592524"/>
                    <a:pt x="1787690" y="665590"/>
                    <a:pt x="2411627" y="669435"/>
                  </a:cubicBezTo>
                  <a:cubicBezTo>
                    <a:pt x="3035563" y="673281"/>
                    <a:pt x="3852446" y="488694"/>
                    <a:pt x="4426267" y="479081"/>
                  </a:cubicBezTo>
                  <a:cubicBezTo>
                    <a:pt x="5000089" y="469467"/>
                    <a:pt x="5390989" y="498308"/>
                    <a:pt x="5854557" y="611752"/>
                  </a:cubicBezTo>
                  <a:cubicBezTo>
                    <a:pt x="6289151" y="718105"/>
                    <a:pt x="6970409" y="1019646"/>
                    <a:pt x="7173621" y="1138516"/>
                  </a:cubicBezTo>
                  <a:lnTo>
                    <a:pt x="7200900" y="1155519"/>
                  </a:lnTo>
                  <a:lnTo>
                    <a:pt x="0" y="11555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785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id="{A05C6732-98CF-3002-84EA-1C0615969835}"/>
                </a:ext>
              </a:extLst>
            </p:cNvPr>
            <p:cNvSpPr/>
            <p:nvPr/>
          </p:nvSpPr>
          <p:spPr>
            <a:xfrm>
              <a:off x="0" y="5893472"/>
              <a:ext cx="6092033" cy="955737"/>
            </a:xfrm>
            <a:custGeom>
              <a:avLst/>
              <a:gdLst>
                <a:gd name="connsiteX0" fmla="*/ 0 w 5609492"/>
                <a:gd name="connsiteY0" fmla="*/ 0 h 817684"/>
                <a:gd name="connsiteX1" fmla="*/ 2145323 w 5609492"/>
                <a:gd name="connsiteY1" fmla="*/ 685800 h 817684"/>
                <a:gd name="connsiteX2" fmla="*/ 4369777 w 5609492"/>
                <a:gd name="connsiteY2" fmla="*/ 105507 h 817684"/>
                <a:gd name="connsiteX3" fmla="*/ 5609492 w 5609492"/>
                <a:gd name="connsiteY3" fmla="*/ 817684 h 81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09492" h="817684">
                  <a:moveTo>
                    <a:pt x="0" y="0"/>
                  </a:moveTo>
                  <a:cubicBezTo>
                    <a:pt x="708513" y="334108"/>
                    <a:pt x="1417027" y="668216"/>
                    <a:pt x="2145323" y="685800"/>
                  </a:cubicBezTo>
                  <a:cubicBezTo>
                    <a:pt x="2873619" y="703384"/>
                    <a:pt x="3792416" y="83526"/>
                    <a:pt x="4369777" y="105507"/>
                  </a:cubicBezTo>
                  <a:cubicBezTo>
                    <a:pt x="4947139" y="127488"/>
                    <a:pt x="5372100" y="747346"/>
                    <a:pt x="5609492" y="817684"/>
                  </a:cubicBezTo>
                </a:path>
              </a:pathLst>
            </a:custGeom>
            <a:noFill/>
            <a:ln w="22225">
              <a:solidFill>
                <a:srgbClr val="CD58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1C0BAF8-A03D-A763-04BD-05E6C6E4EB49}"/>
              </a:ext>
            </a:extLst>
          </p:cNvPr>
          <p:cNvSpPr txBox="1"/>
          <p:nvPr/>
        </p:nvSpPr>
        <p:spPr>
          <a:xfrm>
            <a:off x="1189702" y="556145"/>
            <a:ext cx="7261764" cy="400110"/>
          </a:xfrm>
          <a:prstGeom prst="rect">
            <a:avLst/>
          </a:prstGeom>
          <a:solidFill>
            <a:srgbClr val="CC5733"/>
          </a:solidFill>
        </p:spPr>
        <p:txBody>
          <a:bodyPr wrap="square" rtlCol="0">
            <a:spAutoFit/>
          </a:bodyPr>
          <a:lstStyle/>
          <a:p>
            <a:r>
              <a:rPr lang="en-AU" sz="2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Aboriginal Heritage Act 1972 </a:t>
            </a:r>
            <a:r>
              <a:rPr lang="en-AU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(AHA)</a:t>
            </a:r>
            <a:endParaRPr lang="en-AU" sz="2000" b="1" dirty="0">
              <a:solidFill>
                <a:schemeClr val="bg1"/>
              </a:solidFill>
              <a:latin typeface="Arial" panose="020B0604020202020204" pitchFamily="34" charset="0"/>
              <a:ea typeface="amyshandwriting" panose="02000603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644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D8A1757-254D-0F28-C9A4-09E69B425566}"/>
              </a:ext>
            </a:extLst>
          </p:cNvPr>
          <p:cNvSpPr/>
          <p:nvPr/>
        </p:nvSpPr>
        <p:spPr>
          <a:xfrm>
            <a:off x="723724" y="975694"/>
            <a:ext cx="10440785" cy="5658786"/>
          </a:xfrm>
          <a:prstGeom prst="roundRect">
            <a:avLst/>
          </a:prstGeom>
          <a:solidFill>
            <a:schemeClr val="bg2"/>
          </a:solidFill>
          <a:ln w="25400" cap="sq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180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5564D02-45C7-AD04-0C8A-B6BD768017E4}"/>
              </a:ext>
            </a:extLst>
          </p:cNvPr>
          <p:cNvGrpSpPr/>
          <p:nvPr/>
        </p:nvGrpSpPr>
        <p:grpSpPr>
          <a:xfrm flipH="1">
            <a:off x="0" y="3316"/>
            <a:ext cx="7798777" cy="344203"/>
            <a:chOff x="2118946" y="1"/>
            <a:chExt cx="7798777" cy="518653"/>
          </a:xfrm>
        </p:grpSpPr>
        <p:sp>
          <p:nvSpPr>
            <p:cNvPr id="64" name="Freeform 3">
              <a:extLst>
                <a:ext uri="{FF2B5EF4-FFF2-40B4-BE49-F238E27FC236}">
                  <a16:creationId xmlns:a16="http://schemas.microsoft.com/office/drawing/2014/main" id="{C8A6EAB3-19F8-B3C4-B685-5AF3CC80CA0A}"/>
                </a:ext>
              </a:extLst>
            </p:cNvPr>
            <p:cNvSpPr/>
            <p:nvPr/>
          </p:nvSpPr>
          <p:spPr>
            <a:xfrm>
              <a:off x="3613638" y="1"/>
              <a:ext cx="6292362" cy="518653"/>
            </a:xfrm>
            <a:custGeom>
              <a:avLst/>
              <a:gdLst>
                <a:gd name="connsiteX0" fmla="*/ 0 w 7907359"/>
                <a:gd name="connsiteY0" fmla="*/ 0 h 1334171"/>
                <a:gd name="connsiteX1" fmla="*/ 7907359 w 7907359"/>
                <a:gd name="connsiteY1" fmla="*/ 0 h 1334171"/>
                <a:gd name="connsiteX2" fmla="*/ 7907359 w 7907359"/>
                <a:gd name="connsiteY2" fmla="*/ 514272 h 1334171"/>
                <a:gd name="connsiteX3" fmla="*/ 7877813 w 7907359"/>
                <a:gd name="connsiteY3" fmla="*/ 531080 h 1334171"/>
                <a:gd name="connsiteX4" fmla="*/ 7077537 w 7907359"/>
                <a:gd name="connsiteY4" fmla="*/ 653958 h 1334171"/>
                <a:gd name="connsiteX5" fmla="*/ 4923974 w 7907359"/>
                <a:gd name="connsiteY5" fmla="*/ 445910 h 1334171"/>
                <a:gd name="connsiteX6" fmla="*/ 2963489 w 7907359"/>
                <a:gd name="connsiteY6" fmla="*/ 1331597 h 1334171"/>
                <a:gd name="connsiteX7" fmla="*/ 245545 w 7907359"/>
                <a:gd name="connsiteY7" fmla="*/ 118979 h 1334171"/>
                <a:gd name="connsiteX8" fmla="*/ 60444 w 7907359"/>
                <a:gd name="connsiteY8" fmla="*/ 24551 h 1334171"/>
                <a:gd name="connsiteX9" fmla="*/ 0 w 7907359"/>
                <a:gd name="connsiteY9" fmla="*/ 0 h 133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7359" h="1334171">
                  <a:moveTo>
                    <a:pt x="0" y="0"/>
                  </a:moveTo>
                  <a:lnTo>
                    <a:pt x="7907359" y="0"/>
                  </a:lnTo>
                  <a:lnTo>
                    <a:pt x="7907359" y="514272"/>
                  </a:lnTo>
                  <a:lnTo>
                    <a:pt x="7877813" y="531080"/>
                  </a:lnTo>
                  <a:cubicBezTo>
                    <a:pt x="7702951" y="616621"/>
                    <a:pt x="7466477" y="651729"/>
                    <a:pt x="7077537" y="653958"/>
                  </a:cubicBezTo>
                  <a:cubicBezTo>
                    <a:pt x="6558949" y="656930"/>
                    <a:pt x="5609648" y="332971"/>
                    <a:pt x="4923974" y="445910"/>
                  </a:cubicBezTo>
                  <a:cubicBezTo>
                    <a:pt x="4238299" y="558850"/>
                    <a:pt x="3743228" y="1386086"/>
                    <a:pt x="2963489" y="1331597"/>
                  </a:cubicBezTo>
                  <a:cubicBezTo>
                    <a:pt x="2183751" y="1277109"/>
                    <a:pt x="699773" y="393403"/>
                    <a:pt x="245545" y="118979"/>
                  </a:cubicBezTo>
                  <a:cubicBezTo>
                    <a:pt x="188767" y="84676"/>
                    <a:pt x="125355" y="53314"/>
                    <a:pt x="60444" y="2455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D785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  <p:sp>
          <p:nvSpPr>
            <p:cNvPr id="65" name="Freeform 4">
              <a:extLst>
                <a:ext uri="{FF2B5EF4-FFF2-40B4-BE49-F238E27FC236}">
                  <a16:creationId xmlns:a16="http://schemas.microsoft.com/office/drawing/2014/main" id="{1DB140CA-0B7B-BF33-EDC6-64AD21041F4B}"/>
                </a:ext>
              </a:extLst>
            </p:cNvPr>
            <p:cNvSpPr/>
            <p:nvPr/>
          </p:nvSpPr>
          <p:spPr>
            <a:xfrm>
              <a:off x="2118946" y="8792"/>
              <a:ext cx="7798777" cy="509862"/>
            </a:xfrm>
            <a:custGeom>
              <a:avLst/>
              <a:gdLst>
                <a:gd name="connsiteX0" fmla="*/ 0 w 8994531"/>
                <a:gd name="connsiteY0" fmla="*/ 0 h 861646"/>
                <a:gd name="connsiteX1" fmla="*/ 1327639 w 8994531"/>
                <a:gd name="connsiteY1" fmla="*/ 580293 h 861646"/>
                <a:gd name="connsiteX2" fmla="*/ 2883877 w 8994531"/>
                <a:gd name="connsiteY2" fmla="*/ 817685 h 861646"/>
                <a:gd name="connsiteX3" fmla="*/ 5785339 w 8994531"/>
                <a:gd name="connsiteY3" fmla="*/ 254977 h 861646"/>
                <a:gd name="connsiteX4" fmla="*/ 8994531 w 8994531"/>
                <a:gd name="connsiteY4" fmla="*/ 861646 h 86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4531" h="861646">
                  <a:moveTo>
                    <a:pt x="0" y="0"/>
                  </a:moveTo>
                  <a:cubicBezTo>
                    <a:pt x="423496" y="222006"/>
                    <a:pt x="846993" y="444012"/>
                    <a:pt x="1327639" y="580293"/>
                  </a:cubicBezTo>
                  <a:cubicBezTo>
                    <a:pt x="1808285" y="716574"/>
                    <a:pt x="2140927" y="871904"/>
                    <a:pt x="2883877" y="817685"/>
                  </a:cubicBezTo>
                  <a:cubicBezTo>
                    <a:pt x="3626827" y="763466"/>
                    <a:pt x="4766897" y="247650"/>
                    <a:pt x="5785339" y="254977"/>
                  </a:cubicBezTo>
                  <a:cubicBezTo>
                    <a:pt x="6803781" y="262304"/>
                    <a:pt x="8459666" y="763465"/>
                    <a:pt x="8994531" y="861646"/>
                  </a:cubicBezTo>
                </a:path>
              </a:pathLst>
            </a:custGeom>
            <a:noFill/>
            <a:ln w="19050">
              <a:solidFill>
                <a:srgbClr val="CD58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69EB8B9-DE52-A470-78DF-B1CC750953FC}"/>
              </a:ext>
            </a:extLst>
          </p:cNvPr>
          <p:cNvGrpSpPr/>
          <p:nvPr/>
        </p:nvGrpSpPr>
        <p:grpSpPr>
          <a:xfrm flipH="1">
            <a:off x="4007224" y="5869641"/>
            <a:ext cx="8184776" cy="988359"/>
            <a:chOff x="0" y="5893472"/>
            <a:chExt cx="6092033" cy="979170"/>
          </a:xfrm>
        </p:grpSpPr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FE6E207C-C644-D777-80FF-937CB635AA1A}"/>
                </a:ext>
              </a:extLst>
            </p:cNvPr>
            <p:cNvSpPr/>
            <p:nvPr/>
          </p:nvSpPr>
          <p:spPr>
            <a:xfrm>
              <a:off x="0" y="6157675"/>
              <a:ext cx="5679831" cy="714967"/>
            </a:xfrm>
            <a:custGeom>
              <a:avLst/>
              <a:gdLst>
                <a:gd name="connsiteX0" fmla="*/ 0 w 7200900"/>
                <a:gd name="connsiteY0" fmla="*/ 0 h 1155519"/>
                <a:gd name="connsiteX1" fmla="*/ 69367 w 7200900"/>
                <a:gd name="connsiteY1" fmla="*/ 58365 h 1155519"/>
                <a:gd name="connsiteX2" fmla="*/ 682645 w 7200900"/>
                <a:gd name="connsiteY2" fmla="*/ 456007 h 1155519"/>
                <a:gd name="connsiteX3" fmla="*/ 2411627 w 7200900"/>
                <a:gd name="connsiteY3" fmla="*/ 669435 h 1155519"/>
                <a:gd name="connsiteX4" fmla="*/ 4426267 w 7200900"/>
                <a:gd name="connsiteY4" fmla="*/ 479081 h 1155519"/>
                <a:gd name="connsiteX5" fmla="*/ 5854557 w 7200900"/>
                <a:gd name="connsiteY5" fmla="*/ 611752 h 1155519"/>
                <a:gd name="connsiteX6" fmla="*/ 7173621 w 7200900"/>
                <a:gd name="connsiteY6" fmla="*/ 1138516 h 1155519"/>
                <a:gd name="connsiteX7" fmla="*/ 7200900 w 7200900"/>
                <a:gd name="connsiteY7" fmla="*/ 1155519 h 1155519"/>
                <a:gd name="connsiteX8" fmla="*/ 0 w 7200900"/>
                <a:gd name="connsiteY8" fmla="*/ 1155519 h 1155519"/>
                <a:gd name="connsiteX9" fmla="*/ 0 w 7200900"/>
                <a:gd name="connsiteY9" fmla="*/ 0 h 1155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00900" h="1155519">
                  <a:moveTo>
                    <a:pt x="0" y="0"/>
                  </a:moveTo>
                  <a:lnTo>
                    <a:pt x="69367" y="58365"/>
                  </a:lnTo>
                  <a:cubicBezTo>
                    <a:pt x="233172" y="201991"/>
                    <a:pt x="407010" y="370684"/>
                    <a:pt x="682645" y="456007"/>
                  </a:cubicBezTo>
                  <a:cubicBezTo>
                    <a:pt x="1123661" y="592524"/>
                    <a:pt x="1787690" y="665590"/>
                    <a:pt x="2411627" y="669435"/>
                  </a:cubicBezTo>
                  <a:cubicBezTo>
                    <a:pt x="3035563" y="673281"/>
                    <a:pt x="3852446" y="488694"/>
                    <a:pt x="4426267" y="479081"/>
                  </a:cubicBezTo>
                  <a:cubicBezTo>
                    <a:pt x="5000089" y="469467"/>
                    <a:pt x="5390989" y="498308"/>
                    <a:pt x="5854557" y="611752"/>
                  </a:cubicBezTo>
                  <a:cubicBezTo>
                    <a:pt x="6289151" y="718105"/>
                    <a:pt x="6970409" y="1019646"/>
                    <a:pt x="7173621" y="1138516"/>
                  </a:cubicBezTo>
                  <a:lnTo>
                    <a:pt x="7200900" y="1155519"/>
                  </a:lnTo>
                  <a:lnTo>
                    <a:pt x="0" y="11555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785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id="{A05C6732-98CF-3002-84EA-1C0615969835}"/>
                </a:ext>
              </a:extLst>
            </p:cNvPr>
            <p:cNvSpPr/>
            <p:nvPr/>
          </p:nvSpPr>
          <p:spPr>
            <a:xfrm>
              <a:off x="0" y="5893472"/>
              <a:ext cx="6092033" cy="955737"/>
            </a:xfrm>
            <a:custGeom>
              <a:avLst/>
              <a:gdLst>
                <a:gd name="connsiteX0" fmla="*/ 0 w 5609492"/>
                <a:gd name="connsiteY0" fmla="*/ 0 h 817684"/>
                <a:gd name="connsiteX1" fmla="*/ 2145323 w 5609492"/>
                <a:gd name="connsiteY1" fmla="*/ 685800 h 817684"/>
                <a:gd name="connsiteX2" fmla="*/ 4369777 w 5609492"/>
                <a:gd name="connsiteY2" fmla="*/ 105507 h 817684"/>
                <a:gd name="connsiteX3" fmla="*/ 5609492 w 5609492"/>
                <a:gd name="connsiteY3" fmla="*/ 817684 h 81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09492" h="817684">
                  <a:moveTo>
                    <a:pt x="0" y="0"/>
                  </a:moveTo>
                  <a:cubicBezTo>
                    <a:pt x="708513" y="334108"/>
                    <a:pt x="1417027" y="668216"/>
                    <a:pt x="2145323" y="685800"/>
                  </a:cubicBezTo>
                  <a:cubicBezTo>
                    <a:pt x="2873619" y="703384"/>
                    <a:pt x="3792416" y="83526"/>
                    <a:pt x="4369777" y="105507"/>
                  </a:cubicBezTo>
                  <a:cubicBezTo>
                    <a:pt x="4947139" y="127488"/>
                    <a:pt x="5372100" y="747346"/>
                    <a:pt x="5609492" y="817684"/>
                  </a:cubicBezTo>
                </a:path>
              </a:pathLst>
            </a:custGeom>
            <a:noFill/>
            <a:ln w="22225">
              <a:solidFill>
                <a:srgbClr val="CD58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1C0BAF8-A03D-A763-04BD-05E6C6E4EB49}"/>
              </a:ext>
            </a:extLst>
          </p:cNvPr>
          <p:cNvSpPr txBox="1"/>
          <p:nvPr/>
        </p:nvSpPr>
        <p:spPr>
          <a:xfrm>
            <a:off x="1189702" y="556145"/>
            <a:ext cx="9217832" cy="400110"/>
          </a:xfrm>
          <a:prstGeom prst="rect">
            <a:avLst/>
          </a:prstGeom>
          <a:solidFill>
            <a:srgbClr val="CC5733"/>
          </a:solidFill>
        </p:spPr>
        <p:txBody>
          <a:bodyPr wrap="square" rtlCol="0">
            <a:spAutoFit/>
          </a:bodyPr>
          <a:lstStyle/>
          <a:p>
            <a:r>
              <a:rPr lang="en-AU" sz="2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ACHIS (Aboriginal Cultural Heritage Inquiry System)</a:t>
            </a:r>
            <a:endParaRPr lang="en-AU" sz="2000" b="1" dirty="0">
              <a:solidFill>
                <a:schemeClr val="bg1"/>
              </a:solidFill>
              <a:latin typeface="Arial" panose="020B0604020202020204" pitchFamily="34" charset="0"/>
              <a:ea typeface="amyshandwriting" panose="02000603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14">
            <a:extLst>
              <a:ext uri="{FF2B5EF4-FFF2-40B4-BE49-F238E27FC236}">
                <a16:creationId xmlns:a16="http://schemas.microsoft.com/office/drawing/2014/main" id="{EAB5394D-5872-8328-C908-D865BD49E6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346" y="970954"/>
            <a:ext cx="4037214" cy="54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749C8822-C4B6-A4C9-EEB0-9F3DFD8B7376}"/>
              </a:ext>
            </a:extLst>
          </p:cNvPr>
          <p:cNvSpPr txBox="1">
            <a:spLocks/>
          </p:cNvSpPr>
          <p:nvPr/>
        </p:nvSpPr>
        <p:spPr>
          <a:xfrm>
            <a:off x="5730240" y="1021669"/>
            <a:ext cx="4677294" cy="54466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AU" sz="2000" dirty="0"/>
              <a:t>DPLH holds information on approximately 36,000 AH places:</a:t>
            </a:r>
          </a:p>
          <a:p>
            <a:pPr marL="576000" indent="-324000">
              <a:lnSpc>
                <a:spcPct val="100000"/>
              </a:lnSpc>
              <a:spcBef>
                <a:spcPts val="600"/>
              </a:spcBef>
              <a:defRPr/>
            </a:pPr>
            <a:r>
              <a:rPr lang="en-AU" sz="2000" dirty="0"/>
              <a:t>14,000 registered sites</a:t>
            </a:r>
          </a:p>
          <a:p>
            <a:pPr marL="576000" indent="-324000">
              <a:lnSpc>
                <a:spcPct val="100000"/>
              </a:lnSpc>
              <a:defRPr/>
            </a:pPr>
            <a:r>
              <a:rPr lang="en-AU" sz="2000" dirty="0"/>
              <a:t>16,000 lodged places</a:t>
            </a:r>
          </a:p>
          <a:p>
            <a:pPr marL="576000" indent="-324000">
              <a:lnSpc>
                <a:spcPct val="100000"/>
              </a:lnSpc>
              <a:defRPr/>
            </a:pPr>
            <a:r>
              <a:rPr lang="en-AU" sz="2000" dirty="0"/>
              <a:t>6,500 stored data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AU" sz="2000" dirty="0"/>
              <a:t>Of  14,000 registered sites: </a:t>
            </a:r>
          </a:p>
          <a:p>
            <a:pPr marL="576000" indent="-324000">
              <a:lnSpc>
                <a:spcPct val="100000"/>
              </a:lnSpc>
              <a:spcBef>
                <a:spcPts val="600"/>
              </a:spcBef>
              <a:defRPr/>
            </a:pPr>
            <a:r>
              <a:rPr lang="en-AU" sz="2000" dirty="0"/>
              <a:t>7,700 have artefact scatters</a:t>
            </a:r>
          </a:p>
          <a:p>
            <a:pPr marL="576000" indent="-324000">
              <a:lnSpc>
                <a:spcPct val="100000"/>
              </a:lnSpc>
              <a:spcBef>
                <a:spcPts val="600"/>
              </a:spcBef>
              <a:defRPr/>
            </a:pPr>
            <a:r>
              <a:rPr lang="en-AU" sz="2000" dirty="0"/>
              <a:t>3,600 are art sites (engravings or paintings)</a:t>
            </a:r>
          </a:p>
          <a:p>
            <a:pPr marL="576000" indent="-324000">
              <a:lnSpc>
                <a:spcPct val="100000"/>
              </a:lnSpc>
              <a:spcBef>
                <a:spcPts val="600"/>
              </a:spcBef>
              <a:defRPr/>
            </a:pPr>
            <a:r>
              <a:rPr lang="en-AU" sz="2000" dirty="0"/>
              <a:t>2500 sacred/ceremonial</a:t>
            </a:r>
          </a:p>
          <a:p>
            <a:pPr marL="576000" indent="-324000">
              <a:lnSpc>
                <a:spcPct val="100000"/>
              </a:lnSpc>
              <a:spcBef>
                <a:spcPts val="600"/>
              </a:spcBef>
              <a:defRPr/>
            </a:pPr>
            <a:r>
              <a:rPr lang="en-AU" sz="2000" dirty="0"/>
              <a:t>800 State significance</a:t>
            </a: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en-AU" sz="2100" dirty="0"/>
              <a:t>AH not need to have been recorded for AHA to apply</a:t>
            </a:r>
          </a:p>
          <a:p>
            <a:pPr>
              <a:defRPr/>
            </a:pPr>
            <a:endParaRPr lang="en-AU" sz="1500" dirty="0"/>
          </a:p>
        </p:txBody>
      </p:sp>
    </p:spTree>
    <p:extLst>
      <p:ext uri="{BB962C8B-B14F-4D97-AF65-F5344CB8AC3E}">
        <p14:creationId xmlns:p14="http://schemas.microsoft.com/office/powerpoint/2010/main" val="2997386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D8A1757-254D-0F28-C9A4-09E69B425566}"/>
              </a:ext>
            </a:extLst>
          </p:cNvPr>
          <p:cNvSpPr/>
          <p:nvPr/>
        </p:nvSpPr>
        <p:spPr>
          <a:xfrm>
            <a:off x="1189702" y="1164881"/>
            <a:ext cx="8634316" cy="4971442"/>
          </a:xfrm>
          <a:prstGeom prst="roundRect">
            <a:avLst/>
          </a:prstGeom>
          <a:solidFill>
            <a:schemeClr val="bg2"/>
          </a:solidFill>
          <a:ln w="25400" cap="sq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180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AU" sz="1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000" indent="-2880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AU" dirty="0">
              <a:solidFill>
                <a:schemeClr val="tx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8000" indent="-288000" algn="just">
              <a:lnSpc>
                <a:spcPct val="107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Came into effect on 15 November</a:t>
            </a:r>
          </a:p>
          <a:p>
            <a:pPr marL="288000" indent="-288000" algn="just">
              <a:lnSpc>
                <a:spcPct val="107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Repealed ACH Act 2021 and associated Regulations </a:t>
            </a:r>
          </a:p>
          <a:p>
            <a:pPr marL="288000" indent="-288000" algn="just">
              <a:lnSpc>
                <a:spcPct val="107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Key amendments to reinstated AHA :</a:t>
            </a:r>
          </a:p>
          <a:p>
            <a:pPr marL="720000" indent="-288000" algn="just" defTabSz="288000">
              <a:lnSpc>
                <a:spcPct val="107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native title parties have same right as landowners for SAT review</a:t>
            </a:r>
          </a:p>
          <a:p>
            <a:pPr marL="720000" indent="-288000" algn="just" defTabSz="288000">
              <a:lnSpc>
                <a:spcPct val="107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‘gag clauses’ in agreements of no effect</a:t>
            </a:r>
          </a:p>
          <a:p>
            <a:pPr marL="720000" indent="-288000" algn="just" defTabSz="288000">
              <a:lnSpc>
                <a:spcPct val="107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new information requirements for landowners and reconsideration of consent by Minister</a:t>
            </a:r>
          </a:p>
          <a:p>
            <a:pPr marL="720000" indent="-288000" algn="just" defTabSz="288000">
              <a:lnSpc>
                <a:spcPct val="107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Premier call-in power for SAT applications where State or regional importance; </a:t>
            </a:r>
          </a:p>
          <a:p>
            <a:pPr marL="720000" indent="-288000" algn="just" defTabSz="288000">
              <a:lnSpc>
                <a:spcPct val="107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section 18 consents transfer where change in land ownership;</a:t>
            </a:r>
          </a:p>
          <a:p>
            <a:pPr marL="720000" indent="-288000" algn="just" defTabSz="288000">
              <a:lnSpc>
                <a:spcPct val="107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new ACH Committee to be skills-based, male and female Aboriginal co-chairs, majority Aboriginal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AU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A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5564D02-45C7-AD04-0C8A-B6BD768017E4}"/>
              </a:ext>
            </a:extLst>
          </p:cNvPr>
          <p:cNvGrpSpPr/>
          <p:nvPr/>
        </p:nvGrpSpPr>
        <p:grpSpPr>
          <a:xfrm flipH="1">
            <a:off x="0" y="3316"/>
            <a:ext cx="7798777" cy="344203"/>
            <a:chOff x="2118946" y="1"/>
            <a:chExt cx="7798777" cy="518653"/>
          </a:xfrm>
        </p:grpSpPr>
        <p:sp>
          <p:nvSpPr>
            <p:cNvPr id="64" name="Freeform 3">
              <a:extLst>
                <a:ext uri="{FF2B5EF4-FFF2-40B4-BE49-F238E27FC236}">
                  <a16:creationId xmlns:a16="http://schemas.microsoft.com/office/drawing/2014/main" id="{C8A6EAB3-19F8-B3C4-B685-5AF3CC80CA0A}"/>
                </a:ext>
              </a:extLst>
            </p:cNvPr>
            <p:cNvSpPr/>
            <p:nvPr/>
          </p:nvSpPr>
          <p:spPr>
            <a:xfrm>
              <a:off x="3613638" y="1"/>
              <a:ext cx="6292362" cy="518653"/>
            </a:xfrm>
            <a:custGeom>
              <a:avLst/>
              <a:gdLst>
                <a:gd name="connsiteX0" fmla="*/ 0 w 7907359"/>
                <a:gd name="connsiteY0" fmla="*/ 0 h 1334171"/>
                <a:gd name="connsiteX1" fmla="*/ 7907359 w 7907359"/>
                <a:gd name="connsiteY1" fmla="*/ 0 h 1334171"/>
                <a:gd name="connsiteX2" fmla="*/ 7907359 w 7907359"/>
                <a:gd name="connsiteY2" fmla="*/ 514272 h 1334171"/>
                <a:gd name="connsiteX3" fmla="*/ 7877813 w 7907359"/>
                <a:gd name="connsiteY3" fmla="*/ 531080 h 1334171"/>
                <a:gd name="connsiteX4" fmla="*/ 7077537 w 7907359"/>
                <a:gd name="connsiteY4" fmla="*/ 653958 h 1334171"/>
                <a:gd name="connsiteX5" fmla="*/ 4923974 w 7907359"/>
                <a:gd name="connsiteY5" fmla="*/ 445910 h 1334171"/>
                <a:gd name="connsiteX6" fmla="*/ 2963489 w 7907359"/>
                <a:gd name="connsiteY6" fmla="*/ 1331597 h 1334171"/>
                <a:gd name="connsiteX7" fmla="*/ 245545 w 7907359"/>
                <a:gd name="connsiteY7" fmla="*/ 118979 h 1334171"/>
                <a:gd name="connsiteX8" fmla="*/ 60444 w 7907359"/>
                <a:gd name="connsiteY8" fmla="*/ 24551 h 1334171"/>
                <a:gd name="connsiteX9" fmla="*/ 0 w 7907359"/>
                <a:gd name="connsiteY9" fmla="*/ 0 h 133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7359" h="1334171">
                  <a:moveTo>
                    <a:pt x="0" y="0"/>
                  </a:moveTo>
                  <a:lnTo>
                    <a:pt x="7907359" y="0"/>
                  </a:lnTo>
                  <a:lnTo>
                    <a:pt x="7907359" y="514272"/>
                  </a:lnTo>
                  <a:lnTo>
                    <a:pt x="7877813" y="531080"/>
                  </a:lnTo>
                  <a:cubicBezTo>
                    <a:pt x="7702951" y="616621"/>
                    <a:pt x="7466477" y="651729"/>
                    <a:pt x="7077537" y="653958"/>
                  </a:cubicBezTo>
                  <a:cubicBezTo>
                    <a:pt x="6558949" y="656930"/>
                    <a:pt x="5609648" y="332971"/>
                    <a:pt x="4923974" y="445910"/>
                  </a:cubicBezTo>
                  <a:cubicBezTo>
                    <a:pt x="4238299" y="558850"/>
                    <a:pt x="3743228" y="1386086"/>
                    <a:pt x="2963489" y="1331597"/>
                  </a:cubicBezTo>
                  <a:cubicBezTo>
                    <a:pt x="2183751" y="1277109"/>
                    <a:pt x="699773" y="393403"/>
                    <a:pt x="245545" y="118979"/>
                  </a:cubicBezTo>
                  <a:cubicBezTo>
                    <a:pt x="188767" y="84676"/>
                    <a:pt x="125355" y="53314"/>
                    <a:pt x="60444" y="2455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D785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  <p:sp>
          <p:nvSpPr>
            <p:cNvPr id="65" name="Freeform 4">
              <a:extLst>
                <a:ext uri="{FF2B5EF4-FFF2-40B4-BE49-F238E27FC236}">
                  <a16:creationId xmlns:a16="http://schemas.microsoft.com/office/drawing/2014/main" id="{1DB140CA-0B7B-BF33-EDC6-64AD21041F4B}"/>
                </a:ext>
              </a:extLst>
            </p:cNvPr>
            <p:cNvSpPr/>
            <p:nvPr/>
          </p:nvSpPr>
          <p:spPr>
            <a:xfrm>
              <a:off x="2118946" y="8792"/>
              <a:ext cx="7798777" cy="509862"/>
            </a:xfrm>
            <a:custGeom>
              <a:avLst/>
              <a:gdLst>
                <a:gd name="connsiteX0" fmla="*/ 0 w 8994531"/>
                <a:gd name="connsiteY0" fmla="*/ 0 h 861646"/>
                <a:gd name="connsiteX1" fmla="*/ 1327639 w 8994531"/>
                <a:gd name="connsiteY1" fmla="*/ 580293 h 861646"/>
                <a:gd name="connsiteX2" fmla="*/ 2883877 w 8994531"/>
                <a:gd name="connsiteY2" fmla="*/ 817685 h 861646"/>
                <a:gd name="connsiteX3" fmla="*/ 5785339 w 8994531"/>
                <a:gd name="connsiteY3" fmla="*/ 254977 h 861646"/>
                <a:gd name="connsiteX4" fmla="*/ 8994531 w 8994531"/>
                <a:gd name="connsiteY4" fmla="*/ 861646 h 86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4531" h="861646">
                  <a:moveTo>
                    <a:pt x="0" y="0"/>
                  </a:moveTo>
                  <a:cubicBezTo>
                    <a:pt x="423496" y="222006"/>
                    <a:pt x="846993" y="444012"/>
                    <a:pt x="1327639" y="580293"/>
                  </a:cubicBezTo>
                  <a:cubicBezTo>
                    <a:pt x="1808285" y="716574"/>
                    <a:pt x="2140927" y="871904"/>
                    <a:pt x="2883877" y="817685"/>
                  </a:cubicBezTo>
                  <a:cubicBezTo>
                    <a:pt x="3626827" y="763466"/>
                    <a:pt x="4766897" y="247650"/>
                    <a:pt x="5785339" y="254977"/>
                  </a:cubicBezTo>
                  <a:cubicBezTo>
                    <a:pt x="6803781" y="262304"/>
                    <a:pt x="8459666" y="763465"/>
                    <a:pt x="8994531" y="861646"/>
                  </a:cubicBezTo>
                </a:path>
              </a:pathLst>
            </a:custGeom>
            <a:noFill/>
            <a:ln w="19050">
              <a:solidFill>
                <a:srgbClr val="CD58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69EB8B9-DE52-A470-78DF-B1CC750953FC}"/>
              </a:ext>
            </a:extLst>
          </p:cNvPr>
          <p:cNvGrpSpPr/>
          <p:nvPr/>
        </p:nvGrpSpPr>
        <p:grpSpPr>
          <a:xfrm flipH="1">
            <a:off x="4007224" y="5869641"/>
            <a:ext cx="8184776" cy="988359"/>
            <a:chOff x="0" y="5893472"/>
            <a:chExt cx="6092033" cy="979170"/>
          </a:xfrm>
        </p:grpSpPr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FE6E207C-C644-D777-80FF-937CB635AA1A}"/>
                </a:ext>
              </a:extLst>
            </p:cNvPr>
            <p:cNvSpPr/>
            <p:nvPr/>
          </p:nvSpPr>
          <p:spPr>
            <a:xfrm>
              <a:off x="0" y="6157675"/>
              <a:ext cx="5679831" cy="714967"/>
            </a:xfrm>
            <a:custGeom>
              <a:avLst/>
              <a:gdLst>
                <a:gd name="connsiteX0" fmla="*/ 0 w 7200900"/>
                <a:gd name="connsiteY0" fmla="*/ 0 h 1155519"/>
                <a:gd name="connsiteX1" fmla="*/ 69367 w 7200900"/>
                <a:gd name="connsiteY1" fmla="*/ 58365 h 1155519"/>
                <a:gd name="connsiteX2" fmla="*/ 682645 w 7200900"/>
                <a:gd name="connsiteY2" fmla="*/ 456007 h 1155519"/>
                <a:gd name="connsiteX3" fmla="*/ 2411627 w 7200900"/>
                <a:gd name="connsiteY3" fmla="*/ 669435 h 1155519"/>
                <a:gd name="connsiteX4" fmla="*/ 4426267 w 7200900"/>
                <a:gd name="connsiteY4" fmla="*/ 479081 h 1155519"/>
                <a:gd name="connsiteX5" fmla="*/ 5854557 w 7200900"/>
                <a:gd name="connsiteY5" fmla="*/ 611752 h 1155519"/>
                <a:gd name="connsiteX6" fmla="*/ 7173621 w 7200900"/>
                <a:gd name="connsiteY6" fmla="*/ 1138516 h 1155519"/>
                <a:gd name="connsiteX7" fmla="*/ 7200900 w 7200900"/>
                <a:gd name="connsiteY7" fmla="*/ 1155519 h 1155519"/>
                <a:gd name="connsiteX8" fmla="*/ 0 w 7200900"/>
                <a:gd name="connsiteY8" fmla="*/ 1155519 h 1155519"/>
                <a:gd name="connsiteX9" fmla="*/ 0 w 7200900"/>
                <a:gd name="connsiteY9" fmla="*/ 0 h 1155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00900" h="1155519">
                  <a:moveTo>
                    <a:pt x="0" y="0"/>
                  </a:moveTo>
                  <a:lnTo>
                    <a:pt x="69367" y="58365"/>
                  </a:lnTo>
                  <a:cubicBezTo>
                    <a:pt x="233172" y="201991"/>
                    <a:pt x="407010" y="370684"/>
                    <a:pt x="682645" y="456007"/>
                  </a:cubicBezTo>
                  <a:cubicBezTo>
                    <a:pt x="1123661" y="592524"/>
                    <a:pt x="1787690" y="665590"/>
                    <a:pt x="2411627" y="669435"/>
                  </a:cubicBezTo>
                  <a:cubicBezTo>
                    <a:pt x="3035563" y="673281"/>
                    <a:pt x="3852446" y="488694"/>
                    <a:pt x="4426267" y="479081"/>
                  </a:cubicBezTo>
                  <a:cubicBezTo>
                    <a:pt x="5000089" y="469467"/>
                    <a:pt x="5390989" y="498308"/>
                    <a:pt x="5854557" y="611752"/>
                  </a:cubicBezTo>
                  <a:cubicBezTo>
                    <a:pt x="6289151" y="718105"/>
                    <a:pt x="6970409" y="1019646"/>
                    <a:pt x="7173621" y="1138516"/>
                  </a:cubicBezTo>
                  <a:lnTo>
                    <a:pt x="7200900" y="1155519"/>
                  </a:lnTo>
                  <a:lnTo>
                    <a:pt x="0" y="11555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785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id="{A05C6732-98CF-3002-84EA-1C0615969835}"/>
                </a:ext>
              </a:extLst>
            </p:cNvPr>
            <p:cNvSpPr/>
            <p:nvPr/>
          </p:nvSpPr>
          <p:spPr>
            <a:xfrm>
              <a:off x="0" y="5893472"/>
              <a:ext cx="6092033" cy="955737"/>
            </a:xfrm>
            <a:custGeom>
              <a:avLst/>
              <a:gdLst>
                <a:gd name="connsiteX0" fmla="*/ 0 w 5609492"/>
                <a:gd name="connsiteY0" fmla="*/ 0 h 817684"/>
                <a:gd name="connsiteX1" fmla="*/ 2145323 w 5609492"/>
                <a:gd name="connsiteY1" fmla="*/ 685800 h 817684"/>
                <a:gd name="connsiteX2" fmla="*/ 4369777 w 5609492"/>
                <a:gd name="connsiteY2" fmla="*/ 105507 h 817684"/>
                <a:gd name="connsiteX3" fmla="*/ 5609492 w 5609492"/>
                <a:gd name="connsiteY3" fmla="*/ 817684 h 81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09492" h="817684">
                  <a:moveTo>
                    <a:pt x="0" y="0"/>
                  </a:moveTo>
                  <a:cubicBezTo>
                    <a:pt x="708513" y="334108"/>
                    <a:pt x="1417027" y="668216"/>
                    <a:pt x="2145323" y="685800"/>
                  </a:cubicBezTo>
                  <a:cubicBezTo>
                    <a:pt x="2873619" y="703384"/>
                    <a:pt x="3792416" y="83526"/>
                    <a:pt x="4369777" y="105507"/>
                  </a:cubicBezTo>
                  <a:cubicBezTo>
                    <a:pt x="4947139" y="127488"/>
                    <a:pt x="5372100" y="747346"/>
                    <a:pt x="5609492" y="817684"/>
                  </a:cubicBezTo>
                </a:path>
              </a:pathLst>
            </a:custGeom>
            <a:noFill/>
            <a:ln w="22225">
              <a:solidFill>
                <a:srgbClr val="CD58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1C0BAF8-A03D-A763-04BD-05E6C6E4EB49}"/>
              </a:ext>
            </a:extLst>
          </p:cNvPr>
          <p:cNvSpPr txBox="1"/>
          <p:nvPr/>
        </p:nvSpPr>
        <p:spPr>
          <a:xfrm>
            <a:off x="1189702" y="556145"/>
            <a:ext cx="7261764" cy="400110"/>
          </a:xfrm>
          <a:prstGeom prst="rect">
            <a:avLst/>
          </a:prstGeom>
          <a:solidFill>
            <a:srgbClr val="CC5733"/>
          </a:solidFill>
        </p:spPr>
        <p:txBody>
          <a:bodyPr wrap="square" rtlCol="0">
            <a:spAutoFit/>
          </a:bodyPr>
          <a:lstStyle/>
          <a:p>
            <a:r>
              <a:rPr lang="en-AU" sz="2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 Legislation Amendment and Repeal Act 2023</a:t>
            </a:r>
            <a:endParaRPr lang="en-AU" sz="2000" b="1" i="1" dirty="0">
              <a:solidFill>
                <a:schemeClr val="bg1"/>
              </a:solidFill>
              <a:latin typeface="Arial" panose="020B0604020202020204" pitchFamily="34" charset="0"/>
              <a:ea typeface="amyshandwriting" panose="02000603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86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D8A1757-254D-0F28-C9A4-09E69B425566}"/>
              </a:ext>
            </a:extLst>
          </p:cNvPr>
          <p:cNvSpPr/>
          <p:nvPr/>
        </p:nvSpPr>
        <p:spPr>
          <a:xfrm>
            <a:off x="1189702" y="1106905"/>
            <a:ext cx="8634316" cy="5080000"/>
          </a:xfrm>
          <a:prstGeom prst="roundRect">
            <a:avLst/>
          </a:prstGeom>
          <a:solidFill>
            <a:schemeClr val="bg2"/>
          </a:solidFill>
          <a:ln w="25400" cap="sq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180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AU" sz="1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AU" sz="1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000" indent="-288000" algn="just">
              <a:lnSpc>
                <a:spcPct val="107000"/>
              </a:lnSpc>
              <a:spcBef>
                <a:spcPts val="900"/>
              </a:spcBef>
              <a:buFont typeface="Symbol" panose="05050102010706020507" pitchFamily="18" charset="2"/>
              <a:buChar char="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Identification of ‘native title parties’ </a:t>
            </a:r>
          </a:p>
          <a:p>
            <a:pPr marL="288000" indent="-288000" algn="just">
              <a:lnSpc>
                <a:spcPct val="107000"/>
              </a:lnSpc>
              <a:spcBef>
                <a:spcPts val="900"/>
              </a:spcBef>
              <a:buFont typeface="Symbol" panose="05050102010706020507" pitchFamily="18" charset="2"/>
              <a:buChar char="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Procedures and statutory timeframes for s18 process including:</a:t>
            </a:r>
          </a:p>
          <a:p>
            <a:pPr marL="864000" indent="-288000" algn="just">
              <a:lnSpc>
                <a:spcPct val="107000"/>
              </a:lnSpc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Committee recommendations </a:t>
            </a:r>
          </a:p>
          <a:p>
            <a:pPr marL="864000" indent="-288000" algn="just">
              <a:lnSpc>
                <a:spcPct val="107000"/>
              </a:lnSpc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Committee requests for further information</a:t>
            </a:r>
          </a:p>
          <a:p>
            <a:pPr marL="864000" indent="-288000" algn="just">
              <a:lnSpc>
                <a:spcPct val="107000"/>
              </a:lnSpc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SAT applications for review</a:t>
            </a:r>
          </a:p>
          <a:p>
            <a:pPr marL="864000" indent="-288000" algn="just">
              <a:lnSpc>
                <a:spcPct val="107000"/>
              </a:lnSpc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New information including Minister’s decision</a:t>
            </a:r>
          </a:p>
          <a:p>
            <a:pPr marL="864000" indent="-288000" algn="just">
              <a:lnSpc>
                <a:spcPct val="107000"/>
              </a:lnSpc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Premier’s call-in power and determinations re SAT applications</a:t>
            </a:r>
          </a:p>
          <a:p>
            <a:pPr marL="864000" indent="-288000" algn="just">
              <a:lnSpc>
                <a:spcPct val="107000"/>
              </a:lnSpc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Change in land ownership</a:t>
            </a:r>
          </a:p>
          <a:p>
            <a:pPr marL="288000" indent="-288000" algn="just">
              <a:lnSpc>
                <a:spcPct val="107000"/>
              </a:lnSpc>
              <a:spcBef>
                <a:spcPts val="900"/>
              </a:spcBef>
              <a:buFont typeface="Symbol" panose="05050102010706020507" pitchFamily="18" charset="2"/>
              <a:buChar char="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Committee procedures</a:t>
            </a:r>
          </a:p>
          <a:p>
            <a:pPr marL="288000" indent="-288000" algn="just">
              <a:lnSpc>
                <a:spcPct val="107000"/>
              </a:lnSpc>
              <a:spcBef>
                <a:spcPts val="900"/>
              </a:spcBef>
              <a:buFont typeface="Symbol" panose="05050102010706020507" pitchFamily="18" charset="2"/>
              <a:buChar char="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New and increased penalties</a:t>
            </a:r>
          </a:p>
          <a:p>
            <a:pPr marL="800100" lvl="1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AU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A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5564D02-45C7-AD04-0C8A-B6BD768017E4}"/>
              </a:ext>
            </a:extLst>
          </p:cNvPr>
          <p:cNvGrpSpPr/>
          <p:nvPr/>
        </p:nvGrpSpPr>
        <p:grpSpPr>
          <a:xfrm flipH="1">
            <a:off x="0" y="3316"/>
            <a:ext cx="7798777" cy="344203"/>
            <a:chOff x="2118946" y="1"/>
            <a:chExt cx="7798777" cy="518653"/>
          </a:xfrm>
        </p:grpSpPr>
        <p:sp>
          <p:nvSpPr>
            <p:cNvPr id="64" name="Freeform 3">
              <a:extLst>
                <a:ext uri="{FF2B5EF4-FFF2-40B4-BE49-F238E27FC236}">
                  <a16:creationId xmlns:a16="http://schemas.microsoft.com/office/drawing/2014/main" id="{C8A6EAB3-19F8-B3C4-B685-5AF3CC80CA0A}"/>
                </a:ext>
              </a:extLst>
            </p:cNvPr>
            <p:cNvSpPr/>
            <p:nvPr/>
          </p:nvSpPr>
          <p:spPr>
            <a:xfrm>
              <a:off x="3613638" y="1"/>
              <a:ext cx="6292362" cy="518653"/>
            </a:xfrm>
            <a:custGeom>
              <a:avLst/>
              <a:gdLst>
                <a:gd name="connsiteX0" fmla="*/ 0 w 7907359"/>
                <a:gd name="connsiteY0" fmla="*/ 0 h 1334171"/>
                <a:gd name="connsiteX1" fmla="*/ 7907359 w 7907359"/>
                <a:gd name="connsiteY1" fmla="*/ 0 h 1334171"/>
                <a:gd name="connsiteX2" fmla="*/ 7907359 w 7907359"/>
                <a:gd name="connsiteY2" fmla="*/ 514272 h 1334171"/>
                <a:gd name="connsiteX3" fmla="*/ 7877813 w 7907359"/>
                <a:gd name="connsiteY3" fmla="*/ 531080 h 1334171"/>
                <a:gd name="connsiteX4" fmla="*/ 7077537 w 7907359"/>
                <a:gd name="connsiteY4" fmla="*/ 653958 h 1334171"/>
                <a:gd name="connsiteX5" fmla="*/ 4923974 w 7907359"/>
                <a:gd name="connsiteY5" fmla="*/ 445910 h 1334171"/>
                <a:gd name="connsiteX6" fmla="*/ 2963489 w 7907359"/>
                <a:gd name="connsiteY6" fmla="*/ 1331597 h 1334171"/>
                <a:gd name="connsiteX7" fmla="*/ 245545 w 7907359"/>
                <a:gd name="connsiteY7" fmla="*/ 118979 h 1334171"/>
                <a:gd name="connsiteX8" fmla="*/ 60444 w 7907359"/>
                <a:gd name="connsiteY8" fmla="*/ 24551 h 1334171"/>
                <a:gd name="connsiteX9" fmla="*/ 0 w 7907359"/>
                <a:gd name="connsiteY9" fmla="*/ 0 h 133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7359" h="1334171">
                  <a:moveTo>
                    <a:pt x="0" y="0"/>
                  </a:moveTo>
                  <a:lnTo>
                    <a:pt x="7907359" y="0"/>
                  </a:lnTo>
                  <a:lnTo>
                    <a:pt x="7907359" y="514272"/>
                  </a:lnTo>
                  <a:lnTo>
                    <a:pt x="7877813" y="531080"/>
                  </a:lnTo>
                  <a:cubicBezTo>
                    <a:pt x="7702951" y="616621"/>
                    <a:pt x="7466477" y="651729"/>
                    <a:pt x="7077537" y="653958"/>
                  </a:cubicBezTo>
                  <a:cubicBezTo>
                    <a:pt x="6558949" y="656930"/>
                    <a:pt x="5609648" y="332971"/>
                    <a:pt x="4923974" y="445910"/>
                  </a:cubicBezTo>
                  <a:cubicBezTo>
                    <a:pt x="4238299" y="558850"/>
                    <a:pt x="3743228" y="1386086"/>
                    <a:pt x="2963489" y="1331597"/>
                  </a:cubicBezTo>
                  <a:cubicBezTo>
                    <a:pt x="2183751" y="1277109"/>
                    <a:pt x="699773" y="393403"/>
                    <a:pt x="245545" y="118979"/>
                  </a:cubicBezTo>
                  <a:cubicBezTo>
                    <a:pt x="188767" y="84676"/>
                    <a:pt x="125355" y="53314"/>
                    <a:pt x="60444" y="2455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D785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  <p:sp>
          <p:nvSpPr>
            <p:cNvPr id="65" name="Freeform 4">
              <a:extLst>
                <a:ext uri="{FF2B5EF4-FFF2-40B4-BE49-F238E27FC236}">
                  <a16:creationId xmlns:a16="http://schemas.microsoft.com/office/drawing/2014/main" id="{1DB140CA-0B7B-BF33-EDC6-64AD21041F4B}"/>
                </a:ext>
              </a:extLst>
            </p:cNvPr>
            <p:cNvSpPr/>
            <p:nvPr/>
          </p:nvSpPr>
          <p:spPr>
            <a:xfrm>
              <a:off x="2118946" y="8792"/>
              <a:ext cx="7798777" cy="509862"/>
            </a:xfrm>
            <a:custGeom>
              <a:avLst/>
              <a:gdLst>
                <a:gd name="connsiteX0" fmla="*/ 0 w 8994531"/>
                <a:gd name="connsiteY0" fmla="*/ 0 h 861646"/>
                <a:gd name="connsiteX1" fmla="*/ 1327639 w 8994531"/>
                <a:gd name="connsiteY1" fmla="*/ 580293 h 861646"/>
                <a:gd name="connsiteX2" fmla="*/ 2883877 w 8994531"/>
                <a:gd name="connsiteY2" fmla="*/ 817685 h 861646"/>
                <a:gd name="connsiteX3" fmla="*/ 5785339 w 8994531"/>
                <a:gd name="connsiteY3" fmla="*/ 254977 h 861646"/>
                <a:gd name="connsiteX4" fmla="*/ 8994531 w 8994531"/>
                <a:gd name="connsiteY4" fmla="*/ 861646 h 86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4531" h="861646">
                  <a:moveTo>
                    <a:pt x="0" y="0"/>
                  </a:moveTo>
                  <a:cubicBezTo>
                    <a:pt x="423496" y="222006"/>
                    <a:pt x="846993" y="444012"/>
                    <a:pt x="1327639" y="580293"/>
                  </a:cubicBezTo>
                  <a:cubicBezTo>
                    <a:pt x="1808285" y="716574"/>
                    <a:pt x="2140927" y="871904"/>
                    <a:pt x="2883877" y="817685"/>
                  </a:cubicBezTo>
                  <a:cubicBezTo>
                    <a:pt x="3626827" y="763466"/>
                    <a:pt x="4766897" y="247650"/>
                    <a:pt x="5785339" y="254977"/>
                  </a:cubicBezTo>
                  <a:cubicBezTo>
                    <a:pt x="6803781" y="262304"/>
                    <a:pt x="8459666" y="763465"/>
                    <a:pt x="8994531" y="861646"/>
                  </a:cubicBezTo>
                </a:path>
              </a:pathLst>
            </a:custGeom>
            <a:noFill/>
            <a:ln w="19050">
              <a:solidFill>
                <a:srgbClr val="CD58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69EB8B9-DE52-A470-78DF-B1CC750953FC}"/>
              </a:ext>
            </a:extLst>
          </p:cNvPr>
          <p:cNvGrpSpPr/>
          <p:nvPr/>
        </p:nvGrpSpPr>
        <p:grpSpPr>
          <a:xfrm flipH="1">
            <a:off x="4007224" y="5869641"/>
            <a:ext cx="8184776" cy="988359"/>
            <a:chOff x="0" y="5893472"/>
            <a:chExt cx="6092033" cy="979170"/>
          </a:xfrm>
        </p:grpSpPr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FE6E207C-C644-D777-80FF-937CB635AA1A}"/>
                </a:ext>
              </a:extLst>
            </p:cNvPr>
            <p:cNvSpPr/>
            <p:nvPr/>
          </p:nvSpPr>
          <p:spPr>
            <a:xfrm>
              <a:off x="0" y="6157675"/>
              <a:ext cx="5679831" cy="714967"/>
            </a:xfrm>
            <a:custGeom>
              <a:avLst/>
              <a:gdLst>
                <a:gd name="connsiteX0" fmla="*/ 0 w 7200900"/>
                <a:gd name="connsiteY0" fmla="*/ 0 h 1155519"/>
                <a:gd name="connsiteX1" fmla="*/ 69367 w 7200900"/>
                <a:gd name="connsiteY1" fmla="*/ 58365 h 1155519"/>
                <a:gd name="connsiteX2" fmla="*/ 682645 w 7200900"/>
                <a:gd name="connsiteY2" fmla="*/ 456007 h 1155519"/>
                <a:gd name="connsiteX3" fmla="*/ 2411627 w 7200900"/>
                <a:gd name="connsiteY3" fmla="*/ 669435 h 1155519"/>
                <a:gd name="connsiteX4" fmla="*/ 4426267 w 7200900"/>
                <a:gd name="connsiteY4" fmla="*/ 479081 h 1155519"/>
                <a:gd name="connsiteX5" fmla="*/ 5854557 w 7200900"/>
                <a:gd name="connsiteY5" fmla="*/ 611752 h 1155519"/>
                <a:gd name="connsiteX6" fmla="*/ 7173621 w 7200900"/>
                <a:gd name="connsiteY6" fmla="*/ 1138516 h 1155519"/>
                <a:gd name="connsiteX7" fmla="*/ 7200900 w 7200900"/>
                <a:gd name="connsiteY7" fmla="*/ 1155519 h 1155519"/>
                <a:gd name="connsiteX8" fmla="*/ 0 w 7200900"/>
                <a:gd name="connsiteY8" fmla="*/ 1155519 h 1155519"/>
                <a:gd name="connsiteX9" fmla="*/ 0 w 7200900"/>
                <a:gd name="connsiteY9" fmla="*/ 0 h 1155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00900" h="1155519">
                  <a:moveTo>
                    <a:pt x="0" y="0"/>
                  </a:moveTo>
                  <a:lnTo>
                    <a:pt x="69367" y="58365"/>
                  </a:lnTo>
                  <a:cubicBezTo>
                    <a:pt x="233172" y="201991"/>
                    <a:pt x="407010" y="370684"/>
                    <a:pt x="682645" y="456007"/>
                  </a:cubicBezTo>
                  <a:cubicBezTo>
                    <a:pt x="1123661" y="592524"/>
                    <a:pt x="1787690" y="665590"/>
                    <a:pt x="2411627" y="669435"/>
                  </a:cubicBezTo>
                  <a:cubicBezTo>
                    <a:pt x="3035563" y="673281"/>
                    <a:pt x="3852446" y="488694"/>
                    <a:pt x="4426267" y="479081"/>
                  </a:cubicBezTo>
                  <a:cubicBezTo>
                    <a:pt x="5000089" y="469467"/>
                    <a:pt x="5390989" y="498308"/>
                    <a:pt x="5854557" y="611752"/>
                  </a:cubicBezTo>
                  <a:cubicBezTo>
                    <a:pt x="6289151" y="718105"/>
                    <a:pt x="6970409" y="1019646"/>
                    <a:pt x="7173621" y="1138516"/>
                  </a:cubicBezTo>
                  <a:lnTo>
                    <a:pt x="7200900" y="1155519"/>
                  </a:lnTo>
                  <a:lnTo>
                    <a:pt x="0" y="11555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785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id="{A05C6732-98CF-3002-84EA-1C0615969835}"/>
                </a:ext>
              </a:extLst>
            </p:cNvPr>
            <p:cNvSpPr/>
            <p:nvPr/>
          </p:nvSpPr>
          <p:spPr>
            <a:xfrm>
              <a:off x="0" y="5893472"/>
              <a:ext cx="6092033" cy="955737"/>
            </a:xfrm>
            <a:custGeom>
              <a:avLst/>
              <a:gdLst>
                <a:gd name="connsiteX0" fmla="*/ 0 w 5609492"/>
                <a:gd name="connsiteY0" fmla="*/ 0 h 817684"/>
                <a:gd name="connsiteX1" fmla="*/ 2145323 w 5609492"/>
                <a:gd name="connsiteY1" fmla="*/ 685800 h 817684"/>
                <a:gd name="connsiteX2" fmla="*/ 4369777 w 5609492"/>
                <a:gd name="connsiteY2" fmla="*/ 105507 h 817684"/>
                <a:gd name="connsiteX3" fmla="*/ 5609492 w 5609492"/>
                <a:gd name="connsiteY3" fmla="*/ 817684 h 81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09492" h="817684">
                  <a:moveTo>
                    <a:pt x="0" y="0"/>
                  </a:moveTo>
                  <a:cubicBezTo>
                    <a:pt x="708513" y="334108"/>
                    <a:pt x="1417027" y="668216"/>
                    <a:pt x="2145323" y="685800"/>
                  </a:cubicBezTo>
                  <a:cubicBezTo>
                    <a:pt x="2873619" y="703384"/>
                    <a:pt x="3792416" y="83526"/>
                    <a:pt x="4369777" y="105507"/>
                  </a:cubicBezTo>
                  <a:cubicBezTo>
                    <a:pt x="4947139" y="127488"/>
                    <a:pt x="5372100" y="747346"/>
                    <a:pt x="5609492" y="817684"/>
                  </a:cubicBezTo>
                </a:path>
              </a:pathLst>
            </a:custGeom>
            <a:noFill/>
            <a:ln w="22225">
              <a:solidFill>
                <a:srgbClr val="CD58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1C0BAF8-A03D-A763-04BD-05E6C6E4EB49}"/>
              </a:ext>
            </a:extLst>
          </p:cNvPr>
          <p:cNvSpPr txBox="1"/>
          <p:nvPr/>
        </p:nvSpPr>
        <p:spPr>
          <a:xfrm>
            <a:off x="1189702" y="556145"/>
            <a:ext cx="7261764" cy="400110"/>
          </a:xfrm>
          <a:prstGeom prst="rect">
            <a:avLst/>
          </a:prstGeom>
          <a:solidFill>
            <a:srgbClr val="CC5733"/>
          </a:solidFill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 Amendment Regulations 2023</a:t>
            </a:r>
            <a:endParaRPr lang="en-AU" sz="2000" b="1" dirty="0">
              <a:solidFill>
                <a:schemeClr val="bg1"/>
              </a:solidFill>
              <a:latin typeface="Arial" panose="020B0604020202020204" pitchFamily="34" charset="0"/>
              <a:ea typeface="amyshandwriting" panose="02000603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663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D8A1757-254D-0F28-C9A4-09E69B425566}"/>
              </a:ext>
            </a:extLst>
          </p:cNvPr>
          <p:cNvSpPr/>
          <p:nvPr/>
        </p:nvSpPr>
        <p:spPr>
          <a:xfrm>
            <a:off x="1189702" y="1222937"/>
            <a:ext cx="8634316" cy="4472359"/>
          </a:xfrm>
          <a:prstGeom prst="roundRect">
            <a:avLst/>
          </a:prstGeom>
          <a:solidFill>
            <a:schemeClr val="bg2"/>
          </a:solidFill>
          <a:ln w="25400" cap="sq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180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indent="-288000" algn="just">
              <a:lnSpc>
                <a:spcPct val="107000"/>
              </a:lnSpc>
              <a:spcBef>
                <a:spcPts val="900"/>
              </a:spcBef>
              <a:buFont typeface="Symbol" panose="05050102010706020507" pitchFamily="18" charset="2"/>
              <a:buChar char="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Procedures for Committee for ancestral remains or secret &amp; sacred objects </a:t>
            </a:r>
          </a:p>
          <a:p>
            <a:pPr marL="288000" indent="-288000" algn="just">
              <a:lnSpc>
                <a:spcPct val="107000"/>
              </a:lnSpc>
              <a:spcBef>
                <a:spcPts val="900"/>
              </a:spcBef>
              <a:buFont typeface="Symbol" panose="05050102010706020507" pitchFamily="18" charset="2"/>
              <a:buChar char="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Transitioning of permits and plans to s18 consents and applications transitioned as s18 notices.</a:t>
            </a:r>
          </a:p>
          <a:p>
            <a:pPr marL="288000" indent="-288000" algn="just">
              <a:lnSpc>
                <a:spcPct val="107000"/>
              </a:lnSpc>
              <a:spcBef>
                <a:spcPts val="900"/>
              </a:spcBef>
              <a:buFont typeface="Symbol" panose="05050102010706020507" pitchFamily="18" charset="2"/>
              <a:buChar char="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Defences for activities undertaken under the 2021 Act</a:t>
            </a:r>
          </a:p>
          <a:p>
            <a:pPr marL="288000" indent="-288000" algn="just">
              <a:lnSpc>
                <a:spcPct val="107000"/>
              </a:lnSpc>
              <a:spcBef>
                <a:spcPts val="900"/>
              </a:spcBef>
              <a:buFont typeface="Symbol" panose="05050102010706020507" pitchFamily="18" charset="2"/>
              <a:buChar char="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Transfer of information from Directory </a:t>
            </a:r>
            <a:r>
              <a:rPr lang="en-AU" sz="20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to Register </a:t>
            </a:r>
            <a:endParaRPr lang="en-AU" sz="2000" dirty="0">
              <a:solidFill>
                <a:schemeClr val="tx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8000" indent="-288000" algn="just">
              <a:lnSpc>
                <a:spcPct val="107000"/>
              </a:lnSpc>
              <a:spcBef>
                <a:spcPts val="900"/>
              </a:spcBef>
              <a:buFont typeface="Symbol" panose="05050102010706020507" pitchFamily="18" charset="2"/>
              <a:buChar char="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Investigations for offences under the 2021 Act</a:t>
            </a:r>
          </a:p>
          <a:p>
            <a:pPr marL="288000" indent="-288000" algn="just">
              <a:lnSpc>
                <a:spcPct val="107000"/>
              </a:lnSpc>
              <a:spcBef>
                <a:spcPts val="900"/>
              </a:spcBef>
              <a:buFont typeface="Symbol" panose="05050102010706020507" pitchFamily="18" charset="2"/>
              <a:buChar char="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Actions and records of the ACMC to transfer to the new ACH Committee</a:t>
            </a:r>
            <a:endParaRPr lang="en-AU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AU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5564D02-45C7-AD04-0C8A-B6BD768017E4}"/>
              </a:ext>
            </a:extLst>
          </p:cNvPr>
          <p:cNvGrpSpPr/>
          <p:nvPr/>
        </p:nvGrpSpPr>
        <p:grpSpPr>
          <a:xfrm flipH="1">
            <a:off x="0" y="3316"/>
            <a:ext cx="7798777" cy="344203"/>
            <a:chOff x="2118946" y="1"/>
            <a:chExt cx="7798777" cy="518653"/>
          </a:xfrm>
        </p:grpSpPr>
        <p:sp>
          <p:nvSpPr>
            <p:cNvPr id="64" name="Freeform 3">
              <a:extLst>
                <a:ext uri="{FF2B5EF4-FFF2-40B4-BE49-F238E27FC236}">
                  <a16:creationId xmlns:a16="http://schemas.microsoft.com/office/drawing/2014/main" id="{C8A6EAB3-19F8-B3C4-B685-5AF3CC80CA0A}"/>
                </a:ext>
              </a:extLst>
            </p:cNvPr>
            <p:cNvSpPr/>
            <p:nvPr/>
          </p:nvSpPr>
          <p:spPr>
            <a:xfrm>
              <a:off x="3613638" y="1"/>
              <a:ext cx="6292362" cy="518653"/>
            </a:xfrm>
            <a:custGeom>
              <a:avLst/>
              <a:gdLst>
                <a:gd name="connsiteX0" fmla="*/ 0 w 7907359"/>
                <a:gd name="connsiteY0" fmla="*/ 0 h 1334171"/>
                <a:gd name="connsiteX1" fmla="*/ 7907359 w 7907359"/>
                <a:gd name="connsiteY1" fmla="*/ 0 h 1334171"/>
                <a:gd name="connsiteX2" fmla="*/ 7907359 w 7907359"/>
                <a:gd name="connsiteY2" fmla="*/ 514272 h 1334171"/>
                <a:gd name="connsiteX3" fmla="*/ 7877813 w 7907359"/>
                <a:gd name="connsiteY3" fmla="*/ 531080 h 1334171"/>
                <a:gd name="connsiteX4" fmla="*/ 7077537 w 7907359"/>
                <a:gd name="connsiteY4" fmla="*/ 653958 h 1334171"/>
                <a:gd name="connsiteX5" fmla="*/ 4923974 w 7907359"/>
                <a:gd name="connsiteY5" fmla="*/ 445910 h 1334171"/>
                <a:gd name="connsiteX6" fmla="*/ 2963489 w 7907359"/>
                <a:gd name="connsiteY6" fmla="*/ 1331597 h 1334171"/>
                <a:gd name="connsiteX7" fmla="*/ 245545 w 7907359"/>
                <a:gd name="connsiteY7" fmla="*/ 118979 h 1334171"/>
                <a:gd name="connsiteX8" fmla="*/ 60444 w 7907359"/>
                <a:gd name="connsiteY8" fmla="*/ 24551 h 1334171"/>
                <a:gd name="connsiteX9" fmla="*/ 0 w 7907359"/>
                <a:gd name="connsiteY9" fmla="*/ 0 h 133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7359" h="1334171">
                  <a:moveTo>
                    <a:pt x="0" y="0"/>
                  </a:moveTo>
                  <a:lnTo>
                    <a:pt x="7907359" y="0"/>
                  </a:lnTo>
                  <a:lnTo>
                    <a:pt x="7907359" y="514272"/>
                  </a:lnTo>
                  <a:lnTo>
                    <a:pt x="7877813" y="531080"/>
                  </a:lnTo>
                  <a:cubicBezTo>
                    <a:pt x="7702951" y="616621"/>
                    <a:pt x="7466477" y="651729"/>
                    <a:pt x="7077537" y="653958"/>
                  </a:cubicBezTo>
                  <a:cubicBezTo>
                    <a:pt x="6558949" y="656930"/>
                    <a:pt x="5609648" y="332971"/>
                    <a:pt x="4923974" y="445910"/>
                  </a:cubicBezTo>
                  <a:cubicBezTo>
                    <a:pt x="4238299" y="558850"/>
                    <a:pt x="3743228" y="1386086"/>
                    <a:pt x="2963489" y="1331597"/>
                  </a:cubicBezTo>
                  <a:cubicBezTo>
                    <a:pt x="2183751" y="1277109"/>
                    <a:pt x="699773" y="393403"/>
                    <a:pt x="245545" y="118979"/>
                  </a:cubicBezTo>
                  <a:cubicBezTo>
                    <a:pt x="188767" y="84676"/>
                    <a:pt x="125355" y="53314"/>
                    <a:pt x="60444" y="2455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D785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  <p:sp>
          <p:nvSpPr>
            <p:cNvPr id="65" name="Freeform 4">
              <a:extLst>
                <a:ext uri="{FF2B5EF4-FFF2-40B4-BE49-F238E27FC236}">
                  <a16:creationId xmlns:a16="http://schemas.microsoft.com/office/drawing/2014/main" id="{1DB140CA-0B7B-BF33-EDC6-64AD21041F4B}"/>
                </a:ext>
              </a:extLst>
            </p:cNvPr>
            <p:cNvSpPr/>
            <p:nvPr/>
          </p:nvSpPr>
          <p:spPr>
            <a:xfrm>
              <a:off x="2118946" y="8792"/>
              <a:ext cx="7798777" cy="509862"/>
            </a:xfrm>
            <a:custGeom>
              <a:avLst/>
              <a:gdLst>
                <a:gd name="connsiteX0" fmla="*/ 0 w 8994531"/>
                <a:gd name="connsiteY0" fmla="*/ 0 h 861646"/>
                <a:gd name="connsiteX1" fmla="*/ 1327639 w 8994531"/>
                <a:gd name="connsiteY1" fmla="*/ 580293 h 861646"/>
                <a:gd name="connsiteX2" fmla="*/ 2883877 w 8994531"/>
                <a:gd name="connsiteY2" fmla="*/ 817685 h 861646"/>
                <a:gd name="connsiteX3" fmla="*/ 5785339 w 8994531"/>
                <a:gd name="connsiteY3" fmla="*/ 254977 h 861646"/>
                <a:gd name="connsiteX4" fmla="*/ 8994531 w 8994531"/>
                <a:gd name="connsiteY4" fmla="*/ 861646 h 86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4531" h="861646">
                  <a:moveTo>
                    <a:pt x="0" y="0"/>
                  </a:moveTo>
                  <a:cubicBezTo>
                    <a:pt x="423496" y="222006"/>
                    <a:pt x="846993" y="444012"/>
                    <a:pt x="1327639" y="580293"/>
                  </a:cubicBezTo>
                  <a:cubicBezTo>
                    <a:pt x="1808285" y="716574"/>
                    <a:pt x="2140927" y="871904"/>
                    <a:pt x="2883877" y="817685"/>
                  </a:cubicBezTo>
                  <a:cubicBezTo>
                    <a:pt x="3626827" y="763466"/>
                    <a:pt x="4766897" y="247650"/>
                    <a:pt x="5785339" y="254977"/>
                  </a:cubicBezTo>
                  <a:cubicBezTo>
                    <a:pt x="6803781" y="262304"/>
                    <a:pt x="8459666" y="763465"/>
                    <a:pt x="8994531" y="861646"/>
                  </a:cubicBezTo>
                </a:path>
              </a:pathLst>
            </a:custGeom>
            <a:noFill/>
            <a:ln w="19050">
              <a:solidFill>
                <a:srgbClr val="CD58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69EB8B9-DE52-A470-78DF-B1CC750953FC}"/>
              </a:ext>
            </a:extLst>
          </p:cNvPr>
          <p:cNvGrpSpPr/>
          <p:nvPr/>
        </p:nvGrpSpPr>
        <p:grpSpPr>
          <a:xfrm flipH="1">
            <a:off x="4007224" y="5869641"/>
            <a:ext cx="8184776" cy="988359"/>
            <a:chOff x="0" y="5893472"/>
            <a:chExt cx="6092033" cy="979170"/>
          </a:xfrm>
        </p:grpSpPr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FE6E207C-C644-D777-80FF-937CB635AA1A}"/>
                </a:ext>
              </a:extLst>
            </p:cNvPr>
            <p:cNvSpPr/>
            <p:nvPr/>
          </p:nvSpPr>
          <p:spPr>
            <a:xfrm>
              <a:off x="0" y="6157675"/>
              <a:ext cx="5679831" cy="714967"/>
            </a:xfrm>
            <a:custGeom>
              <a:avLst/>
              <a:gdLst>
                <a:gd name="connsiteX0" fmla="*/ 0 w 7200900"/>
                <a:gd name="connsiteY0" fmla="*/ 0 h 1155519"/>
                <a:gd name="connsiteX1" fmla="*/ 69367 w 7200900"/>
                <a:gd name="connsiteY1" fmla="*/ 58365 h 1155519"/>
                <a:gd name="connsiteX2" fmla="*/ 682645 w 7200900"/>
                <a:gd name="connsiteY2" fmla="*/ 456007 h 1155519"/>
                <a:gd name="connsiteX3" fmla="*/ 2411627 w 7200900"/>
                <a:gd name="connsiteY3" fmla="*/ 669435 h 1155519"/>
                <a:gd name="connsiteX4" fmla="*/ 4426267 w 7200900"/>
                <a:gd name="connsiteY4" fmla="*/ 479081 h 1155519"/>
                <a:gd name="connsiteX5" fmla="*/ 5854557 w 7200900"/>
                <a:gd name="connsiteY5" fmla="*/ 611752 h 1155519"/>
                <a:gd name="connsiteX6" fmla="*/ 7173621 w 7200900"/>
                <a:gd name="connsiteY6" fmla="*/ 1138516 h 1155519"/>
                <a:gd name="connsiteX7" fmla="*/ 7200900 w 7200900"/>
                <a:gd name="connsiteY7" fmla="*/ 1155519 h 1155519"/>
                <a:gd name="connsiteX8" fmla="*/ 0 w 7200900"/>
                <a:gd name="connsiteY8" fmla="*/ 1155519 h 1155519"/>
                <a:gd name="connsiteX9" fmla="*/ 0 w 7200900"/>
                <a:gd name="connsiteY9" fmla="*/ 0 h 1155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00900" h="1155519">
                  <a:moveTo>
                    <a:pt x="0" y="0"/>
                  </a:moveTo>
                  <a:lnTo>
                    <a:pt x="69367" y="58365"/>
                  </a:lnTo>
                  <a:cubicBezTo>
                    <a:pt x="233172" y="201991"/>
                    <a:pt x="407010" y="370684"/>
                    <a:pt x="682645" y="456007"/>
                  </a:cubicBezTo>
                  <a:cubicBezTo>
                    <a:pt x="1123661" y="592524"/>
                    <a:pt x="1787690" y="665590"/>
                    <a:pt x="2411627" y="669435"/>
                  </a:cubicBezTo>
                  <a:cubicBezTo>
                    <a:pt x="3035563" y="673281"/>
                    <a:pt x="3852446" y="488694"/>
                    <a:pt x="4426267" y="479081"/>
                  </a:cubicBezTo>
                  <a:cubicBezTo>
                    <a:pt x="5000089" y="469467"/>
                    <a:pt x="5390989" y="498308"/>
                    <a:pt x="5854557" y="611752"/>
                  </a:cubicBezTo>
                  <a:cubicBezTo>
                    <a:pt x="6289151" y="718105"/>
                    <a:pt x="6970409" y="1019646"/>
                    <a:pt x="7173621" y="1138516"/>
                  </a:cubicBezTo>
                  <a:lnTo>
                    <a:pt x="7200900" y="1155519"/>
                  </a:lnTo>
                  <a:lnTo>
                    <a:pt x="0" y="11555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785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id="{A05C6732-98CF-3002-84EA-1C0615969835}"/>
                </a:ext>
              </a:extLst>
            </p:cNvPr>
            <p:cNvSpPr/>
            <p:nvPr/>
          </p:nvSpPr>
          <p:spPr>
            <a:xfrm>
              <a:off x="0" y="5893472"/>
              <a:ext cx="6092033" cy="955737"/>
            </a:xfrm>
            <a:custGeom>
              <a:avLst/>
              <a:gdLst>
                <a:gd name="connsiteX0" fmla="*/ 0 w 5609492"/>
                <a:gd name="connsiteY0" fmla="*/ 0 h 817684"/>
                <a:gd name="connsiteX1" fmla="*/ 2145323 w 5609492"/>
                <a:gd name="connsiteY1" fmla="*/ 685800 h 817684"/>
                <a:gd name="connsiteX2" fmla="*/ 4369777 w 5609492"/>
                <a:gd name="connsiteY2" fmla="*/ 105507 h 817684"/>
                <a:gd name="connsiteX3" fmla="*/ 5609492 w 5609492"/>
                <a:gd name="connsiteY3" fmla="*/ 817684 h 81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09492" h="817684">
                  <a:moveTo>
                    <a:pt x="0" y="0"/>
                  </a:moveTo>
                  <a:cubicBezTo>
                    <a:pt x="708513" y="334108"/>
                    <a:pt x="1417027" y="668216"/>
                    <a:pt x="2145323" y="685800"/>
                  </a:cubicBezTo>
                  <a:cubicBezTo>
                    <a:pt x="2873619" y="703384"/>
                    <a:pt x="3792416" y="83526"/>
                    <a:pt x="4369777" y="105507"/>
                  </a:cubicBezTo>
                  <a:cubicBezTo>
                    <a:pt x="4947139" y="127488"/>
                    <a:pt x="5372100" y="747346"/>
                    <a:pt x="5609492" y="817684"/>
                  </a:cubicBezTo>
                </a:path>
              </a:pathLst>
            </a:custGeom>
            <a:noFill/>
            <a:ln w="22225">
              <a:solidFill>
                <a:srgbClr val="CD58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1C0BAF8-A03D-A763-04BD-05E6C6E4EB49}"/>
              </a:ext>
            </a:extLst>
          </p:cNvPr>
          <p:cNvSpPr txBox="1"/>
          <p:nvPr/>
        </p:nvSpPr>
        <p:spPr>
          <a:xfrm>
            <a:off x="1189702" y="556145"/>
            <a:ext cx="7261764" cy="400110"/>
          </a:xfrm>
          <a:prstGeom prst="rect">
            <a:avLst/>
          </a:prstGeom>
          <a:solidFill>
            <a:srgbClr val="CC5733"/>
          </a:solidFill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 Transitional Regulations 2023</a:t>
            </a:r>
            <a:endParaRPr lang="en-AU" sz="2000" b="1" dirty="0">
              <a:solidFill>
                <a:schemeClr val="bg1"/>
              </a:solidFill>
              <a:latin typeface="Arial" panose="020B0604020202020204" pitchFamily="34" charset="0"/>
              <a:ea typeface="amyshandwriting" panose="02000603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835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D8A1757-254D-0F28-C9A4-09E69B425566}"/>
              </a:ext>
            </a:extLst>
          </p:cNvPr>
          <p:cNvSpPr/>
          <p:nvPr/>
        </p:nvSpPr>
        <p:spPr>
          <a:xfrm>
            <a:off x="1189702" y="1386130"/>
            <a:ext cx="8634316" cy="4821629"/>
          </a:xfrm>
          <a:prstGeom prst="roundRect">
            <a:avLst/>
          </a:prstGeom>
          <a:solidFill>
            <a:schemeClr val="bg2"/>
          </a:solidFill>
          <a:ln w="25400" cap="sq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180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indent="-288000" algn="just">
              <a:lnSpc>
                <a:spcPct val="107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Set out the fees for section 18 notices and section 16 applications </a:t>
            </a:r>
            <a:endParaRPr lang="en-AU" sz="2000" dirty="0">
              <a:solidFill>
                <a:schemeClr val="tx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8000" lvl="0" indent="-288000" algn="just">
              <a:lnSpc>
                <a:spcPct val="107000"/>
              </a:lnSpc>
              <a:spcBef>
                <a:spcPts val="900"/>
              </a:spcBef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Commercial and Government proponents: </a:t>
            </a:r>
            <a:endParaRPr lang="en-AU" sz="2000" dirty="0">
              <a:solidFill>
                <a:schemeClr val="tx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864000" lvl="0" indent="-288000" algn="just">
              <a:lnSpc>
                <a:spcPct val="107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$250 application fee</a:t>
            </a:r>
            <a:endParaRPr lang="en-AU" sz="2000" dirty="0">
              <a:solidFill>
                <a:schemeClr val="tx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864000" lvl="0" indent="-288000" algn="just">
              <a:lnSpc>
                <a:spcPct val="107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$5,096 multiplied by the number of identified places (s18) and proposed investigation sites (s16)</a:t>
            </a:r>
            <a:endParaRPr lang="en-AU" sz="2000" dirty="0">
              <a:solidFill>
                <a:schemeClr val="tx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88000" indent="-288000" algn="just">
              <a:lnSpc>
                <a:spcPct val="107000"/>
              </a:lnSpc>
              <a:spcBef>
                <a:spcPts val="900"/>
              </a:spcBef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Individuals, small business and not-for-profit organisations: $250 application fee only</a:t>
            </a:r>
          </a:p>
          <a:p>
            <a:pPr marL="288000" indent="-288000" algn="just">
              <a:lnSpc>
                <a:spcPct val="107000"/>
              </a:lnSpc>
              <a:spcBef>
                <a:spcPts val="900"/>
              </a:spcBef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Exemption for Aboriginal corporations undertaking NFP activities</a:t>
            </a:r>
          </a:p>
          <a:p>
            <a:pPr marL="288000" indent="-288000" algn="just">
              <a:lnSpc>
                <a:spcPct val="107000"/>
              </a:lnSpc>
              <a:spcBef>
                <a:spcPts val="900"/>
              </a:spcBef>
              <a:buFont typeface="Symbol" panose="05050102010706020507" pitchFamily="18" charset="2"/>
              <a:buChar char="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DG power to waive, reduce or refund fees or extend time to pay</a:t>
            </a:r>
          </a:p>
          <a:p>
            <a:pPr marL="864000" indent="-288000" algn="just">
              <a:lnSpc>
                <a:spcPct val="107000"/>
              </a:lnSpc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685800" algn="l"/>
              </a:tabLst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e.g. disproportionate cost impacting project viability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5564D02-45C7-AD04-0C8A-B6BD768017E4}"/>
              </a:ext>
            </a:extLst>
          </p:cNvPr>
          <p:cNvGrpSpPr/>
          <p:nvPr/>
        </p:nvGrpSpPr>
        <p:grpSpPr>
          <a:xfrm flipH="1">
            <a:off x="0" y="3316"/>
            <a:ext cx="7798777" cy="344203"/>
            <a:chOff x="2118946" y="1"/>
            <a:chExt cx="7798777" cy="518653"/>
          </a:xfrm>
        </p:grpSpPr>
        <p:sp>
          <p:nvSpPr>
            <p:cNvPr id="64" name="Freeform 3">
              <a:extLst>
                <a:ext uri="{FF2B5EF4-FFF2-40B4-BE49-F238E27FC236}">
                  <a16:creationId xmlns:a16="http://schemas.microsoft.com/office/drawing/2014/main" id="{C8A6EAB3-19F8-B3C4-B685-5AF3CC80CA0A}"/>
                </a:ext>
              </a:extLst>
            </p:cNvPr>
            <p:cNvSpPr/>
            <p:nvPr/>
          </p:nvSpPr>
          <p:spPr>
            <a:xfrm>
              <a:off x="3613638" y="1"/>
              <a:ext cx="6292362" cy="518653"/>
            </a:xfrm>
            <a:custGeom>
              <a:avLst/>
              <a:gdLst>
                <a:gd name="connsiteX0" fmla="*/ 0 w 7907359"/>
                <a:gd name="connsiteY0" fmla="*/ 0 h 1334171"/>
                <a:gd name="connsiteX1" fmla="*/ 7907359 w 7907359"/>
                <a:gd name="connsiteY1" fmla="*/ 0 h 1334171"/>
                <a:gd name="connsiteX2" fmla="*/ 7907359 w 7907359"/>
                <a:gd name="connsiteY2" fmla="*/ 514272 h 1334171"/>
                <a:gd name="connsiteX3" fmla="*/ 7877813 w 7907359"/>
                <a:gd name="connsiteY3" fmla="*/ 531080 h 1334171"/>
                <a:gd name="connsiteX4" fmla="*/ 7077537 w 7907359"/>
                <a:gd name="connsiteY4" fmla="*/ 653958 h 1334171"/>
                <a:gd name="connsiteX5" fmla="*/ 4923974 w 7907359"/>
                <a:gd name="connsiteY5" fmla="*/ 445910 h 1334171"/>
                <a:gd name="connsiteX6" fmla="*/ 2963489 w 7907359"/>
                <a:gd name="connsiteY6" fmla="*/ 1331597 h 1334171"/>
                <a:gd name="connsiteX7" fmla="*/ 245545 w 7907359"/>
                <a:gd name="connsiteY7" fmla="*/ 118979 h 1334171"/>
                <a:gd name="connsiteX8" fmla="*/ 60444 w 7907359"/>
                <a:gd name="connsiteY8" fmla="*/ 24551 h 1334171"/>
                <a:gd name="connsiteX9" fmla="*/ 0 w 7907359"/>
                <a:gd name="connsiteY9" fmla="*/ 0 h 133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7359" h="1334171">
                  <a:moveTo>
                    <a:pt x="0" y="0"/>
                  </a:moveTo>
                  <a:lnTo>
                    <a:pt x="7907359" y="0"/>
                  </a:lnTo>
                  <a:lnTo>
                    <a:pt x="7907359" y="514272"/>
                  </a:lnTo>
                  <a:lnTo>
                    <a:pt x="7877813" y="531080"/>
                  </a:lnTo>
                  <a:cubicBezTo>
                    <a:pt x="7702951" y="616621"/>
                    <a:pt x="7466477" y="651729"/>
                    <a:pt x="7077537" y="653958"/>
                  </a:cubicBezTo>
                  <a:cubicBezTo>
                    <a:pt x="6558949" y="656930"/>
                    <a:pt x="5609648" y="332971"/>
                    <a:pt x="4923974" y="445910"/>
                  </a:cubicBezTo>
                  <a:cubicBezTo>
                    <a:pt x="4238299" y="558850"/>
                    <a:pt x="3743228" y="1386086"/>
                    <a:pt x="2963489" y="1331597"/>
                  </a:cubicBezTo>
                  <a:cubicBezTo>
                    <a:pt x="2183751" y="1277109"/>
                    <a:pt x="699773" y="393403"/>
                    <a:pt x="245545" y="118979"/>
                  </a:cubicBezTo>
                  <a:cubicBezTo>
                    <a:pt x="188767" y="84676"/>
                    <a:pt x="125355" y="53314"/>
                    <a:pt x="60444" y="2455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D785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  <p:sp>
          <p:nvSpPr>
            <p:cNvPr id="65" name="Freeform 4">
              <a:extLst>
                <a:ext uri="{FF2B5EF4-FFF2-40B4-BE49-F238E27FC236}">
                  <a16:creationId xmlns:a16="http://schemas.microsoft.com/office/drawing/2014/main" id="{1DB140CA-0B7B-BF33-EDC6-64AD21041F4B}"/>
                </a:ext>
              </a:extLst>
            </p:cNvPr>
            <p:cNvSpPr/>
            <p:nvPr/>
          </p:nvSpPr>
          <p:spPr>
            <a:xfrm>
              <a:off x="2118946" y="8792"/>
              <a:ext cx="7798777" cy="509862"/>
            </a:xfrm>
            <a:custGeom>
              <a:avLst/>
              <a:gdLst>
                <a:gd name="connsiteX0" fmla="*/ 0 w 8994531"/>
                <a:gd name="connsiteY0" fmla="*/ 0 h 861646"/>
                <a:gd name="connsiteX1" fmla="*/ 1327639 w 8994531"/>
                <a:gd name="connsiteY1" fmla="*/ 580293 h 861646"/>
                <a:gd name="connsiteX2" fmla="*/ 2883877 w 8994531"/>
                <a:gd name="connsiteY2" fmla="*/ 817685 h 861646"/>
                <a:gd name="connsiteX3" fmla="*/ 5785339 w 8994531"/>
                <a:gd name="connsiteY3" fmla="*/ 254977 h 861646"/>
                <a:gd name="connsiteX4" fmla="*/ 8994531 w 8994531"/>
                <a:gd name="connsiteY4" fmla="*/ 861646 h 86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4531" h="861646">
                  <a:moveTo>
                    <a:pt x="0" y="0"/>
                  </a:moveTo>
                  <a:cubicBezTo>
                    <a:pt x="423496" y="222006"/>
                    <a:pt x="846993" y="444012"/>
                    <a:pt x="1327639" y="580293"/>
                  </a:cubicBezTo>
                  <a:cubicBezTo>
                    <a:pt x="1808285" y="716574"/>
                    <a:pt x="2140927" y="871904"/>
                    <a:pt x="2883877" y="817685"/>
                  </a:cubicBezTo>
                  <a:cubicBezTo>
                    <a:pt x="3626827" y="763466"/>
                    <a:pt x="4766897" y="247650"/>
                    <a:pt x="5785339" y="254977"/>
                  </a:cubicBezTo>
                  <a:cubicBezTo>
                    <a:pt x="6803781" y="262304"/>
                    <a:pt x="8459666" y="763465"/>
                    <a:pt x="8994531" y="861646"/>
                  </a:cubicBezTo>
                </a:path>
              </a:pathLst>
            </a:custGeom>
            <a:noFill/>
            <a:ln w="19050">
              <a:solidFill>
                <a:srgbClr val="CD58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69EB8B9-DE52-A470-78DF-B1CC750953FC}"/>
              </a:ext>
            </a:extLst>
          </p:cNvPr>
          <p:cNvGrpSpPr/>
          <p:nvPr/>
        </p:nvGrpSpPr>
        <p:grpSpPr>
          <a:xfrm flipH="1">
            <a:off x="4007224" y="5869641"/>
            <a:ext cx="8184776" cy="988359"/>
            <a:chOff x="0" y="5893472"/>
            <a:chExt cx="6092033" cy="979170"/>
          </a:xfrm>
        </p:grpSpPr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FE6E207C-C644-D777-80FF-937CB635AA1A}"/>
                </a:ext>
              </a:extLst>
            </p:cNvPr>
            <p:cNvSpPr/>
            <p:nvPr/>
          </p:nvSpPr>
          <p:spPr>
            <a:xfrm>
              <a:off x="0" y="6157675"/>
              <a:ext cx="5679831" cy="714967"/>
            </a:xfrm>
            <a:custGeom>
              <a:avLst/>
              <a:gdLst>
                <a:gd name="connsiteX0" fmla="*/ 0 w 7200900"/>
                <a:gd name="connsiteY0" fmla="*/ 0 h 1155519"/>
                <a:gd name="connsiteX1" fmla="*/ 69367 w 7200900"/>
                <a:gd name="connsiteY1" fmla="*/ 58365 h 1155519"/>
                <a:gd name="connsiteX2" fmla="*/ 682645 w 7200900"/>
                <a:gd name="connsiteY2" fmla="*/ 456007 h 1155519"/>
                <a:gd name="connsiteX3" fmla="*/ 2411627 w 7200900"/>
                <a:gd name="connsiteY3" fmla="*/ 669435 h 1155519"/>
                <a:gd name="connsiteX4" fmla="*/ 4426267 w 7200900"/>
                <a:gd name="connsiteY4" fmla="*/ 479081 h 1155519"/>
                <a:gd name="connsiteX5" fmla="*/ 5854557 w 7200900"/>
                <a:gd name="connsiteY5" fmla="*/ 611752 h 1155519"/>
                <a:gd name="connsiteX6" fmla="*/ 7173621 w 7200900"/>
                <a:gd name="connsiteY6" fmla="*/ 1138516 h 1155519"/>
                <a:gd name="connsiteX7" fmla="*/ 7200900 w 7200900"/>
                <a:gd name="connsiteY7" fmla="*/ 1155519 h 1155519"/>
                <a:gd name="connsiteX8" fmla="*/ 0 w 7200900"/>
                <a:gd name="connsiteY8" fmla="*/ 1155519 h 1155519"/>
                <a:gd name="connsiteX9" fmla="*/ 0 w 7200900"/>
                <a:gd name="connsiteY9" fmla="*/ 0 h 1155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00900" h="1155519">
                  <a:moveTo>
                    <a:pt x="0" y="0"/>
                  </a:moveTo>
                  <a:lnTo>
                    <a:pt x="69367" y="58365"/>
                  </a:lnTo>
                  <a:cubicBezTo>
                    <a:pt x="233172" y="201991"/>
                    <a:pt x="407010" y="370684"/>
                    <a:pt x="682645" y="456007"/>
                  </a:cubicBezTo>
                  <a:cubicBezTo>
                    <a:pt x="1123661" y="592524"/>
                    <a:pt x="1787690" y="665590"/>
                    <a:pt x="2411627" y="669435"/>
                  </a:cubicBezTo>
                  <a:cubicBezTo>
                    <a:pt x="3035563" y="673281"/>
                    <a:pt x="3852446" y="488694"/>
                    <a:pt x="4426267" y="479081"/>
                  </a:cubicBezTo>
                  <a:cubicBezTo>
                    <a:pt x="5000089" y="469467"/>
                    <a:pt x="5390989" y="498308"/>
                    <a:pt x="5854557" y="611752"/>
                  </a:cubicBezTo>
                  <a:cubicBezTo>
                    <a:pt x="6289151" y="718105"/>
                    <a:pt x="6970409" y="1019646"/>
                    <a:pt x="7173621" y="1138516"/>
                  </a:cubicBezTo>
                  <a:lnTo>
                    <a:pt x="7200900" y="1155519"/>
                  </a:lnTo>
                  <a:lnTo>
                    <a:pt x="0" y="11555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785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id="{A05C6732-98CF-3002-84EA-1C0615969835}"/>
                </a:ext>
              </a:extLst>
            </p:cNvPr>
            <p:cNvSpPr/>
            <p:nvPr/>
          </p:nvSpPr>
          <p:spPr>
            <a:xfrm>
              <a:off x="0" y="5893472"/>
              <a:ext cx="6092033" cy="955737"/>
            </a:xfrm>
            <a:custGeom>
              <a:avLst/>
              <a:gdLst>
                <a:gd name="connsiteX0" fmla="*/ 0 w 5609492"/>
                <a:gd name="connsiteY0" fmla="*/ 0 h 817684"/>
                <a:gd name="connsiteX1" fmla="*/ 2145323 w 5609492"/>
                <a:gd name="connsiteY1" fmla="*/ 685800 h 817684"/>
                <a:gd name="connsiteX2" fmla="*/ 4369777 w 5609492"/>
                <a:gd name="connsiteY2" fmla="*/ 105507 h 817684"/>
                <a:gd name="connsiteX3" fmla="*/ 5609492 w 5609492"/>
                <a:gd name="connsiteY3" fmla="*/ 817684 h 81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09492" h="817684">
                  <a:moveTo>
                    <a:pt x="0" y="0"/>
                  </a:moveTo>
                  <a:cubicBezTo>
                    <a:pt x="708513" y="334108"/>
                    <a:pt x="1417027" y="668216"/>
                    <a:pt x="2145323" y="685800"/>
                  </a:cubicBezTo>
                  <a:cubicBezTo>
                    <a:pt x="2873619" y="703384"/>
                    <a:pt x="3792416" y="83526"/>
                    <a:pt x="4369777" y="105507"/>
                  </a:cubicBezTo>
                  <a:cubicBezTo>
                    <a:pt x="4947139" y="127488"/>
                    <a:pt x="5372100" y="747346"/>
                    <a:pt x="5609492" y="817684"/>
                  </a:cubicBezTo>
                </a:path>
              </a:pathLst>
            </a:custGeom>
            <a:noFill/>
            <a:ln w="22225">
              <a:solidFill>
                <a:srgbClr val="CD58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1C0BAF8-A03D-A763-04BD-05E6C6E4EB49}"/>
              </a:ext>
            </a:extLst>
          </p:cNvPr>
          <p:cNvSpPr txBox="1"/>
          <p:nvPr/>
        </p:nvSpPr>
        <p:spPr>
          <a:xfrm>
            <a:off x="1189702" y="556145"/>
            <a:ext cx="7261764" cy="400110"/>
          </a:xfrm>
          <a:prstGeom prst="rect">
            <a:avLst/>
          </a:prstGeom>
          <a:solidFill>
            <a:srgbClr val="CC5733"/>
          </a:solidFill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 Fees Regulations 2023</a:t>
            </a:r>
            <a:endParaRPr lang="en-AU" sz="2000" b="1" dirty="0">
              <a:solidFill>
                <a:schemeClr val="bg1"/>
              </a:solidFill>
              <a:latin typeface="Arial" panose="020B0604020202020204" pitchFamily="34" charset="0"/>
              <a:ea typeface="amyshandwriting" panose="02000603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200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D8A1757-254D-0F28-C9A4-09E69B425566}"/>
              </a:ext>
            </a:extLst>
          </p:cNvPr>
          <p:cNvSpPr/>
          <p:nvPr/>
        </p:nvSpPr>
        <p:spPr>
          <a:xfrm>
            <a:off x="1189702" y="1222937"/>
            <a:ext cx="8634316" cy="4568263"/>
          </a:xfrm>
          <a:prstGeom prst="roundRect">
            <a:avLst/>
          </a:prstGeom>
          <a:solidFill>
            <a:schemeClr val="bg2"/>
          </a:solidFill>
          <a:ln w="25400" cap="sq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180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indent="-288000" algn="just">
              <a:lnSpc>
                <a:spcPct val="107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Steps for landowners to assess potential for impact</a:t>
            </a:r>
          </a:p>
          <a:p>
            <a:pPr marL="288000" indent="-288000" algn="just">
              <a:lnSpc>
                <a:spcPct val="107000"/>
              </a:lnSpc>
              <a:spcBef>
                <a:spcPts val="900"/>
              </a:spcBef>
              <a:buFont typeface="Symbol" panose="05050102010706020507" pitchFamily="18" charset="2"/>
              <a:buChar char="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What happens if there is an Aboriginal site</a:t>
            </a:r>
          </a:p>
          <a:p>
            <a:pPr marL="288000" indent="-288000" algn="just">
              <a:lnSpc>
                <a:spcPct val="107000"/>
              </a:lnSpc>
              <a:spcBef>
                <a:spcPts val="900"/>
              </a:spcBef>
              <a:buFont typeface="Symbol" panose="05050102010706020507" pitchFamily="18" charset="2"/>
              <a:buChar char="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Section 18 application process, including information required</a:t>
            </a:r>
          </a:p>
          <a:p>
            <a:pPr marL="288000" indent="-288000" algn="just">
              <a:lnSpc>
                <a:spcPct val="107000"/>
              </a:lnSpc>
              <a:spcBef>
                <a:spcPts val="900"/>
              </a:spcBef>
              <a:buFont typeface="Symbol" panose="05050102010706020507" pitchFamily="18" charset="2"/>
              <a:buChar char="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Timeframes</a:t>
            </a:r>
          </a:p>
          <a:p>
            <a:pPr marL="288000" indent="-288000" algn="just">
              <a:lnSpc>
                <a:spcPct val="107000"/>
              </a:lnSpc>
              <a:spcBef>
                <a:spcPts val="900"/>
              </a:spcBef>
              <a:buFont typeface="Symbol" panose="05050102010706020507" pitchFamily="18" charset="2"/>
              <a:buChar char="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Consultation </a:t>
            </a:r>
          </a:p>
          <a:p>
            <a:pPr marL="288000" indent="-288000" algn="just">
              <a:lnSpc>
                <a:spcPct val="107000"/>
              </a:lnSpc>
              <a:spcBef>
                <a:spcPts val="900"/>
              </a:spcBef>
              <a:buFont typeface="Symbol" panose="05050102010706020507" pitchFamily="18" charset="2"/>
              <a:buChar char="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ACH Committee and Minister roles</a:t>
            </a:r>
          </a:p>
          <a:p>
            <a:pPr marL="288000" indent="-288000" algn="just">
              <a:lnSpc>
                <a:spcPct val="107000"/>
              </a:lnSpc>
              <a:spcBef>
                <a:spcPts val="900"/>
              </a:spcBef>
              <a:buFont typeface="Symbol" panose="05050102010706020507" pitchFamily="18" charset="2"/>
              <a:buChar char="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Obligations to report </a:t>
            </a:r>
          </a:p>
          <a:p>
            <a:pPr marL="288000" indent="-288000" algn="just">
              <a:lnSpc>
                <a:spcPct val="107000"/>
              </a:lnSpc>
              <a:spcBef>
                <a:spcPts val="90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Consent holder requirements re new information</a:t>
            </a:r>
          </a:p>
          <a:p>
            <a:pPr marL="288000" indent="-288000" algn="just">
              <a:lnSpc>
                <a:spcPct val="107000"/>
              </a:lnSpc>
              <a:spcBef>
                <a:spcPts val="90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Right of review and Premier’s call-in power</a:t>
            </a:r>
          </a:p>
          <a:p>
            <a:pPr marL="288000" indent="-288000" algn="just">
              <a:lnSpc>
                <a:spcPct val="107000"/>
              </a:lnSpc>
              <a:spcBef>
                <a:spcPts val="900"/>
              </a:spcBef>
              <a:buFont typeface="Symbol" panose="05050102010706020507" pitchFamily="18" charset="2"/>
              <a:buChar char="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Transfer of consent on change of land ownership</a:t>
            </a:r>
            <a:endParaRPr lang="en-AU" dirty="0">
              <a:solidFill>
                <a:schemeClr val="tx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5564D02-45C7-AD04-0C8A-B6BD768017E4}"/>
              </a:ext>
            </a:extLst>
          </p:cNvPr>
          <p:cNvGrpSpPr/>
          <p:nvPr/>
        </p:nvGrpSpPr>
        <p:grpSpPr>
          <a:xfrm flipH="1">
            <a:off x="0" y="3316"/>
            <a:ext cx="7798777" cy="344203"/>
            <a:chOff x="2118946" y="1"/>
            <a:chExt cx="7798777" cy="518653"/>
          </a:xfrm>
        </p:grpSpPr>
        <p:sp>
          <p:nvSpPr>
            <p:cNvPr id="64" name="Freeform 3">
              <a:extLst>
                <a:ext uri="{FF2B5EF4-FFF2-40B4-BE49-F238E27FC236}">
                  <a16:creationId xmlns:a16="http://schemas.microsoft.com/office/drawing/2014/main" id="{C8A6EAB3-19F8-B3C4-B685-5AF3CC80CA0A}"/>
                </a:ext>
              </a:extLst>
            </p:cNvPr>
            <p:cNvSpPr/>
            <p:nvPr/>
          </p:nvSpPr>
          <p:spPr>
            <a:xfrm>
              <a:off x="3613638" y="1"/>
              <a:ext cx="6292362" cy="518653"/>
            </a:xfrm>
            <a:custGeom>
              <a:avLst/>
              <a:gdLst>
                <a:gd name="connsiteX0" fmla="*/ 0 w 7907359"/>
                <a:gd name="connsiteY0" fmla="*/ 0 h 1334171"/>
                <a:gd name="connsiteX1" fmla="*/ 7907359 w 7907359"/>
                <a:gd name="connsiteY1" fmla="*/ 0 h 1334171"/>
                <a:gd name="connsiteX2" fmla="*/ 7907359 w 7907359"/>
                <a:gd name="connsiteY2" fmla="*/ 514272 h 1334171"/>
                <a:gd name="connsiteX3" fmla="*/ 7877813 w 7907359"/>
                <a:gd name="connsiteY3" fmla="*/ 531080 h 1334171"/>
                <a:gd name="connsiteX4" fmla="*/ 7077537 w 7907359"/>
                <a:gd name="connsiteY4" fmla="*/ 653958 h 1334171"/>
                <a:gd name="connsiteX5" fmla="*/ 4923974 w 7907359"/>
                <a:gd name="connsiteY5" fmla="*/ 445910 h 1334171"/>
                <a:gd name="connsiteX6" fmla="*/ 2963489 w 7907359"/>
                <a:gd name="connsiteY6" fmla="*/ 1331597 h 1334171"/>
                <a:gd name="connsiteX7" fmla="*/ 245545 w 7907359"/>
                <a:gd name="connsiteY7" fmla="*/ 118979 h 1334171"/>
                <a:gd name="connsiteX8" fmla="*/ 60444 w 7907359"/>
                <a:gd name="connsiteY8" fmla="*/ 24551 h 1334171"/>
                <a:gd name="connsiteX9" fmla="*/ 0 w 7907359"/>
                <a:gd name="connsiteY9" fmla="*/ 0 h 133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7359" h="1334171">
                  <a:moveTo>
                    <a:pt x="0" y="0"/>
                  </a:moveTo>
                  <a:lnTo>
                    <a:pt x="7907359" y="0"/>
                  </a:lnTo>
                  <a:lnTo>
                    <a:pt x="7907359" y="514272"/>
                  </a:lnTo>
                  <a:lnTo>
                    <a:pt x="7877813" y="531080"/>
                  </a:lnTo>
                  <a:cubicBezTo>
                    <a:pt x="7702951" y="616621"/>
                    <a:pt x="7466477" y="651729"/>
                    <a:pt x="7077537" y="653958"/>
                  </a:cubicBezTo>
                  <a:cubicBezTo>
                    <a:pt x="6558949" y="656930"/>
                    <a:pt x="5609648" y="332971"/>
                    <a:pt x="4923974" y="445910"/>
                  </a:cubicBezTo>
                  <a:cubicBezTo>
                    <a:pt x="4238299" y="558850"/>
                    <a:pt x="3743228" y="1386086"/>
                    <a:pt x="2963489" y="1331597"/>
                  </a:cubicBezTo>
                  <a:cubicBezTo>
                    <a:pt x="2183751" y="1277109"/>
                    <a:pt x="699773" y="393403"/>
                    <a:pt x="245545" y="118979"/>
                  </a:cubicBezTo>
                  <a:cubicBezTo>
                    <a:pt x="188767" y="84676"/>
                    <a:pt x="125355" y="53314"/>
                    <a:pt x="60444" y="2455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D785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  <p:sp>
          <p:nvSpPr>
            <p:cNvPr id="65" name="Freeform 4">
              <a:extLst>
                <a:ext uri="{FF2B5EF4-FFF2-40B4-BE49-F238E27FC236}">
                  <a16:creationId xmlns:a16="http://schemas.microsoft.com/office/drawing/2014/main" id="{1DB140CA-0B7B-BF33-EDC6-64AD21041F4B}"/>
                </a:ext>
              </a:extLst>
            </p:cNvPr>
            <p:cNvSpPr/>
            <p:nvPr/>
          </p:nvSpPr>
          <p:spPr>
            <a:xfrm>
              <a:off x="2118946" y="8792"/>
              <a:ext cx="7798777" cy="509862"/>
            </a:xfrm>
            <a:custGeom>
              <a:avLst/>
              <a:gdLst>
                <a:gd name="connsiteX0" fmla="*/ 0 w 8994531"/>
                <a:gd name="connsiteY0" fmla="*/ 0 h 861646"/>
                <a:gd name="connsiteX1" fmla="*/ 1327639 w 8994531"/>
                <a:gd name="connsiteY1" fmla="*/ 580293 h 861646"/>
                <a:gd name="connsiteX2" fmla="*/ 2883877 w 8994531"/>
                <a:gd name="connsiteY2" fmla="*/ 817685 h 861646"/>
                <a:gd name="connsiteX3" fmla="*/ 5785339 w 8994531"/>
                <a:gd name="connsiteY3" fmla="*/ 254977 h 861646"/>
                <a:gd name="connsiteX4" fmla="*/ 8994531 w 8994531"/>
                <a:gd name="connsiteY4" fmla="*/ 861646 h 86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4531" h="861646">
                  <a:moveTo>
                    <a:pt x="0" y="0"/>
                  </a:moveTo>
                  <a:cubicBezTo>
                    <a:pt x="423496" y="222006"/>
                    <a:pt x="846993" y="444012"/>
                    <a:pt x="1327639" y="580293"/>
                  </a:cubicBezTo>
                  <a:cubicBezTo>
                    <a:pt x="1808285" y="716574"/>
                    <a:pt x="2140927" y="871904"/>
                    <a:pt x="2883877" y="817685"/>
                  </a:cubicBezTo>
                  <a:cubicBezTo>
                    <a:pt x="3626827" y="763466"/>
                    <a:pt x="4766897" y="247650"/>
                    <a:pt x="5785339" y="254977"/>
                  </a:cubicBezTo>
                  <a:cubicBezTo>
                    <a:pt x="6803781" y="262304"/>
                    <a:pt x="8459666" y="763465"/>
                    <a:pt x="8994531" y="861646"/>
                  </a:cubicBezTo>
                </a:path>
              </a:pathLst>
            </a:custGeom>
            <a:noFill/>
            <a:ln w="19050">
              <a:solidFill>
                <a:srgbClr val="CD58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69EB8B9-DE52-A470-78DF-B1CC750953FC}"/>
              </a:ext>
            </a:extLst>
          </p:cNvPr>
          <p:cNvGrpSpPr/>
          <p:nvPr/>
        </p:nvGrpSpPr>
        <p:grpSpPr>
          <a:xfrm flipH="1">
            <a:off x="4007224" y="5869641"/>
            <a:ext cx="8184776" cy="988359"/>
            <a:chOff x="0" y="5893472"/>
            <a:chExt cx="6092033" cy="979170"/>
          </a:xfrm>
        </p:grpSpPr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FE6E207C-C644-D777-80FF-937CB635AA1A}"/>
                </a:ext>
              </a:extLst>
            </p:cNvPr>
            <p:cNvSpPr/>
            <p:nvPr/>
          </p:nvSpPr>
          <p:spPr>
            <a:xfrm>
              <a:off x="0" y="6157675"/>
              <a:ext cx="5679831" cy="714967"/>
            </a:xfrm>
            <a:custGeom>
              <a:avLst/>
              <a:gdLst>
                <a:gd name="connsiteX0" fmla="*/ 0 w 7200900"/>
                <a:gd name="connsiteY0" fmla="*/ 0 h 1155519"/>
                <a:gd name="connsiteX1" fmla="*/ 69367 w 7200900"/>
                <a:gd name="connsiteY1" fmla="*/ 58365 h 1155519"/>
                <a:gd name="connsiteX2" fmla="*/ 682645 w 7200900"/>
                <a:gd name="connsiteY2" fmla="*/ 456007 h 1155519"/>
                <a:gd name="connsiteX3" fmla="*/ 2411627 w 7200900"/>
                <a:gd name="connsiteY3" fmla="*/ 669435 h 1155519"/>
                <a:gd name="connsiteX4" fmla="*/ 4426267 w 7200900"/>
                <a:gd name="connsiteY4" fmla="*/ 479081 h 1155519"/>
                <a:gd name="connsiteX5" fmla="*/ 5854557 w 7200900"/>
                <a:gd name="connsiteY5" fmla="*/ 611752 h 1155519"/>
                <a:gd name="connsiteX6" fmla="*/ 7173621 w 7200900"/>
                <a:gd name="connsiteY6" fmla="*/ 1138516 h 1155519"/>
                <a:gd name="connsiteX7" fmla="*/ 7200900 w 7200900"/>
                <a:gd name="connsiteY7" fmla="*/ 1155519 h 1155519"/>
                <a:gd name="connsiteX8" fmla="*/ 0 w 7200900"/>
                <a:gd name="connsiteY8" fmla="*/ 1155519 h 1155519"/>
                <a:gd name="connsiteX9" fmla="*/ 0 w 7200900"/>
                <a:gd name="connsiteY9" fmla="*/ 0 h 1155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00900" h="1155519">
                  <a:moveTo>
                    <a:pt x="0" y="0"/>
                  </a:moveTo>
                  <a:lnTo>
                    <a:pt x="69367" y="58365"/>
                  </a:lnTo>
                  <a:cubicBezTo>
                    <a:pt x="233172" y="201991"/>
                    <a:pt x="407010" y="370684"/>
                    <a:pt x="682645" y="456007"/>
                  </a:cubicBezTo>
                  <a:cubicBezTo>
                    <a:pt x="1123661" y="592524"/>
                    <a:pt x="1787690" y="665590"/>
                    <a:pt x="2411627" y="669435"/>
                  </a:cubicBezTo>
                  <a:cubicBezTo>
                    <a:pt x="3035563" y="673281"/>
                    <a:pt x="3852446" y="488694"/>
                    <a:pt x="4426267" y="479081"/>
                  </a:cubicBezTo>
                  <a:cubicBezTo>
                    <a:pt x="5000089" y="469467"/>
                    <a:pt x="5390989" y="498308"/>
                    <a:pt x="5854557" y="611752"/>
                  </a:cubicBezTo>
                  <a:cubicBezTo>
                    <a:pt x="6289151" y="718105"/>
                    <a:pt x="6970409" y="1019646"/>
                    <a:pt x="7173621" y="1138516"/>
                  </a:cubicBezTo>
                  <a:lnTo>
                    <a:pt x="7200900" y="1155519"/>
                  </a:lnTo>
                  <a:lnTo>
                    <a:pt x="0" y="11555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785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id="{A05C6732-98CF-3002-84EA-1C0615969835}"/>
                </a:ext>
              </a:extLst>
            </p:cNvPr>
            <p:cNvSpPr/>
            <p:nvPr/>
          </p:nvSpPr>
          <p:spPr>
            <a:xfrm>
              <a:off x="0" y="5893472"/>
              <a:ext cx="6092033" cy="955737"/>
            </a:xfrm>
            <a:custGeom>
              <a:avLst/>
              <a:gdLst>
                <a:gd name="connsiteX0" fmla="*/ 0 w 5609492"/>
                <a:gd name="connsiteY0" fmla="*/ 0 h 817684"/>
                <a:gd name="connsiteX1" fmla="*/ 2145323 w 5609492"/>
                <a:gd name="connsiteY1" fmla="*/ 685800 h 817684"/>
                <a:gd name="connsiteX2" fmla="*/ 4369777 w 5609492"/>
                <a:gd name="connsiteY2" fmla="*/ 105507 h 817684"/>
                <a:gd name="connsiteX3" fmla="*/ 5609492 w 5609492"/>
                <a:gd name="connsiteY3" fmla="*/ 817684 h 81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09492" h="817684">
                  <a:moveTo>
                    <a:pt x="0" y="0"/>
                  </a:moveTo>
                  <a:cubicBezTo>
                    <a:pt x="708513" y="334108"/>
                    <a:pt x="1417027" y="668216"/>
                    <a:pt x="2145323" y="685800"/>
                  </a:cubicBezTo>
                  <a:cubicBezTo>
                    <a:pt x="2873619" y="703384"/>
                    <a:pt x="3792416" y="83526"/>
                    <a:pt x="4369777" y="105507"/>
                  </a:cubicBezTo>
                  <a:cubicBezTo>
                    <a:pt x="4947139" y="127488"/>
                    <a:pt x="5372100" y="747346"/>
                    <a:pt x="5609492" y="817684"/>
                  </a:cubicBezTo>
                </a:path>
              </a:pathLst>
            </a:custGeom>
            <a:noFill/>
            <a:ln w="22225">
              <a:solidFill>
                <a:srgbClr val="CD58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1C0BAF8-A03D-A763-04BD-05E6C6E4EB49}"/>
              </a:ext>
            </a:extLst>
          </p:cNvPr>
          <p:cNvSpPr txBox="1"/>
          <p:nvPr/>
        </p:nvSpPr>
        <p:spPr>
          <a:xfrm>
            <a:off x="1189702" y="556145"/>
            <a:ext cx="7261764" cy="400110"/>
          </a:xfrm>
          <a:prstGeom prst="rect">
            <a:avLst/>
          </a:prstGeom>
          <a:solidFill>
            <a:srgbClr val="CC5733"/>
          </a:solidFill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AHA Guidelines</a:t>
            </a:r>
            <a:endParaRPr lang="en-AU" sz="2000" b="1" dirty="0">
              <a:solidFill>
                <a:schemeClr val="bg1"/>
              </a:solidFill>
              <a:latin typeface="Arial" panose="020B0604020202020204" pitchFamily="34" charset="0"/>
              <a:ea typeface="amyshandwriting" panose="02000603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590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D8A1757-254D-0F28-C9A4-09E69B425566}"/>
              </a:ext>
            </a:extLst>
          </p:cNvPr>
          <p:cNvSpPr/>
          <p:nvPr/>
        </p:nvSpPr>
        <p:spPr>
          <a:xfrm>
            <a:off x="1189702" y="1222937"/>
            <a:ext cx="8634316" cy="4771463"/>
          </a:xfrm>
          <a:prstGeom prst="roundRect">
            <a:avLst/>
          </a:prstGeom>
          <a:solidFill>
            <a:schemeClr val="bg2"/>
          </a:solidFill>
          <a:ln w="25400" cap="sq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Ins="180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indent="-288000" algn="just">
              <a:lnSpc>
                <a:spcPct val="107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Government’s expectations for consultation prior to application</a:t>
            </a:r>
          </a:p>
          <a:p>
            <a:pPr marL="288000" indent="-288000" algn="just">
              <a:lnSpc>
                <a:spcPct val="107000"/>
              </a:lnSpc>
              <a:spcBef>
                <a:spcPts val="900"/>
              </a:spcBef>
              <a:buFont typeface="Symbol" panose="05050102010706020507" pitchFamily="18" charset="2"/>
              <a:buChar char="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Provides legislative context</a:t>
            </a:r>
          </a:p>
          <a:p>
            <a:pPr marL="288000" indent="-288000" algn="just">
              <a:lnSpc>
                <a:spcPct val="107000"/>
              </a:lnSpc>
              <a:spcBef>
                <a:spcPts val="900"/>
              </a:spcBef>
              <a:buFont typeface="Symbol" panose="05050102010706020507" pitchFamily="18" charset="2"/>
              <a:buChar char="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Sets out guiding principles and other considerations</a:t>
            </a:r>
          </a:p>
          <a:p>
            <a:pPr marL="288000" indent="-288000" algn="just">
              <a:lnSpc>
                <a:spcPct val="107000"/>
              </a:lnSpc>
              <a:spcBef>
                <a:spcPts val="900"/>
              </a:spcBef>
              <a:buFont typeface="Symbol" panose="05050102010706020507" pitchFamily="18" charset="2"/>
              <a:buChar char="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Outlines when and why consultation should occur</a:t>
            </a:r>
          </a:p>
          <a:p>
            <a:pPr marL="288000" indent="-288000" algn="just">
              <a:lnSpc>
                <a:spcPct val="107000"/>
              </a:lnSpc>
              <a:spcBef>
                <a:spcPts val="900"/>
              </a:spcBef>
              <a:buFont typeface="Symbol" panose="05050102010706020507" pitchFamily="18" charset="2"/>
              <a:buChar char="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Establishes consultation standards:</a:t>
            </a:r>
          </a:p>
          <a:p>
            <a:pPr marL="864000" indent="-288000" algn="just">
              <a:lnSpc>
                <a:spcPct val="107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full disclosure</a:t>
            </a:r>
          </a:p>
          <a:p>
            <a:pPr marL="864000" indent="-288000" algn="just">
              <a:lnSpc>
                <a:spcPct val="107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alternative locations/methods</a:t>
            </a:r>
          </a:p>
          <a:p>
            <a:pPr marL="864000" indent="-288000" algn="just">
              <a:lnSpc>
                <a:spcPct val="107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how to engage</a:t>
            </a:r>
          </a:p>
          <a:p>
            <a:pPr marL="864000" indent="-288000" algn="just">
              <a:lnSpc>
                <a:spcPct val="107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non-disclosure of culturally sensitive information</a:t>
            </a:r>
          </a:p>
          <a:p>
            <a:pPr marL="288000" indent="-288000" algn="just">
              <a:lnSpc>
                <a:spcPct val="107000"/>
              </a:lnSpc>
              <a:spcBef>
                <a:spcPts val="900"/>
              </a:spcBef>
              <a:buFont typeface="Symbol" panose="05050102010706020507" pitchFamily="18" charset="2"/>
              <a:buChar char="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Who is to be consulted</a:t>
            </a:r>
          </a:p>
          <a:p>
            <a:pPr marL="288000" indent="-288000" algn="just">
              <a:lnSpc>
                <a:spcPct val="107000"/>
              </a:lnSpc>
              <a:spcBef>
                <a:spcPts val="900"/>
              </a:spcBef>
              <a:buFont typeface="Symbol" panose="05050102010706020507" pitchFamily="18" charset="2"/>
              <a:buChar char=""/>
            </a:pPr>
            <a:r>
              <a:rPr lang="en-AU" sz="2000" dirty="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Evidence of consultation </a:t>
            </a:r>
            <a:endParaRPr lang="en-A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5564D02-45C7-AD04-0C8A-B6BD768017E4}"/>
              </a:ext>
            </a:extLst>
          </p:cNvPr>
          <p:cNvGrpSpPr/>
          <p:nvPr/>
        </p:nvGrpSpPr>
        <p:grpSpPr>
          <a:xfrm flipH="1">
            <a:off x="0" y="3316"/>
            <a:ext cx="7798777" cy="344203"/>
            <a:chOff x="2118946" y="1"/>
            <a:chExt cx="7798777" cy="518653"/>
          </a:xfrm>
        </p:grpSpPr>
        <p:sp>
          <p:nvSpPr>
            <p:cNvPr id="64" name="Freeform 3">
              <a:extLst>
                <a:ext uri="{FF2B5EF4-FFF2-40B4-BE49-F238E27FC236}">
                  <a16:creationId xmlns:a16="http://schemas.microsoft.com/office/drawing/2014/main" id="{C8A6EAB3-19F8-B3C4-B685-5AF3CC80CA0A}"/>
                </a:ext>
              </a:extLst>
            </p:cNvPr>
            <p:cNvSpPr/>
            <p:nvPr/>
          </p:nvSpPr>
          <p:spPr>
            <a:xfrm>
              <a:off x="3613638" y="1"/>
              <a:ext cx="6292362" cy="518653"/>
            </a:xfrm>
            <a:custGeom>
              <a:avLst/>
              <a:gdLst>
                <a:gd name="connsiteX0" fmla="*/ 0 w 7907359"/>
                <a:gd name="connsiteY0" fmla="*/ 0 h 1334171"/>
                <a:gd name="connsiteX1" fmla="*/ 7907359 w 7907359"/>
                <a:gd name="connsiteY1" fmla="*/ 0 h 1334171"/>
                <a:gd name="connsiteX2" fmla="*/ 7907359 w 7907359"/>
                <a:gd name="connsiteY2" fmla="*/ 514272 h 1334171"/>
                <a:gd name="connsiteX3" fmla="*/ 7877813 w 7907359"/>
                <a:gd name="connsiteY3" fmla="*/ 531080 h 1334171"/>
                <a:gd name="connsiteX4" fmla="*/ 7077537 w 7907359"/>
                <a:gd name="connsiteY4" fmla="*/ 653958 h 1334171"/>
                <a:gd name="connsiteX5" fmla="*/ 4923974 w 7907359"/>
                <a:gd name="connsiteY5" fmla="*/ 445910 h 1334171"/>
                <a:gd name="connsiteX6" fmla="*/ 2963489 w 7907359"/>
                <a:gd name="connsiteY6" fmla="*/ 1331597 h 1334171"/>
                <a:gd name="connsiteX7" fmla="*/ 245545 w 7907359"/>
                <a:gd name="connsiteY7" fmla="*/ 118979 h 1334171"/>
                <a:gd name="connsiteX8" fmla="*/ 60444 w 7907359"/>
                <a:gd name="connsiteY8" fmla="*/ 24551 h 1334171"/>
                <a:gd name="connsiteX9" fmla="*/ 0 w 7907359"/>
                <a:gd name="connsiteY9" fmla="*/ 0 h 133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7359" h="1334171">
                  <a:moveTo>
                    <a:pt x="0" y="0"/>
                  </a:moveTo>
                  <a:lnTo>
                    <a:pt x="7907359" y="0"/>
                  </a:lnTo>
                  <a:lnTo>
                    <a:pt x="7907359" y="514272"/>
                  </a:lnTo>
                  <a:lnTo>
                    <a:pt x="7877813" y="531080"/>
                  </a:lnTo>
                  <a:cubicBezTo>
                    <a:pt x="7702951" y="616621"/>
                    <a:pt x="7466477" y="651729"/>
                    <a:pt x="7077537" y="653958"/>
                  </a:cubicBezTo>
                  <a:cubicBezTo>
                    <a:pt x="6558949" y="656930"/>
                    <a:pt x="5609648" y="332971"/>
                    <a:pt x="4923974" y="445910"/>
                  </a:cubicBezTo>
                  <a:cubicBezTo>
                    <a:pt x="4238299" y="558850"/>
                    <a:pt x="3743228" y="1386086"/>
                    <a:pt x="2963489" y="1331597"/>
                  </a:cubicBezTo>
                  <a:cubicBezTo>
                    <a:pt x="2183751" y="1277109"/>
                    <a:pt x="699773" y="393403"/>
                    <a:pt x="245545" y="118979"/>
                  </a:cubicBezTo>
                  <a:cubicBezTo>
                    <a:pt x="188767" y="84676"/>
                    <a:pt x="125355" y="53314"/>
                    <a:pt x="60444" y="2455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D785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  <p:sp>
          <p:nvSpPr>
            <p:cNvPr id="65" name="Freeform 4">
              <a:extLst>
                <a:ext uri="{FF2B5EF4-FFF2-40B4-BE49-F238E27FC236}">
                  <a16:creationId xmlns:a16="http://schemas.microsoft.com/office/drawing/2014/main" id="{1DB140CA-0B7B-BF33-EDC6-64AD21041F4B}"/>
                </a:ext>
              </a:extLst>
            </p:cNvPr>
            <p:cNvSpPr/>
            <p:nvPr/>
          </p:nvSpPr>
          <p:spPr>
            <a:xfrm>
              <a:off x="2118946" y="8792"/>
              <a:ext cx="7798777" cy="509862"/>
            </a:xfrm>
            <a:custGeom>
              <a:avLst/>
              <a:gdLst>
                <a:gd name="connsiteX0" fmla="*/ 0 w 8994531"/>
                <a:gd name="connsiteY0" fmla="*/ 0 h 861646"/>
                <a:gd name="connsiteX1" fmla="*/ 1327639 w 8994531"/>
                <a:gd name="connsiteY1" fmla="*/ 580293 h 861646"/>
                <a:gd name="connsiteX2" fmla="*/ 2883877 w 8994531"/>
                <a:gd name="connsiteY2" fmla="*/ 817685 h 861646"/>
                <a:gd name="connsiteX3" fmla="*/ 5785339 w 8994531"/>
                <a:gd name="connsiteY3" fmla="*/ 254977 h 861646"/>
                <a:gd name="connsiteX4" fmla="*/ 8994531 w 8994531"/>
                <a:gd name="connsiteY4" fmla="*/ 861646 h 86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4531" h="861646">
                  <a:moveTo>
                    <a:pt x="0" y="0"/>
                  </a:moveTo>
                  <a:cubicBezTo>
                    <a:pt x="423496" y="222006"/>
                    <a:pt x="846993" y="444012"/>
                    <a:pt x="1327639" y="580293"/>
                  </a:cubicBezTo>
                  <a:cubicBezTo>
                    <a:pt x="1808285" y="716574"/>
                    <a:pt x="2140927" y="871904"/>
                    <a:pt x="2883877" y="817685"/>
                  </a:cubicBezTo>
                  <a:cubicBezTo>
                    <a:pt x="3626827" y="763466"/>
                    <a:pt x="4766897" y="247650"/>
                    <a:pt x="5785339" y="254977"/>
                  </a:cubicBezTo>
                  <a:cubicBezTo>
                    <a:pt x="6803781" y="262304"/>
                    <a:pt x="8459666" y="763465"/>
                    <a:pt x="8994531" y="861646"/>
                  </a:cubicBezTo>
                </a:path>
              </a:pathLst>
            </a:custGeom>
            <a:noFill/>
            <a:ln w="19050">
              <a:solidFill>
                <a:srgbClr val="CD58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69EB8B9-DE52-A470-78DF-B1CC750953FC}"/>
              </a:ext>
            </a:extLst>
          </p:cNvPr>
          <p:cNvGrpSpPr/>
          <p:nvPr/>
        </p:nvGrpSpPr>
        <p:grpSpPr>
          <a:xfrm flipH="1">
            <a:off x="4007224" y="5869641"/>
            <a:ext cx="8184776" cy="988359"/>
            <a:chOff x="0" y="5893472"/>
            <a:chExt cx="6092033" cy="979170"/>
          </a:xfrm>
        </p:grpSpPr>
        <p:sp>
          <p:nvSpPr>
            <p:cNvPr id="67" name="Freeform 8">
              <a:extLst>
                <a:ext uri="{FF2B5EF4-FFF2-40B4-BE49-F238E27FC236}">
                  <a16:creationId xmlns:a16="http://schemas.microsoft.com/office/drawing/2014/main" id="{FE6E207C-C644-D777-80FF-937CB635AA1A}"/>
                </a:ext>
              </a:extLst>
            </p:cNvPr>
            <p:cNvSpPr/>
            <p:nvPr/>
          </p:nvSpPr>
          <p:spPr>
            <a:xfrm>
              <a:off x="0" y="6157675"/>
              <a:ext cx="5679831" cy="714967"/>
            </a:xfrm>
            <a:custGeom>
              <a:avLst/>
              <a:gdLst>
                <a:gd name="connsiteX0" fmla="*/ 0 w 7200900"/>
                <a:gd name="connsiteY0" fmla="*/ 0 h 1155519"/>
                <a:gd name="connsiteX1" fmla="*/ 69367 w 7200900"/>
                <a:gd name="connsiteY1" fmla="*/ 58365 h 1155519"/>
                <a:gd name="connsiteX2" fmla="*/ 682645 w 7200900"/>
                <a:gd name="connsiteY2" fmla="*/ 456007 h 1155519"/>
                <a:gd name="connsiteX3" fmla="*/ 2411627 w 7200900"/>
                <a:gd name="connsiteY3" fmla="*/ 669435 h 1155519"/>
                <a:gd name="connsiteX4" fmla="*/ 4426267 w 7200900"/>
                <a:gd name="connsiteY4" fmla="*/ 479081 h 1155519"/>
                <a:gd name="connsiteX5" fmla="*/ 5854557 w 7200900"/>
                <a:gd name="connsiteY5" fmla="*/ 611752 h 1155519"/>
                <a:gd name="connsiteX6" fmla="*/ 7173621 w 7200900"/>
                <a:gd name="connsiteY6" fmla="*/ 1138516 h 1155519"/>
                <a:gd name="connsiteX7" fmla="*/ 7200900 w 7200900"/>
                <a:gd name="connsiteY7" fmla="*/ 1155519 h 1155519"/>
                <a:gd name="connsiteX8" fmla="*/ 0 w 7200900"/>
                <a:gd name="connsiteY8" fmla="*/ 1155519 h 1155519"/>
                <a:gd name="connsiteX9" fmla="*/ 0 w 7200900"/>
                <a:gd name="connsiteY9" fmla="*/ 0 h 1155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00900" h="1155519">
                  <a:moveTo>
                    <a:pt x="0" y="0"/>
                  </a:moveTo>
                  <a:lnTo>
                    <a:pt x="69367" y="58365"/>
                  </a:lnTo>
                  <a:cubicBezTo>
                    <a:pt x="233172" y="201991"/>
                    <a:pt x="407010" y="370684"/>
                    <a:pt x="682645" y="456007"/>
                  </a:cubicBezTo>
                  <a:cubicBezTo>
                    <a:pt x="1123661" y="592524"/>
                    <a:pt x="1787690" y="665590"/>
                    <a:pt x="2411627" y="669435"/>
                  </a:cubicBezTo>
                  <a:cubicBezTo>
                    <a:pt x="3035563" y="673281"/>
                    <a:pt x="3852446" y="488694"/>
                    <a:pt x="4426267" y="479081"/>
                  </a:cubicBezTo>
                  <a:cubicBezTo>
                    <a:pt x="5000089" y="469467"/>
                    <a:pt x="5390989" y="498308"/>
                    <a:pt x="5854557" y="611752"/>
                  </a:cubicBezTo>
                  <a:cubicBezTo>
                    <a:pt x="6289151" y="718105"/>
                    <a:pt x="6970409" y="1019646"/>
                    <a:pt x="7173621" y="1138516"/>
                  </a:cubicBezTo>
                  <a:lnTo>
                    <a:pt x="7200900" y="1155519"/>
                  </a:lnTo>
                  <a:lnTo>
                    <a:pt x="0" y="11555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7852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id="{A05C6732-98CF-3002-84EA-1C0615969835}"/>
                </a:ext>
              </a:extLst>
            </p:cNvPr>
            <p:cNvSpPr/>
            <p:nvPr/>
          </p:nvSpPr>
          <p:spPr>
            <a:xfrm>
              <a:off x="0" y="5893472"/>
              <a:ext cx="6092033" cy="955737"/>
            </a:xfrm>
            <a:custGeom>
              <a:avLst/>
              <a:gdLst>
                <a:gd name="connsiteX0" fmla="*/ 0 w 5609492"/>
                <a:gd name="connsiteY0" fmla="*/ 0 h 817684"/>
                <a:gd name="connsiteX1" fmla="*/ 2145323 w 5609492"/>
                <a:gd name="connsiteY1" fmla="*/ 685800 h 817684"/>
                <a:gd name="connsiteX2" fmla="*/ 4369777 w 5609492"/>
                <a:gd name="connsiteY2" fmla="*/ 105507 h 817684"/>
                <a:gd name="connsiteX3" fmla="*/ 5609492 w 5609492"/>
                <a:gd name="connsiteY3" fmla="*/ 817684 h 81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09492" h="817684">
                  <a:moveTo>
                    <a:pt x="0" y="0"/>
                  </a:moveTo>
                  <a:cubicBezTo>
                    <a:pt x="708513" y="334108"/>
                    <a:pt x="1417027" y="668216"/>
                    <a:pt x="2145323" y="685800"/>
                  </a:cubicBezTo>
                  <a:cubicBezTo>
                    <a:pt x="2873619" y="703384"/>
                    <a:pt x="3792416" y="83526"/>
                    <a:pt x="4369777" y="105507"/>
                  </a:cubicBezTo>
                  <a:cubicBezTo>
                    <a:pt x="4947139" y="127488"/>
                    <a:pt x="5372100" y="747346"/>
                    <a:pt x="5609492" y="817684"/>
                  </a:cubicBezTo>
                </a:path>
              </a:pathLst>
            </a:custGeom>
            <a:noFill/>
            <a:ln w="22225">
              <a:solidFill>
                <a:srgbClr val="CD58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8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1C0BAF8-A03D-A763-04BD-05E6C6E4EB49}"/>
              </a:ext>
            </a:extLst>
          </p:cNvPr>
          <p:cNvSpPr txBox="1"/>
          <p:nvPr/>
        </p:nvSpPr>
        <p:spPr>
          <a:xfrm>
            <a:off x="1189702" y="556145"/>
            <a:ext cx="7261764" cy="400110"/>
          </a:xfrm>
          <a:prstGeom prst="rect">
            <a:avLst/>
          </a:prstGeom>
          <a:solidFill>
            <a:srgbClr val="CC5733"/>
          </a:solidFill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Consultation Policy</a:t>
            </a:r>
            <a:endParaRPr lang="en-AU" sz="2000" b="1" dirty="0">
              <a:solidFill>
                <a:schemeClr val="bg1"/>
              </a:solidFill>
              <a:latin typeface="Arial" panose="020B0604020202020204" pitchFamily="34" charset="0"/>
              <a:ea typeface="amyshandwriting" panose="02000603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38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PCPowerTemplate.potx  -  Read-Only" id="{03DAD162-4FA1-49F1-966F-A4AC52677927}" vid="{A80E7D5F-5010-44AA-9EB8-0ABABAD9DC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415D5C28194D4C9E872995984F7DBB" ma:contentTypeVersion="5" ma:contentTypeDescription="Create a new document." ma:contentTypeScope="" ma:versionID="d36cf5938be35cdec028b7c3c2d26c75">
  <xsd:schema xmlns:xsd="http://www.w3.org/2001/XMLSchema" xmlns:xs="http://www.w3.org/2001/XMLSchema" xmlns:p="http://schemas.microsoft.com/office/2006/metadata/properties" xmlns:ns2="3cb22eff-ffc5-40a7-b518-a3b63cd6a2bf" xmlns:ns3="728a7fb5-558c-47c3-99fe-fdfce4579518" targetNamespace="http://schemas.microsoft.com/office/2006/metadata/properties" ma:root="true" ma:fieldsID="9e078aa34b8a0b04159eb367a0c2b27f" ns2:_="" ns3:_="">
    <xsd:import namespace="3cb22eff-ffc5-40a7-b518-a3b63cd6a2bf"/>
    <xsd:import namespace="728a7fb5-558c-47c3-99fe-fdfce45795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b22eff-ffc5-40a7-b518-a3b63cd6a2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8a7fb5-558c-47c3-99fe-fdfce457951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7CBA92-291B-4481-8032-DFB2469ABC35}">
  <ds:schemaRefs>
    <ds:schemaRef ds:uri="http://schemas.microsoft.com/office/2006/documentManagement/types"/>
    <ds:schemaRef ds:uri="http://schemas.microsoft.com/office/infopath/2007/PartnerControls"/>
    <ds:schemaRef ds:uri="3cb22eff-ffc5-40a7-b518-a3b63cd6a2bf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728a7fb5-558c-47c3-99fe-fdfce457951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E56618C-F495-433F-B90F-F652BBDD61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b22eff-ffc5-40a7-b518-a3b63cd6a2bf"/>
    <ds:schemaRef ds:uri="728a7fb5-558c-47c3-99fe-fdfce45795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E14783-4107-4431-99F7-74DBCE46D9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2012</TotalTime>
  <Words>836</Words>
  <Application>Microsoft Office PowerPoint</Application>
  <PresentationFormat>Widescreen</PresentationFormat>
  <Paragraphs>128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Heebo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Louden, Kate</dc:creator>
  <cp:lastModifiedBy>Ben Harvey</cp:lastModifiedBy>
  <cp:revision>32</cp:revision>
  <dcterms:created xsi:type="dcterms:W3CDTF">2023-08-16T09:08:37Z</dcterms:created>
  <dcterms:modified xsi:type="dcterms:W3CDTF">2023-11-28T02:51:10Z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16cf7cf-4bad-475a-a557-f71d08d59046_Enabled">
    <vt:lpwstr>true</vt:lpwstr>
  </property>
  <property fmtid="{D5CDD505-2E9C-101B-9397-08002B2CF9AE}" pid="3" name="MSIP_Label_116cf7cf-4bad-475a-a557-f71d08d59046_SetDate">
    <vt:lpwstr>2023-08-16T10:55:52Z</vt:lpwstr>
  </property>
  <property fmtid="{D5CDD505-2E9C-101B-9397-08002B2CF9AE}" pid="4" name="MSIP_Label_116cf7cf-4bad-475a-a557-f71d08d59046_Method">
    <vt:lpwstr>Standard</vt:lpwstr>
  </property>
  <property fmtid="{D5CDD505-2E9C-101B-9397-08002B2CF9AE}" pid="5" name="MSIP_Label_116cf7cf-4bad-475a-a557-f71d08d59046_Name">
    <vt:lpwstr>OFFICIAL [ Office ]</vt:lpwstr>
  </property>
  <property fmtid="{D5CDD505-2E9C-101B-9397-08002B2CF9AE}" pid="6" name="MSIP_Label_116cf7cf-4bad-475a-a557-f71d08d59046_SiteId">
    <vt:lpwstr>d48144b5-571f-4b68-9721-e41bc0071e17</vt:lpwstr>
  </property>
  <property fmtid="{D5CDD505-2E9C-101B-9397-08002B2CF9AE}" pid="7" name="MSIP_Label_116cf7cf-4bad-475a-a557-f71d08d59046_ActionId">
    <vt:lpwstr>e4a160ad-5ba9-4f56-9781-99c59873701d</vt:lpwstr>
  </property>
  <property fmtid="{D5CDD505-2E9C-101B-9397-08002B2CF9AE}" pid="8" name="MSIP_Label_116cf7cf-4bad-475a-a557-f71d08d59046_ContentBits">
    <vt:lpwstr>0</vt:lpwstr>
  </property>
  <property fmtid="{D5CDD505-2E9C-101B-9397-08002B2CF9AE}" pid="9" name="ContentTypeId">
    <vt:lpwstr>0x0101003F415D5C28194D4C9E872995984F7DBB</vt:lpwstr>
  </property>
  <property fmtid="{D5CDD505-2E9C-101B-9397-08002B2CF9AE}" pid="11" name="_NewReviewCycle">
    <vt:lpwstr/>
  </property>
  <property fmtid="{D5CDD505-2E9C-101B-9397-08002B2CF9AE}" pid="16" name="MSIP_Label_a55ff7bd-6ef4-450c-bc55-dc2da037f935_Enabled">
    <vt:lpwstr>true</vt:lpwstr>
  </property>
  <property fmtid="{D5CDD505-2E9C-101B-9397-08002B2CF9AE}" pid="17" name="MSIP_Label_a55ff7bd-6ef4-450c-bc55-dc2da037f935_SetDate">
    <vt:lpwstr>2023-11-27T10:14:02Z</vt:lpwstr>
  </property>
  <property fmtid="{D5CDD505-2E9C-101B-9397-08002B2CF9AE}" pid="18" name="MSIP_Label_a55ff7bd-6ef4-450c-bc55-dc2da037f935_Method">
    <vt:lpwstr>Privileged</vt:lpwstr>
  </property>
  <property fmtid="{D5CDD505-2E9C-101B-9397-08002B2CF9AE}" pid="19" name="MSIP_Label_a55ff7bd-6ef4-450c-bc55-dc2da037f935_Name">
    <vt:lpwstr>Official</vt:lpwstr>
  </property>
  <property fmtid="{D5CDD505-2E9C-101B-9397-08002B2CF9AE}" pid="20" name="MSIP_Label_a55ff7bd-6ef4-450c-bc55-dc2da037f935_SiteId">
    <vt:lpwstr>1077f4f6-6cad-4f1d-9994-9421a25eaa3f</vt:lpwstr>
  </property>
  <property fmtid="{D5CDD505-2E9C-101B-9397-08002B2CF9AE}" pid="21" name="MSIP_Label_a55ff7bd-6ef4-450c-bc55-dc2da037f935_ActionId">
    <vt:lpwstr>2e747de7-a854-4e19-8066-1e0a0bbb56fb</vt:lpwstr>
  </property>
  <property fmtid="{D5CDD505-2E9C-101B-9397-08002B2CF9AE}" pid="22" name="MSIP_Label_a55ff7bd-6ef4-450c-bc55-dc2da037f935_ContentBits">
    <vt:lpwstr>1</vt:lpwstr>
  </property>
  <property fmtid="{D5CDD505-2E9C-101B-9397-08002B2CF9AE}" pid="23" name="ClassificationContentMarkingHeaderLocations">
    <vt:lpwstr>Office Theme:8</vt:lpwstr>
  </property>
  <property fmtid="{D5CDD505-2E9C-101B-9397-08002B2CF9AE}" pid="24" name="ClassificationContentMarkingHeaderText">
    <vt:lpwstr>OFFICIAL</vt:lpwstr>
  </property>
</Properties>
</file>